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sldIdLst>
    <p:sldId id="256" r:id="rId4"/>
    <p:sldId id="257" r:id="rId5"/>
    <p:sldId id="353" r:id="rId6"/>
    <p:sldId id="592" r:id="rId7"/>
    <p:sldId id="593" r:id="rId8"/>
    <p:sldId id="594" r:id="rId9"/>
    <p:sldId id="408" r:id="rId10"/>
    <p:sldId id="596" r:id="rId11"/>
    <p:sldId id="645" r:id="rId12"/>
    <p:sldId id="597" r:id="rId13"/>
    <p:sldId id="259" r:id="rId14"/>
    <p:sldId id="598" r:id="rId15"/>
    <p:sldId id="599" r:id="rId16"/>
    <p:sldId id="600" r:id="rId17"/>
    <p:sldId id="602" r:id="rId18"/>
    <p:sldId id="603" r:id="rId19"/>
    <p:sldId id="644" r:id="rId20"/>
    <p:sldId id="643" r:id="rId21"/>
    <p:sldId id="410" r:id="rId22"/>
    <p:sldId id="604" r:id="rId23"/>
    <p:sldId id="633" r:id="rId24"/>
    <p:sldId id="608" r:id="rId25"/>
    <p:sldId id="411" r:id="rId26"/>
    <p:sldId id="634" r:id="rId27"/>
    <p:sldId id="635" r:id="rId28"/>
    <p:sldId id="636" r:id="rId29"/>
    <p:sldId id="637" r:id="rId30"/>
    <p:sldId id="638" r:id="rId31"/>
    <p:sldId id="610" r:id="rId32"/>
    <p:sldId id="639" r:id="rId33"/>
    <p:sldId id="640" r:id="rId34"/>
    <p:sldId id="641" r:id="rId35"/>
    <p:sldId id="612" r:id="rId36"/>
    <p:sldId id="613" r:id="rId37"/>
    <p:sldId id="614" r:id="rId38"/>
    <p:sldId id="615" r:id="rId39"/>
    <p:sldId id="642" r:id="rId40"/>
    <p:sldId id="616" r:id="rId41"/>
    <p:sldId id="618" r:id="rId42"/>
    <p:sldId id="413" r:id="rId43"/>
    <p:sldId id="619" r:id="rId44"/>
    <p:sldId id="620" r:id="rId45"/>
    <p:sldId id="414" r:id="rId46"/>
    <p:sldId id="415" r:id="rId47"/>
    <p:sldId id="416" r:id="rId48"/>
    <p:sldId id="624" r:id="rId49"/>
    <p:sldId id="625" r:id="rId50"/>
    <p:sldId id="626" r:id="rId51"/>
    <p:sldId id="418" r:id="rId52"/>
    <p:sldId id="419" r:id="rId53"/>
    <p:sldId id="627" r:id="rId54"/>
    <p:sldId id="646" r:id="rId55"/>
    <p:sldId id="647" r:id="rId56"/>
    <p:sldId id="648" r:id="rId57"/>
    <p:sldId id="649" r:id="rId58"/>
    <p:sldId id="650" r:id="rId59"/>
    <p:sldId id="651" r:id="rId60"/>
    <p:sldId id="652" r:id="rId61"/>
    <p:sldId id="653" r:id="rId62"/>
    <p:sldId id="654" r:id="rId63"/>
    <p:sldId id="655" r:id="rId64"/>
    <p:sldId id="656" r:id="rId65"/>
    <p:sldId id="657" r:id="rId66"/>
    <p:sldId id="658" r:id="rId67"/>
    <p:sldId id="659" r:id="rId68"/>
    <p:sldId id="660" r:id="rId69"/>
    <p:sldId id="661" r:id="rId70"/>
    <p:sldId id="662" r:id="rId71"/>
    <p:sldId id="663" r:id="rId72"/>
    <p:sldId id="664" r:id="rId73"/>
    <p:sldId id="665" r:id="rId74"/>
    <p:sldId id="666" r:id="rId75"/>
    <p:sldId id="667" r:id="rId76"/>
    <p:sldId id="668" r:id="rId77"/>
    <p:sldId id="669" r:id="rId78"/>
    <p:sldId id="670" r:id="rId79"/>
    <p:sldId id="671" r:id="rId80"/>
    <p:sldId id="672" r:id="rId81"/>
    <p:sldId id="673" r:id="rId82"/>
    <p:sldId id="677" r:id="rId83"/>
    <p:sldId id="678" r:id="rId84"/>
    <p:sldId id="679" r:id="rId85"/>
    <p:sldId id="674" r:id="rId86"/>
    <p:sldId id="680" r:id="rId87"/>
    <p:sldId id="675" r:id="rId88"/>
    <p:sldId id="676" r:id="rId89"/>
    <p:sldId id="683" r:id="rId90"/>
    <p:sldId id="684" r:id="rId91"/>
    <p:sldId id="685" r:id="rId92"/>
    <p:sldId id="686" r:id="rId93"/>
    <p:sldId id="687" r:id="rId94"/>
    <p:sldId id="688" r:id="rId95"/>
  </p:sldIdLst>
  <p:sldSz cx="1218882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9A7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3" d="100"/>
          <a:sy n="83" d="100"/>
        </p:scale>
        <p:origin x="-58" y="-80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10" Type="http://schemas.openxmlformats.org/officeDocument/2006/relationships/slideMaster" Target="../slideMasters/slideMaster2.xml"/><Relationship Id="rId4" Type="http://schemas.openxmlformats.org/officeDocument/2006/relationships/tags" Target="../tags/tag25.xml"/><Relationship Id="rId9" Type="http://schemas.openxmlformats.org/officeDocument/2006/relationships/tags" Target="../tags/tag30.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slideMaster" Target="../slideMasters/slideMaster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slideMaster" Target="../slideMasters/slideMaster2.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slideMaster" Target="../slideMasters/slideMaster2.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slideMaster" Target="../slideMasters/slideMaster2.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1.xml"/><Relationship Id="rId7" Type="http://schemas.openxmlformats.org/officeDocument/2006/relationships/tags" Target="../tags/tag95.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10" Type="http://schemas.openxmlformats.org/officeDocument/2006/relationships/slideMaster" Target="../slideMasters/slideMaster2.xml"/><Relationship Id="rId4" Type="http://schemas.openxmlformats.org/officeDocument/2006/relationships/tags" Target="../tags/tag92.xml"/><Relationship Id="rId9" Type="http://schemas.openxmlformats.org/officeDocument/2006/relationships/tags" Target="../tags/tag97.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05.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9"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718" y="1122363"/>
            <a:ext cx="9142305"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718" y="3602038"/>
            <a:ext cx="914230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283" y="365125"/>
            <a:ext cx="2628413"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45" y="365125"/>
            <a:ext cx="7732867"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a:off x="9323246" y="587375"/>
            <a:ext cx="2647459" cy="1809750"/>
          </a:xfrm>
          <a:custGeom>
            <a:avLst/>
            <a:gdLst>
              <a:gd name="connsiteX0" fmla="*/ 2644775 w 2647950"/>
              <a:gd name="connsiteY0" fmla="*/ 1806575 h 1809750"/>
              <a:gd name="connsiteX1" fmla="*/ 701675 w 2647950"/>
              <a:gd name="connsiteY1" fmla="*/ 1666875 h 1809750"/>
              <a:gd name="connsiteX2" fmla="*/ 3175 w 2647950"/>
              <a:gd name="connsiteY2" fmla="*/ 3175 h 1809750"/>
            </a:gdLst>
            <a:ahLst/>
            <a:cxnLst>
              <a:cxn ang="0">
                <a:pos x="connsiteX0" y="connsiteY0"/>
              </a:cxn>
              <a:cxn ang="0">
                <a:pos x="connsiteX1" y="connsiteY1"/>
              </a:cxn>
              <a:cxn ang="0">
                <a:pos x="connsiteX2" y="connsiteY2"/>
              </a:cxn>
            </a:cxnLst>
            <a:rect l="l" t="t" r="r" b="b"/>
            <a:pathLst>
              <a:path w="2647950" h="1809750">
                <a:moveTo>
                  <a:pt x="2644775" y="1806575"/>
                </a:moveTo>
                <a:lnTo>
                  <a:pt x="701675" y="166687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5" name="任意多边形: 形状 4"/>
          <p:cNvSpPr/>
          <p:nvPr>
            <p:custDataLst>
              <p:tags r:id="rId2"/>
            </p:custDataLst>
          </p:nvPr>
        </p:nvSpPr>
        <p:spPr>
          <a:xfrm>
            <a:off x="9685129" y="4530725"/>
            <a:ext cx="2082414" cy="2108200"/>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6" name="任意多边形: 形状 5"/>
          <p:cNvSpPr/>
          <p:nvPr>
            <p:custDataLst>
              <p:tags r:id="rId3"/>
            </p:custDataLst>
          </p:nvPr>
        </p:nvSpPr>
        <p:spPr>
          <a:xfrm>
            <a:off x="9196270" y="4321175"/>
            <a:ext cx="2996644" cy="2540000"/>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4"/>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8" name="任意多边形: 形状 7"/>
          <p:cNvSpPr/>
          <p:nvPr>
            <p:custDataLst>
              <p:tags r:id="rId5"/>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9" name="任意多边形: 形状 8"/>
          <p:cNvSpPr/>
          <p:nvPr>
            <p:custDataLst>
              <p:tags r:id="rId6"/>
            </p:custDataLst>
          </p:nvPr>
        </p:nvSpPr>
        <p:spPr>
          <a:xfrm>
            <a:off x="7754452" y="4530725"/>
            <a:ext cx="1910996" cy="2330450"/>
          </a:xfrm>
          <a:custGeom>
            <a:avLst/>
            <a:gdLst>
              <a:gd name="connsiteX0" fmla="*/ 328295 w 1911350"/>
              <a:gd name="connsiteY0" fmla="*/ 2327275 h 2330450"/>
              <a:gd name="connsiteX1" fmla="*/ 1910715 w 1911350"/>
              <a:gd name="connsiteY1" fmla="*/ 2327275 h 2330450"/>
              <a:gd name="connsiteX2" fmla="*/ 334010 w 1911350"/>
              <a:gd name="connsiteY2" fmla="*/ 3175 h 2330450"/>
              <a:gd name="connsiteX3" fmla="*/ 3175 w 1911350"/>
              <a:gd name="connsiteY3" fmla="*/ 1880870 h 2330450"/>
              <a:gd name="connsiteX4" fmla="*/ 797560 w 1911350"/>
              <a:gd name="connsiteY4" fmla="*/ 1927225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350" h="2330450">
                <a:moveTo>
                  <a:pt x="328295" y="2327275"/>
                </a:moveTo>
                <a:lnTo>
                  <a:pt x="1910715" y="2327275"/>
                </a:lnTo>
                <a:lnTo>
                  <a:pt x="334010" y="3175"/>
                </a:lnTo>
                <a:lnTo>
                  <a:pt x="3175" y="1880870"/>
                </a:lnTo>
                <a:lnTo>
                  <a:pt x="797560" y="192722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7"/>
            </p:custDataLst>
          </p:nvPr>
        </p:nvSpPr>
        <p:spPr>
          <a:xfrm>
            <a:off x="6411042" y="6334125"/>
            <a:ext cx="2139554" cy="527050"/>
          </a:xfrm>
          <a:custGeom>
            <a:avLst/>
            <a:gdLst>
              <a:gd name="connsiteX0" fmla="*/ 1346835 w 2139950"/>
              <a:gd name="connsiteY0" fmla="*/ 77470 h 527050"/>
              <a:gd name="connsiteX1" fmla="*/ 64770 w 2139950"/>
              <a:gd name="connsiteY1" fmla="*/ 3175 h 527050"/>
              <a:gd name="connsiteX2" fmla="*/ 3175 w 2139950"/>
              <a:gd name="connsiteY2" fmla="*/ 523875 h 527050"/>
              <a:gd name="connsiteX3" fmla="*/ 1268730 w 2139950"/>
              <a:gd name="connsiteY3" fmla="*/ 523875 h 527050"/>
              <a:gd name="connsiteX4" fmla="*/ 1671955 w 2139950"/>
              <a:gd name="connsiteY4" fmla="*/ 523875 h 527050"/>
              <a:gd name="connsiteX5" fmla="*/ 2141220 w 2139950"/>
              <a:gd name="connsiteY5" fmla="*/ 12382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527050">
                <a:moveTo>
                  <a:pt x="1346835" y="77470"/>
                </a:moveTo>
                <a:lnTo>
                  <a:pt x="64770" y="3175"/>
                </a:lnTo>
                <a:lnTo>
                  <a:pt x="3175" y="523875"/>
                </a:lnTo>
                <a:lnTo>
                  <a:pt x="1268730" y="523875"/>
                </a:lnTo>
                <a:lnTo>
                  <a:pt x="1671955" y="523875"/>
                </a:lnTo>
                <a:lnTo>
                  <a:pt x="2141220" y="12382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8"/>
            </p:custDataLst>
          </p:nvPr>
        </p:nvSpPr>
        <p:spPr>
          <a:xfrm>
            <a:off x="10300965" y="-3175"/>
            <a:ext cx="1891950" cy="2940050"/>
          </a:xfrm>
          <a:custGeom>
            <a:avLst/>
            <a:gdLst>
              <a:gd name="connsiteX0" fmla="*/ 910590 w 1892300"/>
              <a:gd name="connsiteY0" fmla="*/ 3175 h 2940050"/>
              <a:gd name="connsiteX1" fmla="*/ 519430 w 1892300"/>
              <a:gd name="connsiteY1" fmla="*/ 3175 h 2940050"/>
              <a:gd name="connsiteX2" fmla="*/ 3175 w 1892300"/>
              <a:gd name="connsiteY2" fmla="*/ 2936875 h 2940050"/>
              <a:gd name="connsiteX3" fmla="*/ 1889125 w 1892300"/>
              <a:gd name="connsiteY3" fmla="*/ 2212975 h 2940050"/>
              <a:gd name="connsiteX4" fmla="*/ 1889125 w 1892300"/>
              <a:gd name="connsiteY4" fmla="*/ 1445895 h 29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2940050">
                <a:moveTo>
                  <a:pt x="910590" y="3175"/>
                </a:moveTo>
                <a:lnTo>
                  <a:pt x="519430" y="3175"/>
                </a:lnTo>
                <a:lnTo>
                  <a:pt x="3175" y="2936875"/>
                </a:lnTo>
                <a:lnTo>
                  <a:pt x="1889125" y="2212975"/>
                </a:lnTo>
                <a:lnTo>
                  <a:pt x="1889125" y="144589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9801" name="副标题 2"/>
          <p:cNvSpPr>
            <a:spLocks noGrp="1"/>
          </p:cNvSpPr>
          <p:nvPr>
            <p:ph type="subTitle" idx="1" hasCustomPrompt="1"/>
            <p:custDataLst>
              <p:tags r:id="rId9"/>
            </p:custDataLst>
          </p:nvPr>
        </p:nvSpPr>
        <p:spPr>
          <a:xfrm>
            <a:off x="2299522" y="3080658"/>
            <a:ext cx="6421787" cy="916576"/>
          </a:xfrm>
        </p:spPr>
        <p:txBody>
          <a:bodyPr anchor="t">
            <a:normAutofit/>
          </a:bodyPr>
          <a:lstStyle>
            <a:lvl1pPr marL="0" indent="0" algn="l">
              <a:buNone/>
              <a:defRPr sz="3600" baseline="0">
                <a:solidFill>
                  <a:schemeClr val="tx1">
                    <a:lumMod val="85000"/>
                    <a:lumOff val="15000"/>
                  </a:schemeClr>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10"/>
            </p:custDataLst>
          </p:nvPr>
        </p:nvSpPr>
        <p:spPr>
          <a:xfrm>
            <a:off x="2299522" y="1532709"/>
            <a:ext cx="6421787" cy="1495696"/>
          </a:xfrm>
        </p:spPr>
        <p:txBody>
          <a:bodyPr anchor="b">
            <a:normAutofit/>
          </a:bodyPr>
          <a:lstStyle>
            <a:lvl1pPr algn="l">
              <a:defRPr sz="4800" baseline="0">
                <a:solidFill>
                  <a:schemeClr val="accent1"/>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12" name="文本占位符 13"/>
          <p:cNvSpPr>
            <a:spLocks noGrp="1"/>
          </p:cNvSpPr>
          <p:nvPr>
            <p:ph type="body" sz="quarter" idx="10" hasCustomPrompt="1"/>
            <p:custDataLst>
              <p:tags r:id="rId11"/>
            </p:custDataLst>
          </p:nvPr>
        </p:nvSpPr>
        <p:spPr>
          <a:xfrm>
            <a:off x="2299522" y="4204426"/>
            <a:ext cx="1799667" cy="450000"/>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2"/>
            </p:custDataLst>
          </p:nvPr>
        </p:nvSpPr>
        <p:spPr>
          <a:xfrm>
            <a:off x="2299522" y="4724278"/>
            <a:ext cx="1799667" cy="450000"/>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2" name="日期占位符 1"/>
          <p:cNvSpPr>
            <a:spLocks noGrp="1"/>
          </p:cNvSpPr>
          <p:nvPr>
            <p:ph type="dt" sz="half" idx="12"/>
            <p:custDataLst>
              <p:tags r:id="rId13"/>
            </p:custDataLst>
          </p:nvPr>
        </p:nvSpPr>
        <p:spPr/>
        <p:txBody>
          <a:bodyPr/>
          <a:lstStyle/>
          <a:p>
            <a:fld id="{760FBDFE-C587-4B4C-A407-44438C67B59E}" type="datetimeFigureOut">
              <a:rPr lang="zh-CN" altLang="en-US" smtClean="0"/>
              <a:t>2020/11/25</a:t>
            </a:fld>
            <a:endParaRPr lang="zh-CN" altLang="en-US" dirty="0"/>
          </a:p>
        </p:txBody>
      </p:sp>
      <p:sp>
        <p:nvSpPr>
          <p:cNvPr id="3" name="页脚占位符 2"/>
          <p:cNvSpPr>
            <a:spLocks noGrp="1"/>
          </p:cNvSpPr>
          <p:nvPr>
            <p:ph type="ftr" sz="quarter" idx="13"/>
            <p:custDataLst>
              <p:tags r:id="rId14"/>
            </p:custDataLst>
          </p:nvPr>
        </p:nvSpPr>
        <p:spPr/>
        <p:txBody>
          <a:bodyPr/>
          <a:lstStyle/>
          <a:p>
            <a:endParaRPr lang="zh-CN" altLang="en-US" dirty="0"/>
          </a:p>
        </p:txBody>
      </p:sp>
      <p:sp>
        <p:nvSpPr>
          <p:cNvPr id="15" name="灯片编号占位符 14"/>
          <p:cNvSpPr>
            <a:spLocks noGrp="1"/>
          </p:cNvSpPr>
          <p:nvPr>
            <p:ph type="sldNum" sz="quarter" idx="14"/>
            <p:custDataLst>
              <p:tags r:id="rId15"/>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5" name="任意多边形: 形状 14"/>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6" name="任意多边形: 形状 15"/>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7" name="任意多边形: 形状 16"/>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8" name="任意多边形: 形状 17"/>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8" y="443234"/>
            <a:ext cx="10850226" cy="441964"/>
          </a:xfrm>
        </p:spPr>
        <p:txBody>
          <a:bodyPr vert="horz" lIns="90000" tIns="46800" rIns="90000" bIns="468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6"/>
            </p:custDataLst>
          </p:nvPr>
        </p:nvSpPr>
        <p:spPr>
          <a:xfrm>
            <a:off x="669758" y="952508"/>
            <a:ext cx="10850226"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t>2020/11/25</a:t>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9323246" y="587375"/>
            <a:ext cx="2647459" cy="1809750"/>
          </a:xfrm>
          <a:custGeom>
            <a:avLst/>
            <a:gdLst>
              <a:gd name="connsiteX0" fmla="*/ 2644775 w 2647950"/>
              <a:gd name="connsiteY0" fmla="*/ 1806575 h 1809750"/>
              <a:gd name="connsiteX1" fmla="*/ 701675 w 2647950"/>
              <a:gd name="connsiteY1" fmla="*/ 1666875 h 1809750"/>
              <a:gd name="connsiteX2" fmla="*/ 3175 w 2647950"/>
              <a:gd name="connsiteY2" fmla="*/ 3175 h 1809750"/>
            </a:gdLst>
            <a:ahLst/>
            <a:cxnLst>
              <a:cxn ang="0">
                <a:pos x="connsiteX0" y="connsiteY0"/>
              </a:cxn>
              <a:cxn ang="0">
                <a:pos x="connsiteX1" y="connsiteY1"/>
              </a:cxn>
              <a:cxn ang="0">
                <a:pos x="connsiteX2" y="connsiteY2"/>
              </a:cxn>
            </a:cxnLst>
            <a:rect l="l" t="t" r="r" b="b"/>
            <a:pathLst>
              <a:path w="2647950" h="1809750">
                <a:moveTo>
                  <a:pt x="2644775" y="1806575"/>
                </a:moveTo>
                <a:lnTo>
                  <a:pt x="701675" y="166687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2"/>
            </p:custDataLst>
          </p:nvPr>
        </p:nvSpPr>
        <p:spPr>
          <a:xfrm>
            <a:off x="9685129" y="4530725"/>
            <a:ext cx="2082414" cy="2108200"/>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3"/>
            </p:custDataLst>
          </p:nvPr>
        </p:nvSpPr>
        <p:spPr>
          <a:xfrm>
            <a:off x="9196270" y="4321175"/>
            <a:ext cx="2996644" cy="2540000"/>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7754452" y="4530725"/>
            <a:ext cx="1910996" cy="2330450"/>
          </a:xfrm>
          <a:custGeom>
            <a:avLst/>
            <a:gdLst>
              <a:gd name="connsiteX0" fmla="*/ 328295 w 1911350"/>
              <a:gd name="connsiteY0" fmla="*/ 2327275 h 2330450"/>
              <a:gd name="connsiteX1" fmla="*/ 1910715 w 1911350"/>
              <a:gd name="connsiteY1" fmla="*/ 2327275 h 2330450"/>
              <a:gd name="connsiteX2" fmla="*/ 334010 w 1911350"/>
              <a:gd name="connsiteY2" fmla="*/ 3175 h 2330450"/>
              <a:gd name="connsiteX3" fmla="*/ 3175 w 1911350"/>
              <a:gd name="connsiteY3" fmla="*/ 1880870 h 2330450"/>
              <a:gd name="connsiteX4" fmla="*/ 797560 w 1911350"/>
              <a:gd name="connsiteY4" fmla="*/ 1927225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350" h="2330450">
                <a:moveTo>
                  <a:pt x="328295" y="2327275"/>
                </a:moveTo>
                <a:lnTo>
                  <a:pt x="1910715" y="2327275"/>
                </a:lnTo>
                <a:lnTo>
                  <a:pt x="334010" y="3175"/>
                </a:lnTo>
                <a:lnTo>
                  <a:pt x="3175" y="1880870"/>
                </a:lnTo>
                <a:lnTo>
                  <a:pt x="797560" y="192722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2" name="任意多边形: 形状 11"/>
          <p:cNvSpPr/>
          <p:nvPr>
            <p:custDataLst>
              <p:tags r:id="rId5"/>
            </p:custDataLst>
          </p:nvPr>
        </p:nvSpPr>
        <p:spPr>
          <a:xfrm>
            <a:off x="6411042" y="6334125"/>
            <a:ext cx="2139554" cy="527050"/>
          </a:xfrm>
          <a:custGeom>
            <a:avLst/>
            <a:gdLst>
              <a:gd name="connsiteX0" fmla="*/ 1346835 w 2139950"/>
              <a:gd name="connsiteY0" fmla="*/ 77470 h 527050"/>
              <a:gd name="connsiteX1" fmla="*/ 64770 w 2139950"/>
              <a:gd name="connsiteY1" fmla="*/ 3175 h 527050"/>
              <a:gd name="connsiteX2" fmla="*/ 3175 w 2139950"/>
              <a:gd name="connsiteY2" fmla="*/ 523875 h 527050"/>
              <a:gd name="connsiteX3" fmla="*/ 1268730 w 2139950"/>
              <a:gd name="connsiteY3" fmla="*/ 523875 h 527050"/>
              <a:gd name="connsiteX4" fmla="*/ 1671955 w 2139950"/>
              <a:gd name="connsiteY4" fmla="*/ 523875 h 527050"/>
              <a:gd name="connsiteX5" fmla="*/ 2141220 w 2139950"/>
              <a:gd name="connsiteY5" fmla="*/ 12382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527050">
                <a:moveTo>
                  <a:pt x="1346835" y="77470"/>
                </a:moveTo>
                <a:lnTo>
                  <a:pt x="64770" y="3175"/>
                </a:lnTo>
                <a:lnTo>
                  <a:pt x="3175" y="523875"/>
                </a:lnTo>
                <a:lnTo>
                  <a:pt x="1268730" y="523875"/>
                </a:lnTo>
                <a:lnTo>
                  <a:pt x="1671955" y="523875"/>
                </a:lnTo>
                <a:lnTo>
                  <a:pt x="2141220" y="12382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3" name="任意多边形: 形状 12"/>
          <p:cNvSpPr/>
          <p:nvPr>
            <p:custDataLst>
              <p:tags r:id="rId6"/>
            </p:custDataLst>
          </p:nvPr>
        </p:nvSpPr>
        <p:spPr>
          <a:xfrm>
            <a:off x="10300965" y="-3175"/>
            <a:ext cx="1891950" cy="2940050"/>
          </a:xfrm>
          <a:custGeom>
            <a:avLst/>
            <a:gdLst>
              <a:gd name="connsiteX0" fmla="*/ 910590 w 1892300"/>
              <a:gd name="connsiteY0" fmla="*/ 3175 h 2940050"/>
              <a:gd name="connsiteX1" fmla="*/ 519430 w 1892300"/>
              <a:gd name="connsiteY1" fmla="*/ 3175 h 2940050"/>
              <a:gd name="connsiteX2" fmla="*/ 3175 w 1892300"/>
              <a:gd name="connsiteY2" fmla="*/ 2936875 h 2940050"/>
              <a:gd name="connsiteX3" fmla="*/ 1889125 w 1892300"/>
              <a:gd name="connsiteY3" fmla="*/ 2212975 h 2940050"/>
              <a:gd name="connsiteX4" fmla="*/ 1889125 w 1892300"/>
              <a:gd name="connsiteY4" fmla="*/ 1445895 h 29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2940050">
                <a:moveTo>
                  <a:pt x="910590" y="3175"/>
                </a:moveTo>
                <a:lnTo>
                  <a:pt x="519430" y="3175"/>
                </a:lnTo>
                <a:lnTo>
                  <a:pt x="3175" y="2936875"/>
                </a:lnTo>
                <a:lnTo>
                  <a:pt x="1889125" y="2212975"/>
                </a:lnTo>
                <a:lnTo>
                  <a:pt x="1889125" y="144589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20" name="标题 1"/>
          <p:cNvSpPr>
            <a:spLocks noGrp="1"/>
          </p:cNvSpPr>
          <p:nvPr>
            <p:ph type="title" hasCustomPrompt="1"/>
            <p:custDataLst>
              <p:tags r:id="rId7"/>
            </p:custDataLst>
          </p:nvPr>
        </p:nvSpPr>
        <p:spPr>
          <a:xfrm>
            <a:off x="3454694" y="2533650"/>
            <a:ext cx="5418180" cy="895350"/>
          </a:xfrm>
        </p:spPr>
        <p:txBody>
          <a:bodyPr anchor="b">
            <a:normAutofit/>
          </a:bodyPr>
          <a:lstStyle>
            <a:lvl1pPr algn="l">
              <a:defRPr sz="4000" b="1"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21" name="文本占位符 2"/>
          <p:cNvSpPr>
            <a:spLocks noGrp="1"/>
          </p:cNvSpPr>
          <p:nvPr>
            <p:ph type="body" idx="1" hasCustomPrompt="1"/>
            <p:custDataLst>
              <p:tags r:id="rId8"/>
            </p:custDataLst>
          </p:nvPr>
        </p:nvSpPr>
        <p:spPr>
          <a:xfrm>
            <a:off x="3447102" y="3463836"/>
            <a:ext cx="5418180" cy="1015623"/>
          </a:xfrm>
        </p:spPr>
        <p:txBody>
          <a:bodyPr anchor="t">
            <a:normAutofit/>
          </a:bodyPr>
          <a:lstStyle>
            <a:lvl1pPr marL="0" indent="0" algn="l">
              <a:lnSpc>
                <a:spcPct val="100000"/>
              </a:lnSpc>
              <a:buNone/>
              <a:defRPr sz="2000" baseline="0">
                <a:solidFill>
                  <a:schemeClr val="tx1">
                    <a:lumMod val="85000"/>
                    <a:lumOff val="1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2" name="日期占位符 1"/>
          <p:cNvSpPr>
            <a:spLocks noGrp="1"/>
          </p:cNvSpPr>
          <p:nvPr>
            <p:ph type="dt" sz="half" idx="10"/>
            <p:custDataLst>
              <p:tags r:id="rId9"/>
            </p:custDataLst>
          </p:nvPr>
        </p:nvSpPr>
        <p:spPr/>
        <p:txBody>
          <a:bodyPr/>
          <a:lstStyle/>
          <a:p>
            <a:fld id="{760FBDFE-C587-4B4C-A407-44438C67B59E}" type="datetimeFigureOut">
              <a:rPr lang="zh-CN" altLang="en-US" smtClean="0"/>
              <a:t>2020/11/25</a:t>
            </a:fld>
            <a:endParaRPr lang="zh-CN" altLang="en-US" dirty="0"/>
          </a:p>
        </p:txBody>
      </p:sp>
      <p:sp>
        <p:nvSpPr>
          <p:cNvPr id="3" name="页脚占位符 2"/>
          <p:cNvSpPr>
            <a:spLocks noGrp="1"/>
          </p:cNvSpPr>
          <p:nvPr>
            <p:ph type="ftr" sz="quarter" idx="11"/>
            <p:custDataLst>
              <p:tags r:id="rId10"/>
            </p:custDataLst>
          </p:nvPr>
        </p:nvSpPr>
        <p:spPr/>
        <p:txBody>
          <a:bodyPr/>
          <a:lstStyle/>
          <a:p>
            <a:endParaRPr lang="zh-CN" altLang="en-US" dirty="0"/>
          </a:p>
        </p:txBody>
      </p:sp>
      <p:sp>
        <p:nvSpPr>
          <p:cNvPr id="4" name="灯片编号占位符 3"/>
          <p:cNvSpPr>
            <a:spLocks noGrp="1"/>
          </p:cNvSpPr>
          <p:nvPr>
            <p:ph type="sldNum" sz="quarter" idx="12"/>
            <p:custDataLst>
              <p:tags r:id="rId11"/>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任意多边形: 形状 7"/>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0" name="任意多边形: 形状 9"/>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8" y="443234"/>
            <a:ext cx="10850226"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6"/>
            </p:custDataLst>
          </p:nvPr>
        </p:nvSpPr>
        <p:spPr>
          <a:xfrm>
            <a:off x="669806" y="952508"/>
            <a:ext cx="5282263"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7"/>
            </p:custDataLst>
          </p:nvPr>
        </p:nvSpPr>
        <p:spPr>
          <a:xfrm>
            <a:off x="6237721" y="952508"/>
            <a:ext cx="5282263" cy="5388907"/>
          </a:xfrm>
        </p:spPr>
        <p:txBody>
          <a:bodyPr>
            <a:normAutofit/>
          </a:bodyPr>
          <a:lstStyle>
            <a:lvl1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1pPr>
            <a:lvl2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2pPr>
            <a:lvl3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3pPr>
            <a:lvl4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4pPr>
            <a:lvl5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8"/>
            </p:custDataLst>
          </p:nvPr>
        </p:nvSpPr>
        <p:spPr/>
        <p:txBody>
          <a:bodyPr/>
          <a:lstStyle>
            <a:lvl1pPr>
              <a:lnSpc>
                <a:spcPct val="120000"/>
              </a:lnSpc>
              <a:defRPr/>
            </a:lvl1pPr>
          </a:lstStyle>
          <a:p>
            <a:fld id="{760FBDFE-C587-4B4C-A407-44438C67B59E}" type="datetimeFigureOut">
              <a:rPr lang="zh-CN" altLang="en-US" smtClean="0"/>
              <a:t>2020/11/25</a:t>
            </a:fld>
            <a:endParaRPr lang="zh-CN" altLang="en-US"/>
          </a:p>
        </p:txBody>
      </p:sp>
      <p:sp>
        <p:nvSpPr>
          <p:cNvPr id="6" name="页脚占位符 5"/>
          <p:cNvSpPr>
            <a:spLocks noGrp="1"/>
          </p:cNvSpPr>
          <p:nvPr>
            <p:ph type="ftr" sz="quarter" idx="11"/>
            <p:custDataLst>
              <p:tags r:id="rId9"/>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任意多边形: 形状 9"/>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2" name="任意多边形: 形状 11"/>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3" name="任意多边形: 形状 12"/>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8" y="443234"/>
            <a:ext cx="10850226"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6"/>
            </p:custDataLst>
          </p:nvPr>
        </p:nvSpPr>
        <p:spPr>
          <a:xfrm>
            <a:off x="669806" y="952508"/>
            <a:ext cx="5282263"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7"/>
            </p:custDataLst>
          </p:nvPr>
        </p:nvSpPr>
        <p:spPr>
          <a:xfrm>
            <a:off x="669801" y="1406525"/>
            <a:ext cx="5282221"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8"/>
            </p:custDataLst>
          </p:nvPr>
        </p:nvSpPr>
        <p:spPr>
          <a:xfrm>
            <a:off x="6234595" y="952508"/>
            <a:ext cx="5282263"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9"/>
            </p:custDataLst>
          </p:nvPr>
        </p:nvSpPr>
        <p:spPr>
          <a:xfrm>
            <a:off x="6234595" y="1406525"/>
            <a:ext cx="5282263"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t>2020/11/25</a:t>
            </a:fld>
            <a:endParaRPr lang="zh-CN" altLang="en-US"/>
          </a:p>
        </p:txBody>
      </p:sp>
      <p:sp>
        <p:nvSpPr>
          <p:cNvPr id="8" name="页脚占位符 7"/>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9" name="任意多边形: 形状 8"/>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2020/11/25</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任意多边形: 形状 4"/>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6" name="任意多边形: 形状 5"/>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8" name="任意多边形: 形状 7"/>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日期占位符 1"/>
          <p:cNvSpPr>
            <a:spLocks noGrp="1"/>
          </p:cNvSpPr>
          <p:nvPr>
            <p:ph type="dt" sz="half" idx="10"/>
            <p:custDataLst>
              <p:tags r:id="rId5"/>
            </p:custDataLst>
          </p:nvPr>
        </p:nvSpPr>
        <p:spPr/>
        <p:txBody>
          <a:bodyPr/>
          <a:lstStyle/>
          <a:p>
            <a:fld id="{760FBDFE-C587-4B4C-A407-44438C67B59E}" type="datetimeFigureOut">
              <a:rPr lang="zh-CN" altLang="en-US" smtClean="0"/>
              <a:t>2020/11/25</a:t>
            </a:fld>
            <a:endParaRPr lang="zh-CN" altLang="en-US"/>
          </a:p>
        </p:txBody>
      </p:sp>
      <p:sp>
        <p:nvSpPr>
          <p:cNvPr id="3" name="页脚占位符 2"/>
          <p:cNvSpPr>
            <a:spLocks noGrp="1"/>
          </p:cNvSpPr>
          <p:nvPr>
            <p:ph type="ftr" sz="quarter" idx="11"/>
            <p:custDataLst>
              <p:tags r:id="rId6"/>
            </p:custDataLst>
          </p:nvPr>
        </p:nvSpPr>
        <p:spPr/>
        <p:txBody>
          <a:bodyPr/>
          <a:lstStyle/>
          <a:p>
            <a:endParaRPr lang="zh-CN" altLang="en-US"/>
          </a:p>
        </p:txBody>
      </p:sp>
      <p:sp>
        <p:nvSpPr>
          <p:cNvPr id="4" name="灯片编号占位符 3"/>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任意多边形: 形状 7"/>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0" name="任意多边形: 形状 9"/>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806" y="443234"/>
            <a:ext cx="10850226"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6"/>
            </p:custDataLst>
          </p:nvPr>
        </p:nvSpPr>
        <p:spPr>
          <a:xfrm>
            <a:off x="669806" y="952508"/>
            <a:ext cx="5282263"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7"/>
            </p:custDataLst>
          </p:nvPr>
        </p:nvSpPr>
        <p:spPr>
          <a:xfrm>
            <a:off x="6237769" y="952508"/>
            <a:ext cx="5282263"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8"/>
            </p:custDataLst>
          </p:nvPr>
        </p:nvSpPr>
        <p:spPr/>
        <p:txBody>
          <a:bodyPr/>
          <a:lstStyle/>
          <a:p>
            <a:fld id="{9EFD9D74-47D9-4702-A33C-335B63B48DBF}" type="datetimeFigureOut">
              <a:rPr lang="zh-CN" altLang="en-US" smtClean="0"/>
              <a:t>2020/11/25</a:t>
            </a:fld>
            <a:endParaRPr lang="zh-CN" altLang="en-US" dirty="0"/>
          </a:p>
        </p:txBody>
      </p:sp>
      <p:sp>
        <p:nvSpPr>
          <p:cNvPr id="6" name="页脚占位符 5"/>
          <p:cNvSpPr>
            <a:spLocks noGrp="1"/>
          </p:cNvSpPr>
          <p:nvPr>
            <p:ph type="ftr" sz="quarter" idx="11"/>
            <p:custDataLst>
              <p:tags r:id="rId9"/>
            </p:custDataLst>
          </p:nvPr>
        </p:nvSpPr>
        <p:spPr/>
        <p:txBody>
          <a:body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p>
            <a:fld id="{FABC47A4-756D-490B-A52F-7D9E2C9FC05F}" type="slidenum">
              <a:rPr lang="zh-CN" altLang="en-US" smtClean="0"/>
              <a:t>‹#›</a:t>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任意多边形: 形状 6"/>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竖排标题 1"/>
          <p:cNvSpPr>
            <a:spLocks noGrp="1"/>
          </p:cNvSpPr>
          <p:nvPr>
            <p:ph type="title" orient="vert"/>
            <p:custDataLst>
              <p:tags r:id="rId5"/>
            </p:custDataLst>
          </p:nvPr>
        </p:nvSpPr>
        <p:spPr>
          <a:xfrm>
            <a:off x="10569176" y="952508"/>
            <a:ext cx="950808" cy="5388907"/>
          </a:xfrm>
        </p:spPr>
        <p:txBody>
          <a:bodyPr vert="eaVert" lIns="90000" tIns="46800" rIns="90000" bIns="468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6"/>
            </p:custDataLst>
          </p:nvPr>
        </p:nvSpPr>
        <p:spPr>
          <a:xfrm>
            <a:off x="669801" y="952500"/>
            <a:ext cx="9826279" cy="5388907"/>
          </a:xfrm>
        </p:spPr>
        <p:txBody>
          <a:bodyPr vert="eaVert" lIns="90000" tIns="46800" rIns="90000" bIns="46800">
            <a:normAutofit/>
          </a:bodyPr>
          <a:lstStyle>
            <a:lvl1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t>2020/11/25</a:t>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2020/11/25</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8"/>
            </p:custDataLst>
          </p:nvPr>
        </p:nvSpPr>
        <p:spPr>
          <a:xfrm>
            <a:off x="669806" y="952508"/>
            <a:ext cx="10850226"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3" name="标题 1"/>
          <p:cNvSpPr>
            <a:spLocks noGrp="1"/>
          </p:cNvSpPr>
          <p:nvPr>
            <p:ph type="ctrTitle" hasCustomPrompt="1"/>
            <p:custDataLst>
              <p:tags r:id="rId1"/>
            </p:custDataLst>
          </p:nvPr>
        </p:nvSpPr>
        <p:spPr>
          <a:xfrm>
            <a:off x="3668327" y="1830258"/>
            <a:ext cx="5967578" cy="1783660"/>
          </a:xfrm>
        </p:spPr>
        <p:txBody>
          <a:bodyPr anchor="b">
            <a:normAutofit/>
          </a:bodyPr>
          <a:lstStyle>
            <a:lvl1pPr marL="0" indent="0" algn="l">
              <a:buFont typeface="Arial" panose="020B0604020202020204" pitchFamily="34" charset="0"/>
              <a:buNone/>
              <a:defRPr sz="8800" baseline="0">
                <a:solidFill>
                  <a:schemeClr val="accent1"/>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任意多边形: 形状 2"/>
          <p:cNvSpPr/>
          <p:nvPr>
            <p:custDataLst>
              <p:tags r:id="rId2"/>
            </p:custDataLst>
          </p:nvPr>
        </p:nvSpPr>
        <p:spPr>
          <a:xfrm flipH="1">
            <a:off x="9747348" y="3810"/>
            <a:ext cx="1495148" cy="1818640"/>
          </a:xfrm>
          <a:custGeom>
            <a:avLst/>
            <a:gdLst>
              <a:gd name="connsiteX0" fmla="*/ 1498646 w 1495484"/>
              <a:gd name="connsiteY0" fmla="*/ 3162 h 1818661"/>
              <a:gd name="connsiteX1" fmla="*/ 91877 w 1495484"/>
              <a:gd name="connsiteY1" fmla="*/ 1523993 h 1818661"/>
              <a:gd name="connsiteX2" fmla="*/ 3162 w 1495484"/>
              <a:gd name="connsiteY2" fmla="*/ 1821823 h 1818661"/>
              <a:gd name="connsiteX3" fmla="*/ 1422605 w 1495484"/>
              <a:gd name="connsiteY3" fmla="*/ 1328820 h 1818661"/>
            </a:gdLst>
            <a:ahLst/>
            <a:cxnLst>
              <a:cxn ang="0">
                <a:pos x="connsiteX0" y="connsiteY0"/>
              </a:cxn>
              <a:cxn ang="0">
                <a:pos x="connsiteX1" y="connsiteY1"/>
              </a:cxn>
              <a:cxn ang="0">
                <a:pos x="connsiteX2" y="connsiteY2"/>
              </a:cxn>
              <a:cxn ang="0">
                <a:pos x="connsiteX3" y="connsiteY3"/>
              </a:cxn>
            </a:cxnLst>
            <a:rect l="l" t="t" r="r" b="b"/>
            <a:pathLst>
              <a:path w="1495484" h="1818661">
                <a:moveTo>
                  <a:pt x="1498646" y="3162"/>
                </a:moveTo>
                <a:lnTo>
                  <a:pt x="91877" y="1523993"/>
                </a:lnTo>
                <a:lnTo>
                  <a:pt x="3162" y="1821823"/>
                </a:lnTo>
                <a:lnTo>
                  <a:pt x="1422605" y="1328820"/>
                </a:lnTo>
                <a:close/>
              </a:path>
            </a:pathLst>
          </a:custGeom>
          <a:solidFill>
            <a:schemeClr val="accent1">
              <a:lumMod val="60000"/>
              <a:lumOff val="40000"/>
              <a:alpha val="40000"/>
            </a:schemeClr>
          </a:solidFill>
          <a:ln w="6337" cap="flat">
            <a:noFill/>
            <a:prstDash val="solid"/>
            <a:miter/>
          </a:ln>
        </p:spPr>
        <p:txBody>
          <a:bodyPr rtlCol="0" anchor="ctr"/>
          <a:lstStyle/>
          <a:p>
            <a:endParaRPr lang="zh-CN" altLang="en-US"/>
          </a:p>
        </p:txBody>
      </p:sp>
      <p:sp>
        <p:nvSpPr>
          <p:cNvPr id="4" name="任意多边形: 形状 3"/>
          <p:cNvSpPr/>
          <p:nvPr>
            <p:custDataLst>
              <p:tags r:id="rId3"/>
            </p:custDataLst>
          </p:nvPr>
        </p:nvSpPr>
        <p:spPr>
          <a:xfrm flipH="1">
            <a:off x="9747348" y="3810"/>
            <a:ext cx="2439218" cy="2648585"/>
          </a:xfrm>
          <a:custGeom>
            <a:avLst/>
            <a:gdLst>
              <a:gd name="connsiteX0" fmla="*/ 3162 w 2439667"/>
              <a:gd name="connsiteY0" fmla="*/ 3162 h 2648781"/>
              <a:gd name="connsiteX1" fmla="*/ 2442829 w 2439667"/>
              <a:gd name="connsiteY1" fmla="*/ 3162 h 2648781"/>
              <a:gd name="connsiteX2" fmla="*/ 3162 w 2439667"/>
              <a:gd name="connsiteY2" fmla="*/ 2651944 h 2648781"/>
            </a:gdLst>
            <a:ahLst/>
            <a:cxnLst>
              <a:cxn ang="0">
                <a:pos x="connsiteX0" y="connsiteY0"/>
              </a:cxn>
              <a:cxn ang="0">
                <a:pos x="connsiteX1" y="connsiteY1"/>
              </a:cxn>
              <a:cxn ang="0">
                <a:pos x="connsiteX2" y="connsiteY2"/>
              </a:cxn>
            </a:cxnLst>
            <a:rect l="l" t="t" r="r" b="b"/>
            <a:pathLst>
              <a:path w="2439667" h="2648781">
                <a:moveTo>
                  <a:pt x="3162" y="3162"/>
                </a:moveTo>
                <a:lnTo>
                  <a:pt x="2442829" y="3162"/>
                </a:lnTo>
                <a:lnTo>
                  <a:pt x="3162" y="2651944"/>
                </a:lnTo>
                <a:close/>
              </a:path>
            </a:pathLst>
          </a:custGeom>
          <a:solidFill>
            <a:schemeClr val="accent2">
              <a:alpha val="80000"/>
            </a:schemeClr>
          </a:solidFill>
          <a:ln w="6337" cap="flat">
            <a:noFill/>
            <a:prstDash val="solid"/>
            <a:miter/>
          </a:ln>
        </p:spPr>
        <p:txBody>
          <a:bodyPr rtlCol="0" anchor="ctr"/>
          <a:lstStyle/>
          <a:p>
            <a:endParaRPr lang="zh-CN" altLang="en-US"/>
          </a:p>
        </p:txBody>
      </p:sp>
      <p:sp>
        <p:nvSpPr>
          <p:cNvPr id="7" name="任意多边形: 形状 6"/>
          <p:cNvSpPr/>
          <p:nvPr>
            <p:custDataLst>
              <p:tags r:id="rId4"/>
            </p:custDataLst>
          </p:nvPr>
        </p:nvSpPr>
        <p:spPr>
          <a:xfrm flipH="1">
            <a:off x="218400" y="593090"/>
            <a:ext cx="2635396" cy="1799590"/>
          </a:xfrm>
          <a:custGeom>
            <a:avLst/>
            <a:gdLst>
              <a:gd name="connsiteX0" fmla="*/ 2639270 w 2636108"/>
              <a:gd name="connsiteY0" fmla="*/ 1802813 h 1799650"/>
              <a:gd name="connsiteX1" fmla="*/ 700210 w 2636108"/>
              <a:gd name="connsiteY1" fmla="*/ 1663403 h 1799650"/>
              <a:gd name="connsiteX2" fmla="*/ 3162 w 2636108"/>
              <a:gd name="connsiteY2" fmla="*/ 3162 h 1799650"/>
            </a:gdLst>
            <a:ahLst/>
            <a:cxnLst>
              <a:cxn ang="0">
                <a:pos x="connsiteX0" y="connsiteY0"/>
              </a:cxn>
              <a:cxn ang="0">
                <a:pos x="connsiteX1" y="connsiteY1"/>
              </a:cxn>
              <a:cxn ang="0">
                <a:pos x="connsiteX2" y="connsiteY2"/>
              </a:cxn>
            </a:cxnLst>
            <a:rect l="l" t="t" r="r" b="b"/>
            <a:pathLst>
              <a:path w="2636108" h="1799650">
                <a:moveTo>
                  <a:pt x="2639270" y="1802813"/>
                </a:moveTo>
                <a:lnTo>
                  <a:pt x="700210" y="1663403"/>
                </a:lnTo>
                <a:lnTo>
                  <a:pt x="3162" y="31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8" name="任意多边形: 形状 7"/>
          <p:cNvSpPr/>
          <p:nvPr>
            <p:custDataLst>
              <p:tags r:id="rId5"/>
            </p:custDataLst>
          </p:nvPr>
        </p:nvSpPr>
        <p:spPr>
          <a:xfrm flipH="1">
            <a:off x="421562" y="4528185"/>
            <a:ext cx="2071621" cy="2097405"/>
          </a:xfrm>
          <a:custGeom>
            <a:avLst/>
            <a:gdLst>
              <a:gd name="connsiteX0" fmla="*/ 2075295 w 2072133"/>
              <a:gd name="connsiteY0" fmla="*/ 123561 h 2097480"/>
              <a:gd name="connsiteX1" fmla="*/ 883977 w 2072133"/>
              <a:gd name="connsiteY1" fmla="*/ 2100642 h 2097480"/>
              <a:gd name="connsiteX2" fmla="*/ 3162 w 2072133"/>
              <a:gd name="connsiteY2" fmla="*/ 3162 h 2097480"/>
            </a:gdLst>
            <a:ahLst/>
            <a:cxnLst>
              <a:cxn ang="0">
                <a:pos x="connsiteX0" y="connsiteY0"/>
              </a:cxn>
              <a:cxn ang="0">
                <a:pos x="connsiteX1" y="connsiteY1"/>
              </a:cxn>
              <a:cxn ang="0">
                <a:pos x="connsiteX2" y="connsiteY2"/>
              </a:cxn>
            </a:cxnLst>
            <a:rect l="l" t="t" r="r" b="b"/>
            <a:pathLst>
              <a:path w="2072133" h="2097480">
                <a:moveTo>
                  <a:pt x="2075295" y="123561"/>
                </a:moveTo>
                <a:lnTo>
                  <a:pt x="883977" y="2100642"/>
                </a:lnTo>
                <a:lnTo>
                  <a:pt x="3162" y="31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9" name="任意多边形: 形状 8"/>
          <p:cNvSpPr/>
          <p:nvPr>
            <p:custDataLst>
              <p:tags r:id="rId6"/>
            </p:custDataLst>
          </p:nvPr>
        </p:nvSpPr>
        <p:spPr>
          <a:xfrm flipH="1">
            <a:off x="-3174" y="4319270"/>
            <a:ext cx="2983947" cy="2528570"/>
          </a:xfrm>
          <a:custGeom>
            <a:avLst/>
            <a:gdLst>
              <a:gd name="connsiteX0" fmla="*/ 2987794 w 2984632"/>
              <a:gd name="connsiteY0" fmla="*/ 2531544 h 2528382"/>
              <a:gd name="connsiteX1" fmla="*/ 3162 w 2984632"/>
              <a:gd name="connsiteY1" fmla="*/ 2531544 h 2528382"/>
              <a:gd name="connsiteX2" fmla="*/ 2987794 w 2984632"/>
              <a:gd name="connsiteY2" fmla="*/ 3162 h 2528382"/>
            </a:gdLst>
            <a:ahLst/>
            <a:cxnLst>
              <a:cxn ang="0">
                <a:pos x="connsiteX0" y="connsiteY0"/>
              </a:cxn>
              <a:cxn ang="0">
                <a:pos x="connsiteX1" y="connsiteY1"/>
              </a:cxn>
              <a:cxn ang="0">
                <a:pos x="connsiteX2" y="connsiteY2"/>
              </a:cxn>
            </a:cxnLst>
            <a:rect l="l" t="t" r="r" b="b"/>
            <a:pathLst>
              <a:path w="2984632" h="2528382">
                <a:moveTo>
                  <a:pt x="2987794" y="2531544"/>
                </a:moveTo>
                <a:lnTo>
                  <a:pt x="3162" y="2531544"/>
                </a:lnTo>
                <a:lnTo>
                  <a:pt x="2987794" y="3162"/>
                </a:lnTo>
                <a:close/>
              </a:path>
            </a:pathLst>
          </a:custGeom>
          <a:solidFill>
            <a:schemeClr val="accent2">
              <a:alpha val="80000"/>
            </a:schemeClr>
          </a:solidFill>
          <a:ln w="6337" cap="flat">
            <a:noFill/>
            <a:prstDash val="solid"/>
            <a:miter/>
          </a:ln>
        </p:spPr>
        <p:txBody>
          <a:bodyPr rtlCol="0" anchor="ctr"/>
          <a:lstStyle/>
          <a:p>
            <a:endParaRPr lang="zh-CN" altLang="en-US"/>
          </a:p>
        </p:txBody>
      </p:sp>
      <p:sp>
        <p:nvSpPr>
          <p:cNvPr id="10" name="任意多边形: 形状 9"/>
          <p:cNvSpPr/>
          <p:nvPr>
            <p:custDataLst>
              <p:tags r:id="rId7"/>
            </p:custDataLst>
          </p:nvPr>
        </p:nvSpPr>
        <p:spPr>
          <a:xfrm flipH="1">
            <a:off x="2512864" y="4528185"/>
            <a:ext cx="1907187" cy="2319020"/>
          </a:xfrm>
          <a:custGeom>
            <a:avLst/>
            <a:gdLst>
              <a:gd name="connsiteX0" fmla="*/ 327606 w 1907376"/>
              <a:gd name="connsiteY0" fmla="*/ 2322430 h 2319268"/>
              <a:gd name="connsiteX1" fmla="*/ 1906736 w 1907376"/>
              <a:gd name="connsiteY1" fmla="*/ 2322430 h 2319268"/>
              <a:gd name="connsiteX2" fmla="*/ 333309 w 1907376"/>
              <a:gd name="connsiteY2" fmla="*/ 3162 h 2319268"/>
              <a:gd name="connsiteX3" fmla="*/ 3162 w 1907376"/>
              <a:gd name="connsiteY3" fmla="*/ 1876953 h 2319268"/>
              <a:gd name="connsiteX4" fmla="*/ 795895 w 1907376"/>
              <a:gd name="connsiteY4" fmla="*/ 1923212 h 2319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376" h="2319268">
                <a:moveTo>
                  <a:pt x="327606" y="2322430"/>
                </a:moveTo>
                <a:lnTo>
                  <a:pt x="1906736" y="2322430"/>
                </a:lnTo>
                <a:lnTo>
                  <a:pt x="333309" y="3162"/>
                </a:lnTo>
                <a:lnTo>
                  <a:pt x="3162" y="1876953"/>
                </a:lnTo>
                <a:lnTo>
                  <a:pt x="795895" y="1923212"/>
                </a:lnTo>
                <a:close/>
              </a:path>
            </a:pathLst>
          </a:custGeom>
          <a:solidFill>
            <a:schemeClr val="accent1">
              <a:lumMod val="60000"/>
              <a:lumOff val="40000"/>
              <a:alpha val="39000"/>
            </a:schemeClr>
          </a:solidFill>
          <a:ln w="6337" cap="flat">
            <a:noFill/>
            <a:prstDash val="solid"/>
            <a:miter/>
          </a:ln>
        </p:spPr>
        <p:txBody>
          <a:bodyPr rtlCol="0" anchor="ctr"/>
          <a:lstStyle/>
          <a:p>
            <a:endParaRPr lang="zh-CN" altLang="en-US"/>
          </a:p>
        </p:txBody>
      </p:sp>
      <p:sp>
        <p:nvSpPr>
          <p:cNvPr id="11" name="任意多边形: 形状 10"/>
          <p:cNvSpPr/>
          <p:nvPr>
            <p:custDataLst>
              <p:tags r:id="rId8"/>
            </p:custDataLst>
          </p:nvPr>
        </p:nvSpPr>
        <p:spPr>
          <a:xfrm flipH="1">
            <a:off x="3625178" y="6327775"/>
            <a:ext cx="2135110" cy="519430"/>
          </a:xfrm>
          <a:custGeom>
            <a:avLst/>
            <a:gdLst>
              <a:gd name="connsiteX0" fmla="*/ 1344029 w 2135501"/>
              <a:gd name="connsiteY0" fmla="*/ 77302 h 519617"/>
              <a:gd name="connsiteX1" fmla="*/ 64629 w 2135501"/>
              <a:gd name="connsiteY1" fmla="*/ 3162 h 519617"/>
              <a:gd name="connsiteX2" fmla="*/ 3162 w 2135501"/>
              <a:gd name="connsiteY2" fmla="*/ 522779 h 519617"/>
              <a:gd name="connsiteX3" fmla="*/ 1266086 w 2135501"/>
              <a:gd name="connsiteY3" fmla="*/ 522779 h 519617"/>
              <a:gd name="connsiteX4" fmla="*/ 1668472 w 2135501"/>
              <a:gd name="connsiteY4" fmla="*/ 522779 h 519617"/>
              <a:gd name="connsiteX5" fmla="*/ 2136762 w 2135501"/>
              <a:gd name="connsiteY5" fmla="*/ 123561 h 51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501" h="519617">
                <a:moveTo>
                  <a:pt x="1344029" y="77302"/>
                </a:moveTo>
                <a:lnTo>
                  <a:pt x="64629" y="3162"/>
                </a:lnTo>
                <a:lnTo>
                  <a:pt x="3162" y="522779"/>
                </a:lnTo>
                <a:lnTo>
                  <a:pt x="1266086" y="522779"/>
                </a:lnTo>
                <a:lnTo>
                  <a:pt x="1668472" y="522779"/>
                </a:lnTo>
                <a:lnTo>
                  <a:pt x="2136762" y="123561"/>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12" name="任意多边形: 形状 11"/>
          <p:cNvSpPr/>
          <p:nvPr>
            <p:custDataLst>
              <p:tags r:id="rId9"/>
            </p:custDataLst>
          </p:nvPr>
        </p:nvSpPr>
        <p:spPr>
          <a:xfrm flipH="1">
            <a:off x="-3174" y="3810"/>
            <a:ext cx="1881792" cy="2927350"/>
          </a:xfrm>
          <a:custGeom>
            <a:avLst/>
            <a:gdLst>
              <a:gd name="connsiteX0" fmla="*/ 908690 w 1882029"/>
              <a:gd name="connsiteY0" fmla="*/ 3162 h 2927600"/>
              <a:gd name="connsiteX1" fmla="*/ 518344 w 1882029"/>
              <a:gd name="connsiteY1" fmla="*/ 3162 h 2927600"/>
              <a:gd name="connsiteX2" fmla="*/ 3162 w 1882029"/>
              <a:gd name="connsiteY2" fmla="*/ 2930763 h 2927600"/>
              <a:gd name="connsiteX3" fmla="*/ 1885191 w 1882029"/>
              <a:gd name="connsiteY3" fmla="*/ 2208368 h 2927600"/>
              <a:gd name="connsiteX4" fmla="*/ 1885191 w 1882029"/>
              <a:gd name="connsiteY4" fmla="*/ 1442882 h 29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029" h="2927600">
                <a:moveTo>
                  <a:pt x="908690" y="3162"/>
                </a:moveTo>
                <a:lnTo>
                  <a:pt x="518344" y="3162"/>
                </a:lnTo>
                <a:lnTo>
                  <a:pt x="3162" y="2930763"/>
                </a:lnTo>
                <a:lnTo>
                  <a:pt x="1885191" y="2208368"/>
                </a:lnTo>
                <a:lnTo>
                  <a:pt x="1885191" y="1442882"/>
                </a:lnTo>
                <a:close/>
              </a:path>
            </a:pathLst>
          </a:custGeom>
          <a:solidFill>
            <a:schemeClr val="accent1">
              <a:lumMod val="60000"/>
              <a:lumOff val="40000"/>
              <a:alpha val="39000"/>
            </a:schemeClr>
          </a:solidFill>
          <a:ln w="6337" cap="flat">
            <a:noFill/>
            <a:prstDash val="solid"/>
            <a:miter/>
          </a:ln>
        </p:spPr>
        <p:txBody>
          <a:bodyPr rtlCol="0" anchor="ctr"/>
          <a:lstStyle/>
          <a:p>
            <a:endParaRPr lang="zh-CN" altLang="en-US"/>
          </a:p>
        </p:txBody>
      </p:sp>
      <p:sp>
        <p:nvSpPr>
          <p:cNvPr id="14" name="任意多边形: 形状 13"/>
          <p:cNvSpPr/>
          <p:nvPr>
            <p:custDataLst>
              <p:tags r:id="rId10"/>
            </p:custDataLst>
          </p:nvPr>
        </p:nvSpPr>
        <p:spPr>
          <a:xfrm flipH="1">
            <a:off x="10691418" y="3810"/>
            <a:ext cx="1495148" cy="2256155"/>
          </a:xfrm>
          <a:custGeom>
            <a:avLst/>
            <a:gdLst>
              <a:gd name="connsiteX0" fmla="*/ 1498646 w 1495484"/>
              <a:gd name="connsiteY0" fmla="*/ 3162 h 2255900"/>
              <a:gd name="connsiteX1" fmla="*/ 3162 w 1495484"/>
              <a:gd name="connsiteY1" fmla="*/ 3162 h 2255900"/>
              <a:gd name="connsiteX2" fmla="*/ 3162 w 1495484"/>
              <a:gd name="connsiteY2" fmla="*/ 1821823 h 2255900"/>
              <a:gd name="connsiteX3" fmla="*/ 814272 w 1495484"/>
              <a:gd name="connsiteY3" fmla="*/ 2259062 h 2255900"/>
            </a:gdLst>
            <a:ahLst/>
            <a:cxnLst>
              <a:cxn ang="0">
                <a:pos x="connsiteX0" y="connsiteY0"/>
              </a:cxn>
              <a:cxn ang="0">
                <a:pos x="connsiteX1" y="connsiteY1"/>
              </a:cxn>
              <a:cxn ang="0">
                <a:pos x="connsiteX2" y="connsiteY2"/>
              </a:cxn>
              <a:cxn ang="0">
                <a:pos x="connsiteX3" y="connsiteY3"/>
              </a:cxn>
            </a:cxnLst>
            <a:rect l="l" t="t" r="r" b="b"/>
            <a:pathLst>
              <a:path w="1495484" h="2255900">
                <a:moveTo>
                  <a:pt x="1498646" y="3162"/>
                </a:moveTo>
                <a:lnTo>
                  <a:pt x="3162" y="3162"/>
                </a:lnTo>
                <a:lnTo>
                  <a:pt x="3162" y="1821823"/>
                </a:lnTo>
                <a:lnTo>
                  <a:pt x="814272" y="22590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2" name="日期占位符 1"/>
          <p:cNvSpPr>
            <a:spLocks noGrp="1"/>
          </p:cNvSpPr>
          <p:nvPr>
            <p:ph type="dt" sz="half" idx="19"/>
            <p:custDataLst>
              <p:tags r:id="rId11"/>
            </p:custDataLst>
          </p:nvPr>
        </p:nvSpPr>
        <p:spPr/>
        <p:txBody>
          <a:bodyPr/>
          <a:lstStyle/>
          <a:p>
            <a:fld id="{760FBDFE-C587-4B4C-A407-44438C67B59E}" type="datetimeFigureOut">
              <a:rPr lang="zh-CN" altLang="en-US" smtClean="0"/>
              <a:t>2020/11/25</a:t>
            </a:fld>
            <a:endParaRPr lang="zh-CN" altLang="en-US" dirty="0"/>
          </a:p>
        </p:txBody>
      </p:sp>
      <p:sp>
        <p:nvSpPr>
          <p:cNvPr id="5" name="页脚占位符 4"/>
          <p:cNvSpPr>
            <a:spLocks noGrp="1"/>
          </p:cNvSpPr>
          <p:nvPr>
            <p:ph type="ftr" sz="quarter" idx="20"/>
            <p:custDataLst>
              <p:tags r:id="rId12"/>
            </p:custDataLst>
          </p:nvPr>
        </p:nvSpPr>
        <p:spPr/>
        <p:txBody>
          <a:bodyPr/>
          <a:lstStyle/>
          <a:p>
            <a:endParaRPr lang="zh-CN" altLang="en-US" dirty="0"/>
          </a:p>
        </p:txBody>
      </p:sp>
      <p:sp>
        <p:nvSpPr>
          <p:cNvPr id="17" name="灯片编号占位符 16"/>
          <p:cNvSpPr>
            <a:spLocks noGrp="1"/>
          </p:cNvSpPr>
          <p:nvPr>
            <p:ph type="sldNum" sz="quarter" idx="21"/>
            <p:custDataLst>
              <p:tags r:id="rId13"/>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62" y="2130426"/>
            <a:ext cx="10360501"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324" y="3886200"/>
            <a:ext cx="853217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68CC2E92-31F6-4628-B0ED-0A16C8BCE16F}" type="datetimeFigureOut">
              <a:rPr lang="zh-CN" altLang="en-US">
                <a:solidFill>
                  <a:srgbClr val="000000"/>
                </a:solidFill>
              </a:rPr>
              <a:pPr>
                <a:defRPr/>
              </a:pPr>
              <a:t>2020/11/25</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EDCA22B-9566-4899-A936-42E780CCC6A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00109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C0FFF33-AE37-4E44-9F8B-D45827DF876F}" type="datetimeFigureOut">
              <a:rPr lang="zh-CN" altLang="en-US">
                <a:solidFill>
                  <a:srgbClr val="000000"/>
                </a:solidFill>
              </a:rPr>
              <a:pPr>
                <a:defRPr/>
              </a:pPr>
              <a:t>2020/11/25</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319B711-A9E4-49CE-B06E-3DF635E04CA9}"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57532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833" y="4406901"/>
            <a:ext cx="1036050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833" y="2906713"/>
            <a:ext cx="10360501"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5713ACC0-734E-4AE0-867D-F6ECE9EB2934}" type="datetimeFigureOut">
              <a:rPr lang="zh-CN" altLang="en-US">
                <a:solidFill>
                  <a:srgbClr val="000000"/>
                </a:solidFill>
              </a:rPr>
              <a:pPr>
                <a:defRPr/>
              </a:pPr>
              <a:t>2020/11/25</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C9DE018-EBCE-439C-A2BB-CBCF7D46B71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314394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4937E30D-7553-4001-BAED-1C8FF97B7B69}" type="datetimeFigureOut">
              <a:rPr lang="zh-CN" altLang="en-US">
                <a:solidFill>
                  <a:srgbClr val="000000"/>
                </a:solidFill>
              </a:rPr>
              <a:pPr>
                <a:defRPr/>
              </a:pPr>
              <a:t>2020/11/25</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CBE2E5D-AE17-4A97-A96D-997E75D8C01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92355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8"/>
            <a:ext cx="1096994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2F65FDBB-47DE-4579-8097-B20CED50F662}" type="datetimeFigureOut">
              <a:rPr lang="zh-CN" altLang="en-US">
                <a:solidFill>
                  <a:srgbClr val="000000"/>
                </a:solidFill>
              </a:rPr>
              <a:pPr>
                <a:defRPr/>
              </a:pPr>
              <a:t>2020/11/25</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9ED65FC9-CC30-4C64-A372-833162CFE09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27416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10999876-CC06-433D-AB22-309806B9AF62}" type="datetimeFigureOut">
              <a:rPr lang="zh-CN" altLang="en-US">
                <a:solidFill>
                  <a:srgbClr val="000000"/>
                </a:solidFill>
              </a:rPr>
              <a:pPr>
                <a:defRPr/>
              </a:pPr>
              <a:t>2020/11/25</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997E834-878C-4568-8235-DF016E173A9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659371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A954646-0638-4507-8D66-CFE2D45BA66F}" type="datetimeFigureOut">
              <a:rPr lang="zh-CN" altLang="en-US">
                <a:solidFill>
                  <a:srgbClr val="000000"/>
                </a:solidFill>
              </a:rPr>
              <a:pPr>
                <a:defRPr/>
              </a:pPr>
              <a:t>2020/11/25</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35E896F9-5FF6-45FE-89A2-3FF9B26FAB5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50972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696" y="1709738"/>
            <a:ext cx="10513651"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696" y="4589463"/>
            <a:ext cx="1051365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42" y="273050"/>
            <a:ext cx="401003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7A813234-3BED-4BEA-8F9D-141CF7456FAA}" type="datetimeFigureOut">
              <a:rPr lang="zh-CN" altLang="en-US">
                <a:solidFill>
                  <a:srgbClr val="000000"/>
                </a:solidFill>
              </a:rPr>
              <a:pPr>
                <a:defRPr/>
              </a:pPr>
              <a:t>2020/11/25</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A85D0E-AF16-428D-BB32-9F4C0D57087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015378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095" y="4800600"/>
            <a:ext cx="731329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7F5E9365-A99C-4559-B0D7-321ADFE8230B}" type="datetimeFigureOut">
              <a:rPr lang="zh-CN" altLang="en-US">
                <a:solidFill>
                  <a:srgbClr val="000000"/>
                </a:solidFill>
              </a:rPr>
              <a:pPr>
                <a:defRPr/>
              </a:pPr>
              <a:t>2020/11/25</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8E000AF-750B-4181-98FC-7EC16D049C6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778724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77CBC9FB-0871-4F13-AECD-9851CB7F547B}" type="datetimeFigureOut">
              <a:rPr lang="zh-CN" altLang="en-US">
                <a:solidFill>
                  <a:srgbClr val="000000"/>
                </a:solidFill>
              </a:rPr>
              <a:pPr>
                <a:defRPr/>
              </a:pPr>
              <a:t>2020/11/25</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EC6FC36-B81B-427F-B6AA-49196C62FB4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296742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9595" y="260351"/>
            <a:ext cx="2744602" cy="58658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442" y="260351"/>
            <a:ext cx="8037006" cy="58658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7EFA2BD2-37AE-4125-9478-C7B76B090A7C}" type="datetimeFigureOut">
              <a:rPr lang="zh-CN" altLang="en-US">
                <a:solidFill>
                  <a:srgbClr val="000000"/>
                </a:solidFill>
              </a:rPr>
              <a:pPr>
                <a:defRPr/>
              </a:pPr>
              <a:t>2020/11/25</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8660F5-84EC-4013-BC88-B8DEE688E10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73994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45" y="1825625"/>
            <a:ext cx="518064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056" y="1825625"/>
            <a:ext cx="518064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33" y="365125"/>
            <a:ext cx="10513651" cy="1325563"/>
          </a:xfrm>
        </p:spPr>
        <p:txBody>
          <a:bodyPr/>
          <a:lstStyle/>
          <a:p>
            <a:r>
              <a:rPr lang="zh-CN" altLang="en-US"/>
              <a:t>单击此处编辑母版标题样式</a:t>
            </a:r>
          </a:p>
        </p:txBody>
      </p:sp>
      <p:sp>
        <p:nvSpPr>
          <p:cNvPr id="3" name="文本占位符 2"/>
          <p:cNvSpPr>
            <a:spLocks noGrp="1"/>
          </p:cNvSpPr>
          <p:nvPr>
            <p:ph type="body" idx="1"/>
          </p:nvPr>
        </p:nvSpPr>
        <p:spPr>
          <a:xfrm>
            <a:off x="839633" y="1681163"/>
            <a:ext cx="515683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633" y="2505075"/>
            <a:ext cx="515683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056" y="1681163"/>
            <a:ext cx="518222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1056" y="2505075"/>
            <a:ext cx="518222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33" y="457200"/>
            <a:ext cx="393150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228" y="987425"/>
            <a:ext cx="6171056"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33" y="2057400"/>
            <a:ext cx="393150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33" y="457200"/>
            <a:ext cx="393150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228" y="987425"/>
            <a:ext cx="617105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33" y="2057400"/>
            <a:ext cx="393150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45" y="365125"/>
            <a:ext cx="10513651"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45" y="1825625"/>
            <a:ext cx="10513651"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45" y="6356350"/>
            <a:ext cx="274269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2020/11/25</a:t>
            </a:fld>
            <a:endParaRPr lang="zh-CN" altLang="en-US"/>
          </a:p>
        </p:txBody>
      </p:sp>
      <p:sp>
        <p:nvSpPr>
          <p:cNvPr id="5" name="页脚占位符 4"/>
          <p:cNvSpPr>
            <a:spLocks noGrp="1"/>
          </p:cNvSpPr>
          <p:nvPr>
            <p:ph type="ftr" sz="quarter" idx="3"/>
          </p:nvPr>
        </p:nvSpPr>
        <p:spPr>
          <a:xfrm>
            <a:off x="4037851" y="6356350"/>
            <a:ext cx="41140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004" y="6356350"/>
            <a:ext cx="274269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758" y="443230"/>
            <a:ext cx="10850226" cy="441964"/>
          </a:xfrm>
          <a:prstGeom prst="rect">
            <a:avLst/>
          </a:prstGeom>
        </p:spPr>
        <p:txBody>
          <a:bodyPr vert="horz" lIns="90000" tIns="46800" rIns="90000" bIns="468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758" y="952508"/>
            <a:ext cx="10850226" cy="538890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579" y="6349833"/>
            <a:ext cx="26995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2020/11/25</a:t>
            </a:fld>
            <a:endParaRPr lang="zh-CN" altLang="en-US"/>
          </a:p>
        </p:txBody>
      </p:sp>
      <p:sp>
        <p:nvSpPr>
          <p:cNvPr id="5" name="页脚占位符 4"/>
          <p:cNvSpPr>
            <a:spLocks noGrp="1"/>
          </p:cNvSpPr>
          <p:nvPr>
            <p:ph type="ftr" sz="quarter" idx="3"/>
            <p:custDataLst>
              <p:tags r:id="rId16"/>
            </p:custDataLst>
          </p:nvPr>
        </p:nvSpPr>
        <p:spPr>
          <a:xfrm>
            <a:off x="4115237" y="6349833"/>
            <a:ext cx="3959267"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09004" y="6349833"/>
            <a:ext cx="26995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wipe/>
  </p:transition>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24254" y="260350"/>
            <a:ext cx="1096994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09441" y="1600201"/>
            <a:ext cx="109699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33476" name="Rectangle 4"/>
          <p:cNvSpPr>
            <a:spLocks noGrp="1" noChangeArrowheads="1"/>
          </p:cNvSpPr>
          <p:nvPr>
            <p:ph type="dt" sz="half" idx="2"/>
          </p:nvPr>
        </p:nvSpPr>
        <p:spPr bwMode="auto">
          <a:xfrm>
            <a:off x="609441" y="6245225"/>
            <a:ext cx="2844059"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pitchFamily="34" charset="0"/>
              </a:defRPr>
            </a:lvl1pPr>
          </a:lstStyle>
          <a:p>
            <a:pPr fontAlgn="base">
              <a:spcBef>
                <a:spcPct val="0"/>
              </a:spcBef>
              <a:spcAft>
                <a:spcPct val="0"/>
              </a:spcAft>
              <a:defRPr/>
            </a:pPr>
            <a:fld id="{62F054A7-2012-4C3D-8637-C5FFC6DA3A37}" type="datetimeFigureOut">
              <a:rPr lang="zh-CN" altLang="en-US">
                <a:solidFill>
                  <a:srgbClr val="000000"/>
                </a:solidFill>
              </a:rPr>
              <a:pPr fontAlgn="base">
                <a:spcBef>
                  <a:spcPct val="0"/>
                </a:spcBef>
                <a:spcAft>
                  <a:spcPct val="0"/>
                </a:spcAft>
                <a:defRPr/>
              </a:pPr>
              <a:t>2020/11/25</a:t>
            </a:fld>
            <a:endParaRPr lang="en-US" altLang="zh-CN">
              <a:solidFill>
                <a:srgbClr val="000000"/>
              </a:solidFill>
            </a:endParaRPr>
          </a:p>
        </p:txBody>
      </p:sp>
      <p:sp>
        <p:nvSpPr>
          <p:cNvPr id="233477" name="Rectangle 5"/>
          <p:cNvSpPr>
            <a:spLocks noGrp="1" noChangeArrowheads="1"/>
          </p:cNvSpPr>
          <p:nvPr>
            <p:ph type="ftr" sz="quarter" idx="3"/>
          </p:nvPr>
        </p:nvSpPr>
        <p:spPr bwMode="auto">
          <a:xfrm>
            <a:off x="4164515" y="6245225"/>
            <a:ext cx="385979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pitchFamily="34" charset="0"/>
              </a:defRPr>
            </a:lvl1pPr>
          </a:lstStyle>
          <a:p>
            <a:pPr fontAlgn="base">
              <a:spcBef>
                <a:spcPct val="0"/>
              </a:spcBef>
              <a:spcAft>
                <a:spcPct val="0"/>
              </a:spcAft>
              <a:defRPr/>
            </a:pPr>
            <a:endParaRPr lang="en-US" altLang="zh-CN">
              <a:solidFill>
                <a:srgbClr val="000000"/>
              </a:solidFill>
            </a:endParaRPr>
          </a:p>
        </p:txBody>
      </p:sp>
      <p:sp>
        <p:nvSpPr>
          <p:cNvPr id="233478" name="Rectangle 6"/>
          <p:cNvSpPr>
            <a:spLocks noGrp="1" noChangeArrowheads="1"/>
          </p:cNvSpPr>
          <p:nvPr>
            <p:ph type="sldNum" sz="quarter" idx="4"/>
          </p:nvPr>
        </p:nvSpPr>
        <p:spPr bwMode="auto">
          <a:xfrm>
            <a:off x="8735325" y="6245225"/>
            <a:ext cx="2844059"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Arial" pitchFamily="34" charset="0"/>
              </a:defRPr>
            </a:lvl1pPr>
          </a:lstStyle>
          <a:p>
            <a:pPr fontAlgn="base">
              <a:spcBef>
                <a:spcPct val="0"/>
              </a:spcBef>
              <a:spcAft>
                <a:spcPct val="0"/>
              </a:spcAft>
              <a:defRPr/>
            </a:pPr>
            <a:fld id="{D25ED12A-51B5-4911-AB2E-8D6856EBCD3D}"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sp>
        <p:nvSpPr>
          <p:cNvPr id="1031" name="Rectangle 8"/>
          <p:cNvSpPr>
            <a:spLocks noChangeArrowheads="1"/>
          </p:cNvSpPr>
          <p:nvPr userDrawn="1"/>
        </p:nvSpPr>
        <p:spPr bwMode="auto">
          <a:xfrm>
            <a:off x="239122" y="260350"/>
            <a:ext cx="1194970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endParaRPr kumimoji="1" lang="zh-CN" altLang="en-US" sz="4000" smtClean="0">
              <a:solidFill>
                <a:srgbClr val="FFFF00"/>
              </a:solidFill>
              <a:latin typeface="Times New Roman" pitchFamily="18" charset="0"/>
              <a:ea typeface="华文新魏" pitchFamily="2" charset="-122"/>
            </a:endParaRPr>
          </a:p>
        </p:txBody>
      </p:sp>
      <p:sp>
        <p:nvSpPr>
          <p:cNvPr id="1032" name="Line 9"/>
          <p:cNvSpPr>
            <a:spLocks noChangeShapeType="1"/>
          </p:cNvSpPr>
          <p:nvPr userDrawn="1"/>
        </p:nvSpPr>
        <p:spPr bwMode="auto">
          <a:xfrm>
            <a:off x="1007271" y="981075"/>
            <a:ext cx="10749866" cy="0"/>
          </a:xfrm>
          <a:prstGeom prst="line">
            <a:avLst/>
          </a:prstGeom>
          <a:noFill/>
          <a:ln w="28575">
            <a:solidFill>
              <a:srgbClr val="DE6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mtClean="0">
              <a:solidFill>
                <a:srgbClr val="000000"/>
              </a:solidFill>
            </a:endParaRPr>
          </a:p>
        </p:txBody>
      </p:sp>
    </p:spTree>
    <p:extLst>
      <p:ext uri="{BB962C8B-B14F-4D97-AF65-F5344CB8AC3E}">
        <p14:creationId xmlns:p14="http://schemas.microsoft.com/office/powerpoint/2010/main" val="21060258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slideLayout" Target="../slideLayouts/slideLayout17.xml"/><Relationship Id="rId1" Type="http://schemas.openxmlformats.org/officeDocument/2006/relationships/tags" Target="../tags/tag129.xml"/><Relationship Id="rId5" Type="http://schemas.openxmlformats.org/officeDocument/2006/relationships/image" Target="../media/image10.wmf"/><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7.xml"/><Relationship Id="rId1" Type="http://schemas.openxmlformats.org/officeDocument/2006/relationships/tags" Target="../tags/tag130.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7.xml"/><Relationship Id="rId7" Type="http://schemas.openxmlformats.org/officeDocument/2006/relationships/image" Target="../media/image12.wmf"/><Relationship Id="rId2" Type="http://schemas.openxmlformats.org/officeDocument/2006/relationships/tags" Target="../tags/tag131.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18.png"/><Relationship Id="rId5" Type="http://schemas.openxmlformats.org/officeDocument/2006/relationships/image" Target="../media/image14.wmf"/><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26816;&#27979;&#25216;&#26415;&#21160;&#30011;/&#36229;&#22768;&#27874;&#20256;&#24863;&#22120;&#27979;&#27969;&#36895;&#21644;&#27969;&#37327;01.exe" TargetMode="External"/><Relationship Id="rId2" Type="http://schemas.openxmlformats.org/officeDocument/2006/relationships/slideLayout" Target="../slideLayouts/slideLayout17.xml"/><Relationship Id="rId1" Type="http://schemas.openxmlformats.org/officeDocument/2006/relationships/tags" Target="../tags/tag13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7.xml"/><Relationship Id="rId7" Type="http://schemas.openxmlformats.org/officeDocument/2006/relationships/image" Target="../media/image20.wmf"/><Relationship Id="rId2" Type="http://schemas.openxmlformats.org/officeDocument/2006/relationships/tags" Target="../tags/tag133.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19.wmf"/><Relationship Id="rId10" Type="http://schemas.openxmlformats.org/officeDocument/2006/relationships/image" Target="../media/image23.wmf"/><Relationship Id="rId4" Type="http://schemas.openxmlformats.org/officeDocument/2006/relationships/oleObject" Target="../embeddings/oleObject7.bin"/><Relationship Id="rId9" Type="http://schemas.openxmlformats.org/officeDocument/2006/relationships/image" Target="../media/image22.w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6.png"/><Relationship Id="rId2" Type="http://schemas.openxmlformats.org/officeDocument/2006/relationships/tags" Target="../tags/tag134.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9.bin"/><Relationship Id="rId4" Type="http://schemas.openxmlformats.org/officeDocument/2006/relationships/image" Target="../media/image25.wmf"/></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17.xml"/><Relationship Id="rId1" Type="http://schemas.openxmlformats.org/officeDocument/2006/relationships/tags" Target="../tags/tag135.xml"/><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7.xml"/><Relationship Id="rId1" Type="http://schemas.openxmlformats.org/officeDocument/2006/relationships/video" Target="file:///F:\Users\KANG\Desktop\&#26412;&#23398;&#26399;&#35838;&#20214;&#65288;2019-2020-1&#65289;\&#20256;&#24863;&#22120;&#19982;&#26816;&#27979;&#25216;&#26415;new\&#26816;&#27979;&#25216;&#26415;&#21160;&#30011;\&#36229;&#22768;&#27874;&#27979;&#37327;&#21402;&#24230;.sw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7.xml"/><Relationship Id="rId1" Type="http://schemas.openxmlformats.org/officeDocument/2006/relationships/video" Target="file:///F:\Users\KANG\Desktop\&#26412;&#23398;&#26399;&#35838;&#20214;&#65288;2020&#65289;\&#20256;&#24863;&#22120;&#19982;&#26816;&#27979;&#25216;&#26415;new\&#26816;&#27979;&#25216;&#26415;&#21160;&#30011;\&#36229;&#22768;&#27874;&#25506;&#20260;.swf"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3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2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37.xml"/><Relationship Id="rId1" Type="http://schemas.openxmlformats.org/officeDocument/2006/relationships/vmlDrawing" Target="../drawings/vmlDrawing7.vml"/><Relationship Id="rId5" Type="http://schemas.openxmlformats.org/officeDocument/2006/relationships/image" Target="../media/image30.emf"/><Relationship Id="rId4"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3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39.xml"/></Relationships>
</file>

<file path=ppt/slides/_rels/slide23.xml.rels><?xml version="1.0" encoding="UTF-8" standalone="yes"?>
<Relationships xmlns="http://schemas.openxmlformats.org/package/2006/relationships"><Relationship Id="rId3" Type="http://schemas.openxmlformats.org/officeDocument/2006/relationships/hyperlink" Target="&#26816;&#27979;&#25216;&#26415;&#21160;&#30011;/&#29983;&#29289;&#20256;&#24863;&#22120;01.exe" TargetMode="External"/><Relationship Id="rId2" Type="http://schemas.openxmlformats.org/officeDocument/2006/relationships/slideLayout" Target="../slideLayouts/slideLayout17.xml"/><Relationship Id="rId1" Type="http://schemas.openxmlformats.org/officeDocument/2006/relationships/tags" Target="../tags/tag14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7.xml"/><Relationship Id="rId1" Type="http://schemas.openxmlformats.org/officeDocument/2006/relationships/tags" Target="../tags/tag14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tags" Target="../tags/tag12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7.xml"/><Relationship Id="rId1" Type="http://schemas.openxmlformats.org/officeDocument/2006/relationships/tags" Target="../tags/tag147.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7.xml"/><Relationship Id="rId1" Type="http://schemas.openxmlformats.org/officeDocument/2006/relationships/tags" Target="../tags/tag148.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7.xml"/><Relationship Id="rId1" Type="http://schemas.openxmlformats.org/officeDocument/2006/relationships/tags" Target="../tags/tag14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50.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17.xml"/><Relationship Id="rId1" Type="http://schemas.openxmlformats.org/officeDocument/2006/relationships/tags" Target="../tags/tag151.xml"/><Relationship Id="rId5" Type="http://schemas.openxmlformats.org/officeDocument/2006/relationships/image" Target="../media/image38.jpe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17.xml"/><Relationship Id="rId1" Type="http://schemas.openxmlformats.org/officeDocument/2006/relationships/tags" Target="../tags/tag152.xml"/><Relationship Id="rId4" Type="http://schemas.openxmlformats.org/officeDocument/2006/relationships/image" Target="../media/image40.GIF"/></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17.xml"/><Relationship Id="rId1" Type="http://schemas.openxmlformats.org/officeDocument/2006/relationships/tags" Target="../tags/tag153.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slideLayout" Target="../slideLayouts/slideLayout17.xml"/><Relationship Id="rId1" Type="http://schemas.openxmlformats.org/officeDocument/2006/relationships/tags" Target="../tags/tag154.xml"/><Relationship Id="rId4" Type="http://schemas.openxmlformats.org/officeDocument/2006/relationships/hyperlink" Target="&#38669;&#23572;&#20803;&#20214;&#27979;&#36716;&#36895;01.ex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7.xml"/><Relationship Id="rId1" Type="http://schemas.openxmlformats.org/officeDocument/2006/relationships/tags" Target="../tags/tag155.xml"/><Relationship Id="rId4" Type="http://schemas.openxmlformats.org/officeDocument/2006/relationships/hyperlink" Target="&#30913;&#30005;&#24335;&#20256;&#24863;&#22120;01.ex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7.xml"/><Relationship Id="rId1" Type="http://schemas.openxmlformats.org/officeDocument/2006/relationships/tags" Target="../tags/tag15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24.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hyperlink" Target="http://baike.baidu.com/image/fab3ac114d1ec241ca80c4ea" TargetMode="External"/><Relationship Id="rId2" Type="http://schemas.openxmlformats.org/officeDocument/2006/relationships/slideLayout" Target="../slideLayouts/slideLayout17.xml"/><Relationship Id="rId1" Type="http://schemas.openxmlformats.org/officeDocument/2006/relationships/tags" Target="../tags/tag157.xml"/><Relationship Id="rId5" Type="http://schemas.openxmlformats.org/officeDocument/2006/relationships/image" Target="NULL" TargetMode="External"/><Relationship Id="rId4" Type="http://schemas.openxmlformats.org/officeDocument/2006/relationships/image" Target="../media/image46.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8.wmf"/><Relationship Id="rId2" Type="http://schemas.openxmlformats.org/officeDocument/2006/relationships/tags" Target="../tags/tag158.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47.wmf"/><Relationship Id="rId4"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59.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7.xml"/><Relationship Id="rId1" Type="http://schemas.openxmlformats.org/officeDocument/2006/relationships/tags" Target="../tags/tag16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61.xml"/><Relationship Id="rId1" Type="http://schemas.openxmlformats.org/officeDocument/2006/relationships/vmlDrawing" Target="../drawings/vmlDrawing9.v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6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7.xml"/><Relationship Id="rId1" Type="http://schemas.openxmlformats.org/officeDocument/2006/relationships/tags" Target="../tags/tag163.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6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7.xml"/><Relationship Id="rId1" Type="http://schemas.openxmlformats.org/officeDocument/2006/relationships/tags" Target="../tags/tag165.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7.xml"/><Relationship Id="rId1" Type="http://schemas.openxmlformats.org/officeDocument/2006/relationships/tags" Target="../tags/tag16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25.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67.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17.xml"/><Relationship Id="rId1" Type="http://schemas.openxmlformats.org/officeDocument/2006/relationships/tags" Target="../tags/tag168.xml"/><Relationship Id="rId4" Type="http://schemas.openxmlformats.org/officeDocument/2006/relationships/image" Target="../media/image58.jpeg"/></Relationships>
</file>

<file path=ppt/slides/_rels/slide52.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9.xml"/><Relationship Id="rId1" Type="http://schemas.openxmlformats.org/officeDocument/2006/relationships/vmlDrawing" Target="../drawings/vmlDrawing10.vml"/><Relationship Id="rId5" Type="http://schemas.openxmlformats.org/officeDocument/2006/relationships/slide" Target="slide11.xml"/><Relationship Id="rId4" Type="http://schemas.openxmlformats.org/officeDocument/2006/relationships/image" Target="../media/image59.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9.xml"/><Relationship Id="rId1" Type="http://schemas.openxmlformats.org/officeDocument/2006/relationships/vmlDrawing" Target="../drawings/vmlDrawing11.vml"/><Relationship Id="rId5" Type="http://schemas.openxmlformats.org/officeDocument/2006/relationships/slide" Target="slide11.xml"/><Relationship Id="rId4" Type="http://schemas.openxmlformats.org/officeDocument/2006/relationships/image" Target="../media/image60.emf"/></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9.xml"/><Relationship Id="rId4" Type="http://schemas.openxmlformats.org/officeDocument/2006/relationships/slide" Target="slide1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9.xml"/><Relationship Id="rId1" Type="http://schemas.openxmlformats.org/officeDocument/2006/relationships/vmlDrawing" Target="../drawings/vmlDrawing12.vml"/><Relationship Id="rId6" Type="http://schemas.openxmlformats.org/officeDocument/2006/relationships/slide" Target="slide11.xml"/><Relationship Id="rId5" Type="http://schemas.openxmlformats.org/officeDocument/2006/relationships/image" Target="../media/image63.emf"/><Relationship Id="rId4" Type="http://schemas.openxmlformats.org/officeDocument/2006/relationships/oleObject" Target="../embeddings/oleObject16.bin"/></Relationships>
</file>

<file path=ppt/slides/_rels/slide5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26.xml"/></Relationships>
</file>

<file path=ppt/slides/_rels/slide6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8.png"/><Relationship Id="rId1" Type="http://schemas.openxmlformats.org/officeDocument/2006/relationships/slideLayout" Target="../slideLayouts/slideLayout29.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70.png"/><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74.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75.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ags" Target="../tags/tag127.xml"/></Relationships>
</file>

<file path=ppt/slides/_rels/slide7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76.png"/><Relationship Id="rId1" Type="http://schemas.openxmlformats.org/officeDocument/2006/relationships/slideLayout" Target="../slideLayouts/slideLayout29.xml"/><Relationship Id="rId5" Type="http://schemas.openxmlformats.org/officeDocument/2006/relationships/image" Target="../media/image78.png"/><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9.xml"/><Relationship Id="rId4" Type="http://schemas.openxmlformats.org/officeDocument/2006/relationships/slide" Target="slide11.xml"/></Relationships>
</file>

<file path=ppt/slides/_rels/slide72.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9.xml"/><Relationship Id="rId4" Type="http://schemas.openxmlformats.org/officeDocument/2006/relationships/slide" Target="slide11.xml"/></Relationships>
</file>

<file path=ppt/slides/_rels/slide7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83.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84.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85.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86.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wmf"/><Relationship Id="rId2" Type="http://schemas.openxmlformats.org/officeDocument/2006/relationships/tags" Target="../tags/tag128.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9.xml"/><Relationship Id="rId1" Type="http://schemas.openxmlformats.org/officeDocument/2006/relationships/vmlDrawing" Target="../drawings/vmlDrawing13.vml"/><Relationship Id="rId4"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5.bin"/><Relationship Id="rId4" Type="http://schemas.openxmlformats.org/officeDocument/2006/relationships/image" Target="../media/image6.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2929395" y="1159510"/>
            <a:ext cx="3164205" cy="1341120"/>
          </a:xfrm>
        </p:spPr>
        <p:txBody>
          <a:bodyPr>
            <a:noAutofit/>
            <a:scene3d>
              <a:camera prst="orthographicFront"/>
              <a:lightRig rig="threePt" dir="t"/>
            </a:scene3d>
          </a:bodyPr>
          <a:lstStyle/>
          <a:p>
            <a:r>
              <a:rPr lang="zh-CN" altLang="en-US" sz="6600" dirty="0">
                <a:solidFill>
                  <a:schemeClr val="accent1"/>
                </a:solidFill>
                <a:effectLst>
                  <a:outerShdw blurRad="38100" dist="25400" dir="5400000" algn="ctr" rotWithShape="0">
                    <a:srgbClr val="6E747A">
                      <a:alpha val="43000"/>
                    </a:srgbClr>
                  </a:outerShdw>
                </a:effectLst>
              </a:rPr>
              <a:t>第</a:t>
            </a:r>
            <a:r>
              <a:rPr lang="en-US" altLang="zh-CN" sz="6600" dirty="0">
                <a:solidFill>
                  <a:schemeClr val="accent1"/>
                </a:solidFill>
                <a:effectLst>
                  <a:outerShdw blurRad="38100" dist="25400" dir="5400000" algn="ctr" rotWithShape="0">
                    <a:srgbClr val="6E747A">
                      <a:alpha val="43000"/>
                    </a:srgbClr>
                  </a:outerShdw>
                </a:effectLst>
              </a:rPr>
              <a:t>13</a:t>
            </a:r>
            <a:r>
              <a:rPr lang="zh-CN" altLang="en-US" sz="6600" dirty="0">
                <a:solidFill>
                  <a:schemeClr val="accent1"/>
                </a:solidFill>
                <a:effectLst>
                  <a:outerShdw blurRad="38100" dist="25400" dir="5400000" algn="ctr" rotWithShape="0">
                    <a:srgbClr val="6E747A">
                      <a:alpha val="43000"/>
                    </a:srgbClr>
                  </a:outerShdw>
                </a:effectLst>
              </a:rPr>
              <a:t>章</a:t>
            </a:r>
          </a:p>
        </p:txBody>
      </p:sp>
      <p:sp>
        <p:nvSpPr>
          <p:cNvPr id="6" name="文本占位符 5"/>
          <p:cNvSpPr>
            <a:spLocks noGrp="1"/>
          </p:cNvSpPr>
          <p:nvPr>
            <p:ph type="body" idx="1"/>
            <p:custDataLst>
              <p:tags r:id="rId3"/>
            </p:custDataLst>
          </p:nvPr>
        </p:nvSpPr>
        <p:spPr>
          <a:xfrm>
            <a:off x="2119461" y="3390811"/>
            <a:ext cx="5419185" cy="1015623"/>
          </a:xfrm>
        </p:spPr>
        <p:txBody>
          <a:bodyPr>
            <a:normAutofit/>
          </a:bodyPr>
          <a:lstStyle/>
          <a:p>
            <a:pPr lvl="0"/>
            <a:r>
              <a:rPr lang="zh-CN" altLang="en-US" sz="4800" dirty="0">
                <a:solidFill>
                  <a:schemeClr val="accent1"/>
                </a:solidFill>
                <a:effectLst>
                  <a:outerShdw blurRad="38100" dist="25400" dir="5400000" algn="ctr" rotWithShape="0">
                    <a:srgbClr val="6E747A">
                      <a:alpha val="43000"/>
                    </a:srgbClr>
                  </a:outerShdw>
                </a:effectLst>
              </a:rPr>
              <a:t>其他类型传感器</a:t>
            </a:r>
          </a:p>
        </p:txBody>
      </p:sp>
    </p:spTree>
    <p:custDataLst>
      <p:tags r:id="rId1"/>
    </p:custDataLst>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3880" y="298450"/>
            <a:ext cx="10471785" cy="2031325"/>
          </a:xfrm>
          <a:prstGeom prst="rect">
            <a:avLst/>
          </a:prstGeom>
          <a:noFill/>
        </p:spPr>
        <p:txBody>
          <a:bodyPr wrap="square" rtlCol="0">
            <a:spAutoFit/>
          </a:bodyPr>
          <a:lstStyle/>
          <a:p>
            <a:pPr indent="0" fontAlgn="auto">
              <a:lnSpc>
                <a:spcPct val="150000"/>
              </a:lnSpc>
              <a:buClrTx/>
              <a:buSzTx/>
              <a:buFontTx/>
            </a:pPr>
            <a:r>
              <a:rPr lang="en-US" altLang="zh-CN" sz="2800" b="1" dirty="0" smtClean="0">
                <a:solidFill>
                  <a:srgbClr val="0000FF"/>
                </a:solidFill>
                <a:latin typeface="黑体" panose="02010609060101010101" charset="-122"/>
                <a:ea typeface="黑体" panose="02010609060101010101" charset="-122"/>
              </a:rPr>
              <a:t>3</a:t>
            </a:r>
            <a:r>
              <a:rPr lang="zh-CN" altLang="en-US" sz="2800" b="1" dirty="0" smtClean="0">
                <a:solidFill>
                  <a:srgbClr val="0000FF"/>
                </a:solidFill>
                <a:latin typeface="黑体" panose="02010609060101010101" charset="-122"/>
                <a:ea typeface="黑体" panose="02010609060101010101" charset="-122"/>
              </a:rPr>
              <a:t>.</a:t>
            </a:r>
            <a:r>
              <a:rPr lang="zh-CN" altLang="en-US" sz="2800" b="1" dirty="0">
                <a:solidFill>
                  <a:srgbClr val="0000FF"/>
                </a:solidFill>
                <a:latin typeface="黑体" panose="02010609060101010101" charset="-122"/>
                <a:ea typeface="黑体" panose="02010609060101010101" charset="-122"/>
              </a:rPr>
              <a:t>超声波的衰减</a:t>
            </a:r>
          </a:p>
          <a:p>
            <a:pPr indent="0" fontAlgn="auto">
              <a:lnSpc>
                <a:spcPct val="150000"/>
              </a:lnSpc>
              <a:buClrTx/>
              <a:buSzTx/>
              <a:buFontTx/>
            </a:pPr>
            <a:r>
              <a:rPr lang="zh-CN" altLang="en-US" sz="2800" dirty="0">
                <a:latin typeface="黑体" panose="02010609060101010101" charset="-122"/>
                <a:ea typeface="黑体" panose="02010609060101010101" charset="-122"/>
              </a:rPr>
              <a:t>超声波在介质中传播时，随着传播距离的增加，能量逐渐衰减。其声压和声强的衰减规律满足以下函数关系：</a:t>
            </a:r>
          </a:p>
        </p:txBody>
      </p:sp>
      <p:pic>
        <p:nvPicPr>
          <p:cNvPr id="9014" name="图片 9014"/>
          <p:cNvPicPr>
            <a:picLocks noChangeAspect="1" noChangeArrowheads="1"/>
          </p:cNvPicPr>
          <p:nvPr/>
        </p:nvPicPr>
        <p:blipFill>
          <a:blip r:embed="rId3" cstate="print"/>
          <a:srcRect/>
          <a:stretch>
            <a:fillRect/>
          </a:stretch>
        </p:blipFill>
        <p:spPr>
          <a:xfrm>
            <a:off x="5715000" y="2559050"/>
            <a:ext cx="1879600" cy="694690"/>
          </a:xfrm>
          <a:prstGeom prst="rect">
            <a:avLst/>
          </a:prstGeom>
          <a:noFill/>
          <a:ln w="9525">
            <a:noFill/>
            <a:miter lim="800000"/>
            <a:headEnd/>
            <a:tailEnd/>
          </a:ln>
        </p:spPr>
      </p:pic>
      <p:pic>
        <p:nvPicPr>
          <p:cNvPr id="9015" name="图片 9015"/>
          <p:cNvPicPr>
            <a:picLocks noChangeAspect="1" noChangeArrowheads="1"/>
          </p:cNvPicPr>
          <p:nvPr/>
        </p:nvPicPr>
        <p:blipFill>
          <a:blip r:embed="rId4" cstate="print"/>
          <a:srcRect/>
          <a:stretch>
            <a:fillRect/>
          </a:stretch>
        </p:blipFill>
        <p:spPr>
          <a:xfrm>
            <a:off x="5655945" y="3437890"/>
            <a:ext cx="1997710" cy="738505"/>
          </a:xfrm>
          <a:prstGeom prst="rect">
            <a:avLst/>
          </a:prstGeom>
          <a:noFill/>
          <a:ln w="9525">
            <a:noFill/>
            <a:miter lim="800000"/>
            <a:headEnd/>
            <a:tailEnd/>
          </a:ln>
        </p:spPr>
      </p:pic>
      <p:pic>
        <p:nvPicPr>
          <p:cNvPr id="9016" name="图片 9016"/>
          <p:cNvPicPr>
            <a:picLocks noChangeAspect="1" noChangeArrowheads="1"/>
          </p:cNvPicPr>
          <p:nvPr/>
        </p:nvPicPr>
        <p:blipFill>
          <a:blip r:embed="rId5" cstate="print"/>
          <a:srcRect/>
          <a:stretch>
            <a:fillRect/>
          </a:stretch>
        </p:blipFill>
        <p:spPr>
          <a:xfrm>
            <a:off x="2278950" y="4694037"/>
            <a:ext cx="1078230" cy="594995"/>
          </a:xfrm>
          <a:prstGeom prst="rect">
            <a:avLst/>
          </a:prstGeom>
          <a:noFill/>
          <a:ln w="9525">
            <a:noFill/>
            <a:miter lim="800000"/>
            <a:headEnd/>
            <a:tailEnd/>
          </a:ln>
        </p:spPr>
      </p:pic>
      <p:sp>
        <p:nvSpPr>
          <p:cNvPr id="100" name="文本框 99"/>
          <p:cNvSpPr txBox="1"/>
          <p:nvPr/>
        </p:nvSpPr>
        <p:spPr>
          <a:xfrm>
            <a:off x="3460685" y="4551797"/>
            <a:ext cx="6473190" cy="637675"/>
          </a:xfrm>
          <a:prstGeom prst="rect">
            <a:avLst/>
          </a:prstGeom>
          <a:noFill/>
          <a:ln w="9525">
            <a:noFill/>
          </a:ln>
        </p:spPr>
        <p:txBody>
          <a:bodyPr wrap="square">
            <a:spAutoFit/>
          </a:bodyPr>
          <a:lstStyle/>
          <a:p>
            <a:pPr algn="l">
              <a:lnSpc>
                <a:spcPct val="150000"/>
              </a:lnSpc>
              <a:buClrTx/>
              <a:buSzTx/>
              <a:buFontTx/>
            </a:pPr>
            <a:r>
              <a:rPr lang="zh-CN" altLang="en-US" sz="2800" b="0" dirty="0">
                <a:highlight>
                  <a:srgbClr val="FF00FF"/>
                </a:highlight>
                <a:latin typeface="黑体" panose="02010609060101010101" charset="-122"/>
                <a:ea typeface="黑体" panose="02010609060101010101" charset="-122"/>
              </a:rPr>
              <a:t>——距声源x=0处的超声波声压和声强</a:t>
            </a:r>
            <a:endParaRPr lang="zh-CN" altLang="en-US" sz="2800" dirty="0">
              <a:highlight>
                <a:srgbClr val="FF00FF"/>
              </a:highlight>
              <a:latin typeface="黑体" panose="02010609060101010101" charset="-122"/>
              <a:ea typeface="黑体" panose="02010609060101010101" charset="-122"/>
            </a:endParaRPr>
          </a:p>
        </p:txBody>
      </p:sp>
    </p:spTree>
    <p:custDataLst>
      <p:tags r:id="rId1"/>
    </p:custData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8415" y="399415"/>
            <a:ext cx="10850101" cy="441964"/>
          </a:xfrm>
        </p:spPr>
        <p:txBody>
          <a:bodyPr/>
          <a:lstStyle/>
          <a:p>
            <a:r>
              <a:rPr lang="zh-CN" altLang="en-US" dirty="0">
                <a:solidFill>
                  <a:srgbClr val="0000FF"/>
                </a:solidFill>
              </a:rPr>
              <a:t> 超声波传感器的功能</a:t>
            </a:r>
          </a:p>
        </p:txBody>
      </p:sp>
      <p:sp>
        <p:nvSpPr>
          <p:cNvPr id="3" name="文本框 2"/>
          <p:cNvSpPr txBox="1"/>
          <p:nvPr/>
        </p:nvSpPr>
        <p:spPr>
          <a:xfrm>
            <a:off x="858660" y="1078230"/>
            <a:ext cx="10471785" cy="1200329"/>
          </a:xfrm>
          <a:prstGeom prst="rect">
            <a:avLst/>
          </a:prstGeom>
          <a:noFill/>
        </p:spPr>
        <p:txBody>
          <a:bodyPr wrap="square" rtlCol="0">
            <a:spAutoFit/>
          </a:bodyPr>
          <a:lstStyle/>
          <a:p>
            <a:pPr indent="0" algn="l" fontAlgn="auto">
              <a:lnSpc>
                <a:spcPct val="150000"/>
              </a:lnSpc>
              <a:buClrTx/>
              <a:buSzTx/>
              <a:buFontTx/>
            </a:pPr>
            <a:r>
              <a:rPr lang="en-US" altLang="zh-CN" sz="2400" dirty="0" err="1">
                <a:solidFill>
                  <a:schemeClr val="tx1"/>
                </a:solidFill>
                <a:latin typeface="黑体" panose="02010609060101010101" charset="-122"/>
                <a:ea typeface="黑体" panose="02010609060101010101" charset="-122"/>
              </a:rPr>
              <a:t>利用超声波在超声场中的物理特性和各种效应而研制的装置可称为超声波换能器</a:t>
            </a:r>
            <a:r>
              <a:rPr lang="en-US" altLang="zh-CN" sz="2400" dirty="0" err="1" smtClean="0">
                <a:solidFill>
                  <a:schemeClr val="tx1"/>
                </a:solidFill>
                <a:latin typeface="黑体" panose="02010609060101010101" charset="-122"/>
                <a:ea typeface="黑体" panose="02010609060101010101" charset="-122"/>
              </a:rPr>
              <a:t>、探测器或传感器</a:t>
            </a:r>
            <a:r>
              <a:rPr lang="en-US" altLang="zh-CN" sz="2400" dirty="0">
                <a:solidFill>
                  <a:schemeClr val="tx1"/>
                </a:solidFill>
                <a:latin typeface="黑体" panose="02010609060101010101" charset="-122"/>
                <a:ea typeface="黑体" panose="02010609060101010101" charset="-122"/>
              </a:rPr>
              <a:t>。</a:t>
            </a:r>
          </a:p>
        </p:txBody>
      </p:sp>
      <p:pic>
        <p:nvPicPr>
          <p:cNvPr id="9017" name="图片 9017"/>
          <p:cNvPicPr>
            <a:picLocks noChangeAspect="1" noChangeArrowheads="1"/>
          </p:cNvPicPr>
          <p:nvPr/>
        </p:nvPicPr>
        <p:blipFill>
          <a:blip r:embed="rId3" cstate="print"/>
          <a:srcRect/>
          <a:stretch>
            <a:fillRect/>
          </a:stretch>
        </p:blipFill>
        <p:spPr>
          <a:xfrm>
            <a:off x="6283465" y="2275971"/>
            <a:ext cx="3498850" cy="3102610"/>
          </a:xfrm>
          <a:prstGeom prst="rect">
            <a:avLst/>
          </a:prstGeom>
          <a:noFill/>
          <a:ln w="9525">
            <a:noFill/>
            <a:miter lim="800000"/>
            <a:headEnd/>
            <a:tailEnd/>
          </a:ln>
        </p:spPr>
      </p:pic>
      <p:sp>
        <p:nvSpPr>
          <p:cNvPr id="4" name="文本框 3"/>
          <p:cNvSpPr txBox="1"/>
          <p:nvPr/>
        </p:nvSpPr>
        <p:spPr>
          <a:xfrm>
            <a:off x="6904038" y="5779770"/>
            <a:ext cx="2505757" cy="337185"/>
          </a:xfrm>
          <a:prstGeom prst="rect">
            <a:avLst/>
          </a:prstGeom>
          <a:noFill/>
        </p:spPr>
        <p:txBody>
          <a:bodyPr wrap="square" rtlCol="0">
            <a:spAutoFit/>
          </a:bodyPr>
          <a:lstStyle/>
          <a:p>
            <a:r>
              <a:rPr lang="zh-CN" altLang="en-US" sz="1600" dirty="0"/>
              <a:t>压电式超声波传感器结构</a:t>
            </a:r>
          </a:p>
        </p:txBody>
      </p:sp>
      <p:sp>
        <p:nvSpPr>
          <p:cNvPr id="5" name="矩形 4">
            <a:extLst>
              <a:ext uri="{FF2B5EF4-FFF2-40B4-BE49-F238E27FC236}">
                <a16:creationId xmlns:a16="http://schemas.microsoft.com/office/drawing/2014/main" xmlns="" id="{D3FFA44A-58F9-4E44-BE7B-AB811F1E7B1A}"/>
              </a:ext>
            </a:extLst>
          </p:cNvPr>
          <p:cNvSpPr/>
          <p:nvPr/>
        </p:nvSpPr>
        <p:spPr>
          <a:xfrm>
            <a:off x="944009" y="2893957"/>
            <a:ext cx="3670041" cy="3222998"/>
          </a:xfrm>
          <a:prstGeom prst="rect">
            <a:avLst/>
          </a:prstGeom>
        </p:spPr>
        <p:txBody>
          <a:bodyPr wrap="square">
            <a:spAutoFit/>
          </a:bodyPr>
          <a:lstStyle/>
          <a:p>
            <a:pPr>
              <a:lnSpc>
                <a:spcPct val="150000"/>
              </a:lnSpc>
            </a:pPr>
            <a:r>
              <a:rPr lang="en-US" altLang="zh-CN" sz="2800" dirty="0" err="1">
                <a:latin typeface="黑体" panose="02010609060101010101" charset="-122"/>
                <a:ea typeface="黑体" panose="02010609060101010101" charset="-122"/>
              </a:rPr>
              <a:t>超声波探头按其工作原理可分为</a:t>
            </a:r>
            <a:r>
              <a:rPr lang="en-US" altLang="zh-CN" sz="2800" dirty="0" err="1">
                <a:highlight>
                  <a:srgbClr val="FF00FF"/>
                </a:highlight>
                <a:latin typeface="黑体" panose="02010609060101010101" charset="-122"/>
                <a:ea typeface="黑体" panose="02010609060101010101" charset="-122"/>
              </a:rPr>
              <a:t>压电式</a:t>
            </a:r>
            <a:r>
              <a:rPr lang="en-US" altLang="zh-CN" sz="2800" dirty="0">
                <a:latin typeface="黑体" panose="02010609060101010101" charset="-122"/>
                <a:ea typeface="黑体" panose="02010609060101010101" charset="-122"/>
              </a:rPr>
              <a:t>、 </a:t>
            </a:r>
            <a:r>
              <a:rPr lang="en-US" altLang="zh-CN" sz="2800" dirty="0" err="1">
                <a:highlight>
                  <a:srgbClr val="FF00FF"/>
                </a:highlight>
                <a:latin typeface="黑体" panose="02010609060101010101" charset="-122"/>
                <a:ea typeface="黑体" panose="02010609060101010101" charset="-122"/>
              </a:rPr>
              <a:t>磁致伸缩式</a:t>
            </a:r>
            <a:r>
              <a:rPr lang="en-US" altLang="zh-CN" sz="2800" dirty="0">
                <a:latin typeface="黑体" panose="02010609060101010101" charset="-122"/>
                <a:ea typeface="黑体" panose="02010609060101010101" charset="-122"/>
              </a:rPr>
              <a:t>、 </a:t>
            </a:r>
            <a:r>
              <a:rPr lang="en-US" altLang="zh-CN" sz="2800" dirty="0" err="1">
                <a:highlight>
                  <a:srgbClr val="FF00FF"/>
                </a:highlight>
                <a:latin typeface="黑体" panose="02010609060101010101" charset="-122"/>
                <a:ea typeface="黑体" panose="02010609060101010101" charset="-122"/>
              </a:rPr>
              <a:t>电磁式</a:t>
            </a:r>
            <a:r>
              <a:rPr lang="en-US" altLang="zh-CN" sz="2800" dirty="0" err="1">
                <a:latin typeface="黑体" panose="02010609060101010101" charset="-122"/>
                <a:ea typeface="黑体" panose="02010609060101010101" charset="-122"/>
              </a:rPr>
              <a:t>等，</a:t>
            </a:r>
            <a:r>
              <a:rPr lang="en-US" altLang="zh-CN" sz="2800" dirty="0" err="1">
                <a:highlight>
                  <a:srgbClr val="FFFF00"/>
                </a:highlight>
                <a:latin typeface="黑体" panose="02010609060101010101" charset="-122"/>
                <a:ea typeface="黑体" panose="02010609060101010101" charset="-122"/>
              </a:rPr>
              <a:t>而以压电式最为常用</a:t>
            </a:r>
            <a:r>
              <a:rPr lang="en-US" altLang="zh-CN" sz="2800" dirty="0">
                <a:highlight>
                  <a:srgbClr val="FFFF00"/>
                </a:highlight>
                <a:latin typeface="黑体" panose="02010609060101010101" charset="-122"/>
                <a:ea typeface="黑体" panose="02010609060101010101" charset="-122"/>
              </a:rPr>
              <a:t>。</a:t>
            </a:r>
          </a:p>
        </p:txBody>
      </p:sp>
    </p:spTree>
    <p:custDataLst>
      <p:tags r:id="rId1"/>
    </p:custData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9050" y="290195"/>
            <a:ext cx="10850101" cy="441964"/>
          </a:xfrm>
        </p:spPr>
        <p:txBody>
          <a:bodyPr/>
          <a:lstStyle/>
          <a:p>
            <a:r>
              <a:rPr lang="zh-CN" altLang="en-US" sz="3200" dirty="0">
                <a:solidFill>
                  <a:srgbClr val="0000FF"/>
                </a:solidFill>
              </a:rPr>
              <a:t>超声波传感器的应用</a:t>
            </a:r>
          </a:p>
        </p:txBody>
      </p:sp>
      <p:sp>
        <p:nvSpPr>
          <p:cNvPr id="3" name="文本框 2"/>
          <p:cNvSpPr txBox="1"/>
          <p:nvPr/>
        </p:nvSpPr>
        <p:spPr>
          <a:xfrm>
            <a:off x="859295" y="845185"/>
            <a:ext cx="10471785" cy="2306955"/>
          </a:xfrm>
          <a:prstGeom prst="rect">
            <a:avLst/>
          </a:prstGeom>
          <a:noFill/>
        </p:spPr>
        <p:txBody>
          <a:bodyPr wrap="square" rtlCol="0">
            <a:spAutoFit/>
          </a:bodyPr>
          <a:lstStyle/>
          <a:p>
            <a:pPr indent="0" algn="l" fontAlgn="auto">
              <a:lnSpc>
                <a:spcPct val="150000"/>
              </a:lnSpc>
              <a:buClrTx/>
              <a:buSzTx/>
              <a:buFontTx/>
            </a:pPr>
            <a:r>
              <a:rPr lang="en-US" altLang="zh-CN" sz="2800" dirty="0">
                <a:solidFill>
                  <a:srgbClr val="0000FF"/>
                </a:solidFill>
                <a:latin typeface="黑体" panose="02010609060101010101" charset="-122"/>
                <a:ea typeface="黑体" panose="02010609060101010101" charset="-122"/>
              </a:rPr>
              <a:t>1.超声波物位传感器</a:t>
            </a:r>
          </a:p>
          <a:p>
            <a:pPr indent="0" algn="l" fontAlgn="auto">
              <a:lnSpc>
                <a:spcPct val="150000"/>
              </a:lnSpc>
              <a:buClrTx/>
              <a:buSzTx/>
              <a:buFontTx/>
            </a:pPr>
            <a:r>
              <a:rPr lang="en-US" altLang="zh-CN" sz="2400" dirty="0">
                <a:solidFill>
                  <a:schemeClr val="tx1"/>
                </a:solidFill>
                <a:latin typeface="黑体" panose="02010609060101010101" charset="-122"/>
                <a:ea typeface="黑体" panose="02010609060101010101" charset="-122"/>
              </a:rPr>
              <a:t>超声波物位传感器是利用超声波在两种介质的分界面上的反射特性而制成的。如果从发射超声脉冲开始，到接收换能器接收到反射波为止的这个时间间隔为已知，就可以求出分界面的位置，利用这种方法可以对物位进行测量。</a:t>
            </a:r>
          </a:p>
        </p:txBody>
      </p:sp>
      <p:sp>
        <p:nvSpPr>
          <p:cNvPr id="4" name="文本框 3"/>
          <p:cNvSpPr txBox="1"/>
          <p:nvPr/>
        </p:nvSpPr>
        <p:spPr>
          <a:xfrm>
            <a:off x="4307910" y="6050915"/>
            <a:ext cx="4208780" cy="337185"/>
          </a:xfrm>
          <a:prstGeom prst="rect">
            <a:avLst/>
          </a:prstGeom>
          <a:noFill/>
        </p:spPr>
        <p:txBody>
          <a:bodyPr wrap="square" rtlCol="0">
            <a:spAutoFit/>
          </a:bodyPr>
          <a:lstStyle/>
          <a:p>
            <a:r>
              <a:rPr lang="zh-CN" altLang="en-US" sz="1600" dirty="0"/>
              <a:t>几种超声物位传感器的结构示意图</a:t>
            </a:r>
          </a:p>
        </p:txBody>
      </p:sp>
      <p:pic>
        <p:nvPicPr>
          <p:cNvPr id="10031" name="图片 10031"/>
          <p:cNvPicPr>
            <a:picLocks noChangeAspect="1" noChangeArrowheads="1"/>
          </p:cNvPicPr>
          <p:nvPr/>
        </p:nvPicPr>
        <p:blipFill>
          <a:blip r:embed="rId4" cstate="print"/>
          <a:srcRect/>
          <a:stretch>
            <a:fillRect/>
          </a:stretch>
        </p:blipFill>
        <p:spPr>
          <a:xfrm>
            <a:off x="4414203" y="3264853"/>
            <a:ext cx="3361055" cy="2672715"/>
          </a:xfrm>
          <a:prstGeom prst="rect">
            <a:avLst/>
          </a:prstGeom>
          <a:noFill/>
          <a:ln w="9525">
            <a:noFill/>
            <a:miter lim="800000"/>
            <a:headEnd/>
            <a:tailEnd/>
          </a:ln>
        </p:spPr>
      </p:pic>
      <p:pic>
        <p:nvPicPr>
          <p:cNvPr id="6" name="图片 9018"/>
          <p:cNvPicPr>
            <a:picLocks noChangeAspect="1" noChangeArrowheads="1"/>
          </p:cNvPicPr>
          <p:nvPr/>
        </p:nvPicPr>
        <p:blipFill>
          <a:blip r:embed="rId5" cstate="print"/>
          <a:srcRect/>
          <a:stretch>
            <a:fillRect/>
          </a:stretch>
        </p:blipFill>
        <p:spPr>
          <a:xfrm>
            <a:off x="1189789" y="4035223"/>
            <a:ext cx="1038860" cy="948055"/>
          </a:xfrm>
          <a:prstGeom prst="rect">
            <a:avLst/>
          </a:prstGeom>
          <a:noFill/>
          <a:ln w="9525">
            <a:noFill/>
            <a:miter lim="800000"/>
            <a:headEnd/>
            <a:tailEnd/>
          </a:ln>
        </p:spPr>
      </p:pic>
      <p:sp>
        <p:nvSpPr>
          <p:cNvPr id="5" name="右箭头 4"/>
          <p:cNvSpPr/>
          <p:nvPr/>
        </p:nvSpPr>
        <p:spPr>
          <a:xfrm>
            <a:off x="234616" y="5299911"/>
            <a:ext cx="624679" cy="270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787737123"/>
              </p:ext>
            </p:extLst>
          </p:nvPr>
        </p:nvGraphicFramePr>
        <p:xfrm>
          <a:off x="1121609" y="4940251"/>
          <a:ext cx="1334945" cy="1009349"/>
        </p:xfrm>
        <a:graphic>
          <a:graphicData uri="http://schemas.openxmlformats.org/presentationml/2006/ole">
            <mc:AlternateContent xmlns:mc="http://schemas.openxmlformats.org/markup-compatibility/2006">
              <mc:Choice xmlns:v="urn:schemas-microsoft-com:vml" Requires="v">
                <p:oleObj spid="_x0000_s11293" name="Equation" r:id="rId6" imgW="520560" imgH="393480" progId="Equation.DSMT4">
                  <p:embed/>
                </p:oleObj>
              </mc:Choice>
              <mc:Fallback>
                <p:oleObj name="Equation" r:id="rId6" imgW="520560" imgH="393480" progId="Equation.DSMT4">
                  <p:embed/>
                  <p:pic>
                    <p:nvPicPr>
                      <p:cNvPr id="0" name=""/>
                      <p:cNvPicPr/>
                      <p:nvPr/>
                    </p:nvPicPr>
                    <p:blipFill>
                      <a:blip r:embed="rId7"/>
                      <a:stretch>
                        <a:fillRect/>
                      </a:stretch>
                    </p:blipFill>
                    <p:spPr>
                      <a:xfrm>
                        <a:off x="1121609" y="4940251"/>
                        <a:ext cx="1334945" cy="1009349"/>
                      </a:xfrm>
                      <a:prstGeom prst="rect">
                        <a:avLst/>
                      </a:prstGeom>
                    </p:spPr>
                  </p:pic>
                </p:oleObj>
              </mc:Fallback>
            </mc:AlternateContent>
          </a:graphicData>
        </a:graphic>
      </p:graphicFrame>
      <p:pic>
        <p:nvPicPr>
          <p:cNvPr id="1126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5399" y="4193222"/>
            <a:ext cx="854075"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48400" y="5053096"/>
            <a:ext cx="204311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9789" y="3170054"/>
            <a:ext cx="1584325"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3"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3942" y="3330909"/>
            <a:ext cx="1584325"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149985" y="244475"/>
            <a:ext cx="9889490" cy="3969385"/>
          </a:xfrm>
          <a:prstGeom prst="rect">
            <a:avLst/>
          </a:prstGeom>
          <a:noFill/>
          <a:ln w="9525">
            <a:noFill/>
          </a:ln>
        </p:spPr>
        <p:txBody>
          <a:bodyPr wrap="square">
            <a:spAutoFit/>
          </a:bodyPr>
          <a:lstStyle/>
          <a:p>
            <a:pPr>
              <a:lnSpc>
                <a:spcPct val="150000"/>
              </a:lnSpc>
              <a:buClrTx/>
              <a:buSzTx/>
              <a:buFontTx/>
            </a:pPr>
            <a:r>
              <a:rPr lang="en-US" altLang="zh-CN" sz="2800" b="0" dirty="0">
                <a:solidFill>
                  <a:srgbClr val="0000FF"/>
                </a:solidFill>
                <a:latin typeface="黑体" panose="02010609060101010101" charset="-122"/>
                <a:ea typeface="黑体" panose="02010609060101010101" charset="-122"/>
              </a:rPr>
              <a:t>2.超声波流量传感器</a:t>
            </a:r>
          </a:p>
          <a:p>
            <a:pPr>
              <a:lnSpc>
                <a:spcPct val="150000"/>
              </a:lnSpc>
              <a:buClrTx/>
              <a:buSzTx/>
              <a:buFontTx/>
            </a:pPr>
            <a:r>
              <a:rPr lang="en-US" altLang="zh-CN" sz="2400" b="0" dirty="0" err="1">
                <a:solidFill>
                  <a:schemeClr val="tx1"/>
                </a:solidFill>
                <a:latin typeface="黑体" panose="02010609060101010101" charset="-122"/>
                <a:ea typeface="黑体" panose="02010609060101010101" charset="-122"/>
              </a:rPr>
              <a:t>超声波流量传感器的测定原理是多样的，</a:t>
            </a:r>
            <a:r>
              <a:rPr lang="en-US" altLang="zh-CN" sz="2400" b="0" dirty="0" err="1">
                <a:highlight>
                  <a:srgbClr val="00FFFF"/>
                </a:highlight>
                <a:latin typeface="黑体" panose="02010609060101010101" charset="-122"/>
                <a:ea typeface="黑体" panose="02010609060101010101" charset="-122"/>
              </a:rPr>
              <a:t>如传播速度变化法、波速移动法、多卜勒效应法、流动听声法</a:t>
            </a:r>
            <a:r>
              <a:rPr lang="en-US" altLang="zh-CN" sz="2400" b="0" dirty="0" err="1">
                <a:solidFill>
                  <a:schemeClr val="tx1"/>
                </a:solidFill>
                <a:latin typeface="黑体" panose="02010609060101010101" charset="-122"/>
                <a:ea typeface="黑体" panose="02010609060101010101" charset="-122"/>
              </a:rPr>
              <a:t>等</a:t>
            </a:r>
            <a:r>
              <a:rPr lang="zh-CN" altLang="en-US" sz="2400" b="0" dirty="0">
                <a:solidFill>
                  <a:schemeClr val="tx1"/>
                </a:solidFill>
                <a:latin typeface="黑体" panose="02010609060101010101" charset="-122"/>
                <a:ea typeface="黑体" panose="02010609060101010101" charset="-122"/>
              </a:rPr>
              <a:t>。</a:t>
            </a:r>
          </a:p>
          <a:p>
            <a:pPr>
              <a:lnSpc>
                <a:spcPct val="150000"/>
              </a:lnSpc>
              <a:buClrTx/>
              <a:buSzTx/>
              <a:buFontTx/>
            </a:pPr>
            <a:endParaRPr lang="en-US" altLang="zh-CN" sz="2400" b="0" dirty="0">
              <a:solidFill>
                <a:schemeClr val="tx1"/>
              </a:solidFill>
              <a:latin typeface="黑体" panose="02010609060101010101" charset="-122"/>
              <a:ea typeface="黑体" panose="02010609060101010101" charset="-122"/>
            </a:endParaRPr>
          </a:p>
          <a:p>
            <a:pPr>
              <a:lnSpc>
                <a:spcPct val="150000"/>
              </a:lnSpc>
              <a:buClrTx/>
              <a:buSzTx/>
              <a:buFontTx/>
            </a:pPr>
            <a:r>
              <a:rPr lang="en-US" altLang="zh-CN" sz="2400" b="0" dirty="0">
                <a:solidFill>
                  <a:schemeClr val="tx1"/>
                </a:solidFill>
                <a:latin typeface="黑体" panose="02010609060101010101" charset="-122"/>
                <a:ea typeface="黑体" panose="02010609060101010101" charset="-122"/>
              </a:rPr>
              <a:t>超声波在流体中传输时，</a:t>
            </a:r>
            <a:r>
              <a:rPr lang="en-US" altLang="zh-CN" sz="2400" b="0" dirty="0">
                <a:highlight>
                  <a:srgbClr val="FFFF00"/>
                </a:highlight>
                <a:latin typeface="黑体" panose="02010609060101010101" charset="-122"/>
                <a:ea typeface="黑体" panose="02010609060101010101" charset="-122"/>
              </a:rPr>
              <a:t>在静止流体和流动流体中的传输速度是不同的</a:t>
            </a:r>
            <a:r>
              <a:rPr lang="en-US" altLang="zh-CN" sz="2400" b="0" dirty="0">
                <a:solidFill>
                  <a:schemeClr val="tx1"/>
                </a:solidFill>
                <a:latin typeface="黑体" panose="02010609060101010101" charset="-122"/>
                <a:ea typeface="黑体" panose="02010609060101010101" charset="-122"/>
              </a:rPr>
              <a:t>，利用这一特点可以求出流体的速度，再根据管道流体的截面积，便可知道流体的流量。</a:t>
            </a:r>
          </a:p>
        </p:txBody>
      </p:sp>
      <p:sp>
        <p:nvSpPr>
          <p:cNvPr id="2" name="文本框 1">
            <a:extLst>
              <a:ext uri="{FF2B5EF4-FFF2-40B4-BE49-F238E27FC236}">
                <a16:creationId xmlns:a16="http://schemas.microsoft.com/office/drawing/2014/main" xmlns="" id="{7B1532F0-423A-4D3D-A027-2163787E13DD}"/>
              </a:ext>
            </a:extLst>
          </p:cNvPr>
          <p:cNvSpPr txBox="1"/>
          <p:nvPr/>
        </p:nvSpPr>
        <p:spPr>
          <a:xfrm>
            <a:off x="2330812" y="5038038"/>
            <a:ext cx="4889241" cy="523220"/>
          </a:xfrm>
          <a:prstGeom prst="rect">
            <a:avLst/>
          </a:prstGeom>
          <a:noFill/>
        </p:spPr>
        <p:txBody>
          <a:bodyPr wrap="square" rtlCol="0">
            <a:spAutoFit/>
          </a:bodyPr>
          <a:lstStyle/>
          <a:p>
            <a:r>
              <a:rPr lang="zh-CN" altLang="en-US" sz="2800" dirty="0">
                <a:highlight>
                  <a:srgbClr val="FFFF00"/>
                </a:highlight>
                <a:hlinkClick r:id="rId3" action="ppaction://hlinkfile"/>
              </a:rPr>
              <a:t>超声波流量传感器动画</a:t>
            </a:r>
            <a:endParaRPr lang="zh-CN" altLang="en-US" sz="2800" dirty="0">
              <a:highlight>
                <a:srgbClr val="FFFF00"/>
              </a:highlight>
            </a:endParaRPr>
          </a:p>
        </p:txBody>
      </p:sp>
    </p:spTree>
    <p:custDataLst>
      <p:tags r:id="rId1"/>
    </p:custData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149985" y="244475"/>
            <a:ext cx="9889490" cy="2306955"/>
          </a:xfrm>
          <a:prstGeom prst="rect">
            <a:avLst/>
          </a:prstGeom>
          <a:noFill/>
          <a:ln w="9525">
            <a:noFill/>
          </a:ln>
        </p:spPr>
        <p:txBody>
          <a:bodyPr wrap="square">
            <a:spAutoFit/>
          </a:bodyPr>
          <a:lstStyle/>
          <a:p>
            <a:pPr>
              <a:lnSpc>
                <a:spcPct val="150000"/>
              </a:lnSpc>
              <a:buClrTx/>
              <a:buSzTx/>
              <a:buFontTx/>
            </a:pPr>
            <a:r>
              <a:rPr lang="en-US" altLang="zh-CN" sz="2400" b="0" dirty="0">
                <a:latin typeface="黑体" panose="02010609060101010101" charset="-122"/>
                <a:ea typeface="黑体" panose="02010609060101010101" charset="-122"/>
              </a:rPr>
              <a:t>如果在流体中设置两个超声波传感器，它们可以发射超声波又可以接收超声波，一个装在上游，一个装在下游，其距离为L。如设</a:t>
            </a:r>
            <a:r>
              <a:rPr lang="en-US" altLang="zh-CN" sz="2400" b="0" dirty="0">
                <a:solidFill>
                  <a:srgbClr val="FF0000"/>
                </a:solidFill>
                <a:latin typeface="黑体" panose="02010609060101010101" charset="-122"/>
                <a:ea typeface="黑体" panose="02010609060101010101" charset="-122"/>
              </a:rPr>
              <a:t>顺流方向的传输时间为t1</a:t>
            </a:r>
            <a:r>
              <a:rPr lang="en-US" altLang="zh-CN" sz="2400" b="0" dirty="0">
                <a:latin typeface="黑体" panose="02010609060101010101" charset="-122"/>
                <a:ea typeface="黑体" panose="02010609060101010101" charset="-122"/>
              </a:rPr>
              <a:t>，</a:t>
            </a:r>
            <a:r>
              <a:rPr lang="en-US" altLang="zh-CN" sz="2400" b="0" dirty="0">
                <a:solidFill>
                  <a:srgbClr val="FF0000"/>
                </a:solidFill>
                <a:latin typeface="黑体" panose="02010609060101010101" charset="-122"/>
                <a:ea typeface="黑体" panose="02010609060101010101" charset="-122"/>
              </a:rPr>
              <a:t>逆流方向的传输时间为t2</a:t>
            </a:r>
            <a:r>
              <a:rPr lang="en-US" altLang="zh-CN" sz="2400" b="0" dirty="0">
                <a:latin typeface="黑体" panose="02010609060101010101" charset="-122"/>
                <a:ea typeface="黑体" panose="02010609060101010101" charset="-122"/>
              </a:rPr>
              <a:t>，</a:t>
            </a:r>
            <a:r>
              <a:rPr lang="en-US" altLang="zh-CN" sz="2400" b="0" dirty="0">
                <a:solidFill>
                  <a:srgbClr val="FF0000"/>
                </a:solidFill>
                <a:latin typeface="黑体" panose="02010609060101010101" charset="-122"/>
                <a:ea typeface="黑体" panose="02010609060101010101" charset="-122"/>
              </a:rPr>
              <a:t>流体静止时的超声波传输速度为c，流体流动速度为v</a:t>
            </a:r>
            <a:r>
              <a:rPr lang="en-US" altLang="zh-CN" sz="2400" b="0" dirty="0">
                <a:latin typeface="黑体" panose="02010609060101010101" charset="-122"/>
                <a:ea typeface="黑体" panose="02010609060101010101" charset="-122"/>
              </a:rPr>
              <a:t>，则</a:t>
            </a:r>
          </a:p>
        </p:txBody>
      </p:sp>
      <p:graphicFrame>
        <p:nvGraphicFramePr>
          <p:cNvPr id="2" name="对象 -2147482581"/>
          <p:cNvGraphicFramePr>
            <a:graphicFrameLocks noChangeAspect="1"/>
          </p:cNvGraphicFramePr>
          <p:nvPr>
            <p:extLst>
              <p:ext uri="{D42A27DB-BD31-4B8C-83A1-F6EECF244321}">
                <p14:modId xmlns:p14="http://schemas.microsoft.com/office/powerpoint/2010/main" val="3500404436"/>
              </p:ext>
            </p:extLst>
          </p:nvPr>
        </p:nvGraphicFramePr>
        <p:xfrm>
          <a:off x="6466281" y="2278547"/>
          <a:ext cx="1487805" cy="1000125"/>
        </p:xfrm>
        <a:graphic>
          <a:graphicData uri="http://schemas.openxmlformats.org/presentationml/2006/ole">
            <mc:AlternateContent xmlns:mc="http://schemas.openxmlformats.org/markup-compatibility/2006">
              <mc:Choice xmlns:v="urn:schemas-microsoft-com:vml" Requires="v">
                <p:oleObj spid="_x0000_s6217" r:id="rId4" imgW="584200" imgH="393700" progId="Equation.DSMT4">
                  <p:embed/>
                </p:oleObj>
              </mc:Choice>
              <mc:Fallback>
                <p:oleObj r:id="rId4" imgW="584200" imgH="393700" progId="Equation.DSMT4">
                  <p:embed/>
                  <p:pic>
                    <p:nvPicPr>
                      <p:cNvPr id="0" name="图片 3075"/>
                      <p:cNvPicPr/>
                      <p:nvPr/>
                    </p:nvPicPr>
                    <p:blipFill>
                      <a:blip r:embed="rId5"/>
                      <a:stretch>
                        <a:fillRect/>
                      </a:stretch>
                    </p:blipFill>
                    <p:spPr>
                      <a:xfrm>
                        <a:off x="6466281" y="2278547"/>
                        <a:ext cx="1487805" cy="1000125"/>
                      </a:xfrm>
                      <a:prstGeom prst="rect">
                        <a:avLst/>
                      </a:prstGeom>
                      <a:noFill/>
                      <a:ln w="38100">
                        <a:noFill/>
                        <a:miter/>
                      </a:ln>
                    </p:spPr>
                  </p:pic>
                </p:oleObj>
              </mc:Fallback>
            </mc:AlternateContent>
          </a:graphicData>
        </a:graphic>
      </p:graphicFrame>
      <p:graphicFrame>
        <p:nvGraphicFramePr>
          <p:cNvPr id="3" name="对象 -2147482580"/>
          <p:cNvGraphicFramePr>
            <a:graphicFrameLocks noChangeAspect="1"/>
          </p:cNvGraphicFramePr>
          <p:nvPr>
            <p:extLst>
              <p:ext uri="{D42A27DB-BD31-4B8C-83A1-F6EECF244321}">
                <p14:modId xmlns:p14="http://schemas.microsoft.com/office/powerpoint/2010/main" val="457097742"/>
              </p:ext>
            </p:extLst>
          </p:nvPr>
        </p:nvGraphicFramePr>
        <p:xfrm>
          <a:off x="8160251" y="2239845"/>
          <a:ext cx="1535430" cy="1000125"/>
        </p:xfrm>
        <a:graphic>
          <a:graphicData uri="http://schemas.openxmlformats.org/presentationml/2006/ole">
            <mc:AlternateContent xmlns:mc="http://schemas.openxmlformats.org/markup-compatibility/2006">
              <mc:Choice xmlns:v="urn:schemas-microsoft-com:vml" Requires="v">
                <p:oleObj spid="_x0000_s6218" r:id="rId6" imgW="596900" imgH="393700" progId="Equation.DSMT4">
                  <p:embed/>
                </p:oleObj>
              </mc:Choice>
              <mc:Fallback>
                <p:oleObj r:id="rId6" imgW="596900" imgH="393700" progId="Equation.DSMT4">
                  <p:embed/>
                  <p:pic>
                    <p:nvPicPr>
                      <p:cNvPr id="0" name="图片 1"/>
                      <p:cNvPicPr/>
                      <p:nvPr/>
                    </p:nvPicPr>
                    <p:blipFill>
                      <a:blip r:embed="rId7"/>
                      <a:stretch>
                        <a:fillRect/>
                      </a:stretch>
                    </p:blipFill>
                    <p:spPr>
                      <a:xfrm>
                        <a:off x="8160251" y="2239845"/>
                        <a:ext cx="1535430" cy="1000125"/>
                      </a:xfrm>
                      <a:prstGeom prst="rect">
                        <a:avLst/>
                      </a:prstGeom>
                      <a:noFill/>
                      <a:ln w="38100">
                        <a:noFill/>
                        <a:miter/>
                      </a:ln>
                    </p:spPr>
                  </p:pic>
                </p:oleObj>
              </mc:Fallback>
            </mc:AlternateContent>
          </a:graphicData>
        </a:graphic>
      </p:graphicFrame>
      <p:pic>
        <p:nvPicPr>
          <p:cNvPr id="10051" name="图片 10051"/>
          <p:cNvPicPr>
            <a:picLocks noChangeAspect="1" noChangeArrowheads="1"/>
          </p:cNvPicPr>
          <p:nvPr/>
        </p:nvPicPr>
        <p:blipFill>
          <a:blip r:embed="rId8" cstate="print"/>
          <a:srcRect/>
          <a:stretch>
            <a:fillRect/>
          </a:stretch>
        </p:blipFill>
        <p:spPr>
          <a:xfrm>
            <a:off x="1987550" y="2826385"/>
            <a:ext cx="4060190" cy="2553970"/>
          </a:xfrm>
          <a:prstGeom prst="rect">
            <a:avLst/>
          </a:prstGeom>
          <a:noFill/>
          <a:ln w="9525">
            <a:noFill/>
            <a:miter lim="800000"/>
            <a:headEnd/>
            <a:tailEnd/>
          </a:ln>
        </p:spPr>
      </p:pic>
      <p:sp>
        <p:nvSpPr>
          <p:cNvPr id="5" name="文本框 4"/>
          <p:cNvSpPr txBox="1"/>
          <p:nvPr/>
        </p:nvSpPr>
        <p:spPr>
          <a:xfrm>
            <a:off x="3001404" y="5839602"/>
            <a:ext cx="4208780" cy="337185"/>
          </a:xfrm>
          <a:prstGeom prst="rect">
            <a:avLst/>
          </a:prstGeom>
          <a:noFill/>
        </p:spPr>
        <p:txBody>
          <a:bodyPr wrap="square" rtlCol="0">
            <a:spAutoFit/>
          </a:bodyPr>
          <a:lstStyle/>
          <a:p>
            <a:r>
              <a:rPr lang="zh-CN" altLang="en-US" sz="1600" dirty="0"/>
              <a:t>超声波测流量原理图</a:t>
            </a:r>
          </a:p>
        </p:txBody>
      </p:sp>
      <p:pic>
        <p:nvPicPr>
          <p:cNvPr id="7" name="图片 9025"/>
          <p:cNvPicPr>
            <a:picLocks noChangeAspect="1" noChangeArrowheads="1"/>
          </p:cNvPicPr>
          <p:nvPr/>
        </p:nvPicPr>
        <p:blipFill>
          <a:blip r:embed="rId9" cstate="print"/>
          <a:srcRect/>
          <a:stretch>
            <a:fillRect/>
          </a:stretch>
        </p:blipFill>
        <p:spPr>
          <a:xfrm>
            <a:off x="6397792" y="3310656"/>
            <a:ext cx="3101340" cy="981075"/>
          </a:xfrm>
          <a:prstGeom prst="rect">
            <a:avLst/>
          </a:prstGeom>
          <a:noFill/>
          <a:ln w="9525">
            <a:noFill/>
            <a:miter lim="800000"/>
            <a:headEnd/>
            <a:tailEnd/>
          </a:ln>
        </p:spPr>
      </p:pic>
      <p:pic>
        <p:nvPicPr>
          <p:cNvPr id="8" name="图片 9026"/>
          <p:cNvPicPr>
            <a:picLocks noChangeAspect="1" noChangeArrowheads="1"/>
          </p:cNvPicPr>
          <p:nvPr/>
        </p:nvPicPr>
        <p:blipFill>
          <a:blip r:embed="rId10" cstate="print"/>
          <a:srcRect/>
          <a:stretch>
            <a:fillRect/>
          </a:stretch>
        </p:blipFill>
        <p:spPr>
          <a:xfrm>
            <a:off x="6490301" y="4367597"/>
            <a:ext cx="1800860" cy="1165225"/>
          </a:xfrm>
          <a:prstGeom prst="rect">
            <a:avLst/>
          </a:prstGeom>
          <a:noFill/>
          <a:ln w="9525">
            <a:noFill/>
            <a:miter lim="800000"/>
            <a:headEnd/>
            <a:tailEnd/>
          </a:ln>
        </p:spPr>
      </p:pic>
    </p:spTree>
    <p:custDataLst>
      <p:tags r:id="rId2"/>
    </p:custData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228190" y="298618"/>
            <a:ext cx="9889490" cy="3969385"/>
          </a:xfrm>
          <a:prstGeom prst="rect">
            <a:avLst/>
          </a:prstGeom>
          <a:noFill/>
          <a:ln w="9525">
            <a:noFill/>
          </a:ln>
        </p:spPr>
        <p:txBody>
          <a:bodyPr wrap="square">
            <a:spAutoFit/>
          </a:bodyPr>
          <a:lstStyle/>
          <a:p>
            <a:pPr>
              <a:lnSpc>
                <a:spcPct val="150000"/>
              </a:lnSpc>
              <a:buClrTx/>
              <a:buSzTx/>
              <a:buFontTx/>
            </a:pPr>
            <a:endParaRPr lang="en-US" altLang="zh-CN" sz="2400" b="0">
              <a:latin typeface="黑体" panose="02010609060101010101" charset="-122"/>
              <a:ea typeface="黑体" panose="02010609060101010101" charset="-122"/>
            </a:endParaRPr>
          </a:p>
          <a:p>
            <a:pPr>
              <a:lnSpc>
                <a:spcPct val="150000"/>
              </a:lnSpc>
              <a:buClrTx/>
              <a:buSzTx/>
              <a:buFontTx/>
            </a:pPr>
            <a:endParaRPr lang="en-US" altLang="zh-CN" sz="2400" b="0">
              <a:latin typeface="黑体" panose="02010609060101010101" charset="-122"/>
              <a:ea typeface="黑体" panose="02010609060101010101" charset="-122"/>
            </a:endParaRPr>
          </a:p>
          <a:p>
            <a:pPr>
              <a:lnSpc>
                <a:spcPct val="150000"/>
              </a:lnSpc>
              <a:buClrTx/>
              <a:buSzTx/>
              <a:buFontTx/>
            </a:pPr>
            <a:endParaRPr lang="en-US" altLang="zh-CN" sz="2400" b="0">
              <a:latin typeface="黑体" panose="02010609060101010101" charset="-122"/>
              <a:ea typeface="黑体" panose="02010609060101010101" charset="-122"/>
            </a:endParaRPr>
          </a:p>
          <a:p>
            <a:pPr>
              <a:lnSpc>
                <a:spcPct val="150000"/>
              </a:lnSpc>
              <a:buClrTx/>
              <a:buSzTx/>
              <a:buFontTx/>
            </a:pPr>
            <a:endParaRPr lang="en-US" altLang="zh-CN" sz="2400" b="0">
              <a:latin typeface="黑体" panose="02010609060101010101" charset="-122"/>
              <a:ea typeface="黑体" panose="02010609060101010101" charset="-122"/>
            </a:endParaRPr>
          </a:p>
          <a:p>
            <a:pPr>
              <a:lnSpc>
                <a:spcPct val="150000"/>
              </a:lnSpc>
              <a:buClrTx/>
              <a:buSzTx/>
              <a:buFontTx/>
            </a:pPr>
            <a:endParaRPr lang="en-US" altLang="zh-CN" sz="2400" b="0">
              <a:latin typeface="黑体" panose="02010609060101010101" charset="-122"/>
              <a:ea typeface="黑体" panose="02010609060101010101" charset="-122"/>
            </a:endParaRPr>
          </a:p>
          <a:p>
            <a:pPr>
              <a:lnSpc>
                <a:spcPct val="150000"/>
              </a:lnSpc>
              <a:buClrTx/>
              <a:buSzTx/>
              <a:buFontTx/>
            </a:pPr>
            <a:endParaRPr lang="en-US" altLang="zh-CN" sz="2400" b="0">
              <a:latin typeface="黑体" panose="02010609060101010101" charset="-122"/>
              <a:ea typeface="黑体" panose="02010609060101010101" charset="-122"/>
            </a:endParaRPr>
          </a:p>
          <a:p>
            <a:pPr>
              <a:lnSpc>
                <a:spcPct val="150000"/>
              </a:lnSpc>
              <a:buClrTx/>
              <a:buSzTx/>
              <a:buFontTx/>
            </a:pPr>
            <a:endParaRPr lang="en-US" altLang="zh-CN" sz="2400" b="0">
              <a:latin typeface="黑体" panose="02010609060101010101" charset="-122"/>
              <a:ea typeface="黑体" panose="02010609060101010101" charset="-122"/>
            </a:endParaRPr>
          </a:p>
        </p:txBody>
      </p:sp>
      <p:pic>
        <p:nvPicPr>
          <p:cNvPr id="9027" name="图片 9027"/>
          <p:cNvPicPr>
            <a:picLocks noChangeAspect="1" noChangeArrowheads="1"/>
          </p:cNvPicPr>
          <p:nvPr/>
        </p:nvPicPr>
        <p:blipFill>
          <a:blip r:embed="rId4" cstate="print"/>
          <a:srcRect/>
          <a:stretch>
            <a:fillRect/>
          </a:stretch>
        </p:blipFill>
        <p:spPr>
          <a:xfrm>
            <a:off x="7357099" y="2449108"/>
            <a:ext cx="1986280" cy="1276985"/>
          </a:xfrm>
          <a:prstGeom prst="rect">
            <a:avLst/>
          </a:prstGeom>
          <a:noFill/>
          <a:ln w="9525">
            <a:noFill/>
            <a:miter lim="800000"/>
            <a:headEnd/>
            <a:tailEnd/>
          </a:ln>
        </p:spPr>
      </p:pic>
      <p:graphicFrame>
        <p:nvGraphicFramePr>
          <p:cNvPr id="2" name="对象 -2147482579"/>
          <p:cNvGraphicFramePr>
            <a:graphicFrameLocks noChangeAspect="1"/>
          </p:cNvGraphicFramePr>
          <p:nvPr>
            <p:extLst>
              <p:ext uri="{D42A27DB-BD31-4B8C-83A1-F6EECF244321}">
                <p14:modId xmlns:p14="http://schemas.microsoft.com/office/powerpoint/2010/main" val="1619722951"/>
              </p:ext>
            </p:extLst>
          </p:nvPr>
        </p:nvGraphicFramePr>
        <p:xfrm>
          <a:off x="7495462" y="3913213"/>
          <a:ext cx="2019300" cy="1276350"/>
        </p:xfrm>
        <a:graphic>
          <a:graphicData uri="http://schemas.openxmlformats.org/presentationml/2006/ole">
            <mc:AlternateContent xmlns:mc="http://schemas.openxmlformats.org/markup-compatibility/2006">
              <mc:Choice xmlns:v="urn:schemas-microsoft-com:vml" Requires="v">
                <p:oleObj spid="_x0000_s7205" r:id="rId5" imgW="901065" imgH="571500" progId="Equation.DSMT4">
                  <p:embed/>
                </p:oleObj>
              </mc:Choice>
              <mc:Fallback>
                <p:oleObj r:id="rId5" imgW="901065" imgH="571500" progId="Equation.DSMT4">
                  <p:embed/>
                  <p:pic>
                    <p:nvPicPr>
                      <p:cNvPr id="0" name="图片 3075"/>
                      <p:cNvPicPr/>
                      <p:nvPr/>
                    </p:nvPicPr>
                    <p:blipFill>
                      <a:blip r:embed="rId6"/>
                      <a:stretch>
                        <a:fillRect/>
                      </a:stretch>
                    </p:blipFill>
                    <p:spPr>
                      <a:xfrm>
                        <a:off x="7495462" y="3913213"/>
                        <a:ext cx="2019300" cy="1276350"/>
                      </a:xfrm>
                      <a:prstGeom prst="rect">
                        <a:avLst/>
                      </a:prstGeom>
                      <a:noFill/>
                      <a:ln w="38100">
                        <a:noFill/>
                        <a:miter/>
                      </a:ln>
                    </p:spPr>
                  </p:pic>
                </p:oleObj>
              </mc:Fallback>
            </mc:AlternateContent>
          </a:graphicData>
        </a:graphic>
      </p:graphicFrame>
      <p:pic>
        <p:nvPicPr>
          <p:cNvPr id="115" name="图片 10048"/>
          <p:cNvPicPr>
            <a:picLocks noChangeAspect="1" noChangeArrowheads="1"/>
          </p:cNvPicPr>
          <p:nvPr/>
        </p:nvPicPr>
        <p:blipFill>
          <a:blip r:embed="rId7" cstate="print"/>
          <a:srcRect/>
          <a:stretch>
            <a:fillRect/>
          </a:stretch>
        </p:blipFill>
        <p:spPr>
          <a:xfrm>
            <a:off x="1871414" y="2196808"/>
            <a:ext cx="4144010" cy="2624455"/>
          </a:xfrm>
          <a:prstGeom prst="rect">
            <a:avLst/>
          </a:prstGeom>
          <a:noFill/>
          <a:ln w="9525">
            <a:noFill/>
            <a:miter lim="800000"/>
            <a:headEnd/>
            <a:tailEnd/>
          </a:ln>
        </p:spPr>
      </p:pic>
      <p:sp>
        <p:nvSpPr>
          <p:cNvPr id="4" name="文本框 3"/>
          <p:cNvSpPr txBox="1"/>
          <p:nvPr/>
        </p:nvSpPr>
        <p:spPr>
          <a:xfrm>
            <a:off x="2416564" y="5020060"/>
            <a:ext cx="2764953" cy="368300"/>
          </a:xfrm>
          <a:prstGeom prst="rect">
            <a:avLst/>
          </a:prstGeom>
          <a:noFill/>
        </p:spPr>
        <p:txBody>
          <a:bodyPr wrap="square" rtlCol="0">
            <a:spAutoFit/>
          </a:bodyPr>
          <a:lstStyle/>
          <a:p>
            <a:r>
              <a:rPr lang="zh-CN" altLang="en-US" dirty="0"/>
              <a:t>超声波传感器安装位置</a:t>
            </a:r>
          </a:p>
        </p:txBody>
      </p:sp>
      <p:sp>
        <p:nvSpPr>
          <p:cNvPr id="3" name="矩形 2"/>
          <p:cNvSpPr/>
          <p:nvPr/>
        </p:nvSpPr>
        <p:spPr>
          <a:xfrm>
            <a:off x="1116967" y="434294"/>
            <a:ext cx="10451432" cy="1754326"/>
          </a:xfrm>
          <a:prstGeom prst="rect">
            <a:avLst/>
          </a:prstGeom>
        </p:spPr>
        <p:txBody>
          <a:bodyPr wrap="square">
            <a:spAutoFit/>
          </a:bodyPr>
          <a:lstStyle/>
          <a:p>
            <a:pPr lvl="0">
              <a:lnSpc>
                <a:spcPct val="150000"/>
              </a:lnSpc>
            </a:pPr>
            <a:r>
              <a:rPr lang="en-US" altLang="zh-CN" sz="2400" dirty="0">
                <a:solidFill>
                  <a:prstClr val="black"/>
                </a:solidFill>
                <a:latin typeface="黑体" panose="02010609060101010101" charset="-122"/>
                <a:ea typeface="黑体" panose="02010609060101010101" charset="-122"/>
              </a:rPr>
              <a:t>在实际应用中，</a:t>
            </a:r>
            <a:r>
              <a:rPr lang="en-US" altLang="zh-CN" sz="2400" dirty="0">
                <a:solidFill>
                  <a:prstClr val="black"/>
                </a:solidFill>
                <a:highlight>
                  <a:srgbClr val="FFFF00"/>
                </a:highlight>
                <a:latin typeface="黑体" panose="02010609060101010101" charset="-122"/>
                <a:ea typeface="黑体" panose="02010609060101010101" charset="-122"/>
              </a:rPr>
              <a:t>超声波传感器安装在管道的外部</a:t>
            </a:r>
            <a:r>
              <a:rPr lang="en-US" altLang="zh-CN" sz="2400" dirty="0">
                <a:solidFill>
                  <a:prstClr val="black"/>
                </a:solidFill>
                <a:latin typeface="黑体" panose="02010609060101010101" charset="-122"/>
                <a:ea typeface="黑体" panose="02010609060101010101" charset="-122"/>
              </a:rPr>
              <a:t>。从管道的外面透过管壁发射和接收超声波不会给管路内流动的流体带来影响，此时超声波的传输时间将由下式确定：</a:t>
            </a:r>
          </a:p>
        </p:txBody>
      </p:sp>
    </p:spTree>
    <p:custDataLst>
      <p:tags r:id="rId2"/>
    </p:custData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88409" y="368042"/>
            <a:ext cx="4122129" cy="5084084"/>
          </a:xfrm>
          <a:prstGeom prst="rect">
            <a:avLst/>
          </a:prstGeom>
          <a:noFill/>
          <a:ln w="9525">
            <a:noFill/>
          </a:ln>
        </p:spPr>
        <p:txBody>
          <a:bodyPr wrap="square">
            <a:spAutoFit/>
          </a:bodyPr>
          <a:lstStyle/>
          <a:p>
            <a:pPr>
              <a:lnSpc>
                <a:spcPct val="150000"/>
              </a:lnSpc>
              <a:buClrTx/>
              <a:buSzTx/>
              <a:buFontTx/>
            </a:pPr>
            <a:r>
              <a:rPr lang="en-US" altLang="zh-CN" sz="2800" b="0" dirty="0">
                <a:solidFill>
                  <a:srgbClr val="0000FF"/>
                </a:solidFill>
                <a:latin typeface="黑体" panose="02010609060101010101" charset="-122"/>
                <a:ea typeface="黑体" panose="02010609060101010101" charset="-122"/>
              </a:rPr>
              <a:t>3.超声波清洗</a:t>
            </a:r>
          </a:p>
          <a:p>
            <a:pPr>
              <a:lnSpc>
                <a:spcPct val="150000"/>
              </a:lnSpc>
              <a:buClrTx/>
              <a:buSzTx/>
              <a:buFontTx/>
            </a:pPr>
            <a:r>
              <a:rPr lang="en-US" altLang="zh-CN" sz="2400" b="0" dirty="0">
                <a:solidFill>
                  <a:schemeClr val="tx1"/>
                </a:solidFill>
                <a:latin typeface="黑体" panose="02010609060101010101" charset="-122"/>
                <a:ea typeface="黑体" panose="02010609060101010101" charset="-122"/>
              </a:rPr>
              <a:t>超声波作用于液体中时，液体中每个气泡的破裂会产生能量极大的冲击波，相当于瞬间产生几百度的高温和高达上千个大气压的压力，这种现象被称之为</a:t>
            </a:r>
            <a:r>
              <a:rPr lang="en-US" altLang="zh-CN" sz="2400" b="0" dirty="0">
                <a:solidFill>
                  <a:srgbClr val="FF0000"/>
                </a:solidFill>
                <a:latin typeface="黑体" panose="02010609060101010101" charset="-122"/>
                <a:ea typeface="黑体" panose="02010609060101010101" charset="-122"/>
              </a:rPr>
              <a:t>空化作用</a:t>
            </a:r>
            <a:r>
              <a:rPr lang="en-US" altLang="zh-CN" sz="2400" b="0" dirty="0">
                <a:solidFill>
                  <a:schemeClr val="tx1"/>
                </a:solidFill>
                <a:latin typeface="黑体" panose="02010609060101010101" charset="-122"/>
                <a:ea typeface="黑体" panose="02010609060101010101" charset="-122"/>
              </a:rPr>
              <a:t>。</a:t>
            </a:r>
            <a:r>
              <a:rPr lang="en-US" altLang="zh-CN" sz="2400" b="0" dirty="0">
                <a:latin typeface="黑体" panose="02010609060101010101" charset="-122"/>
                <a:ea typeface="黑体" panose="02010609060101010101" charset="-122"/>
              </a:rPr>
              <a:t>超声清洗多用于半导体、机械、玻璃、医疗仪器等行业</a:t>
            </a:r>
            <a:r>
              <a:rPr lang="en-US" altLang="zh-CN" sz="2000" b="0" dirty="0">
                <a:latin typeface="黑体" panose="02010609060101010101" charset="-122"/>
                <a:ea typeface="黑体" panose="02010609060101010101" charset="-122"/>
              </a:rPr>
              <a:t>。</a:t>
            </a:r>
          </a:p>
        </p:txBody>
      </p:sp>
      <p:pic>
        <p:nvPicPr>
          <p:cNvPr id="2" name="图片 1" descr="d2fa643a32498ca8f39e817327c0aba6"/>
          <p:cNvPicPr>
            <a:picLocks noChangeAspect="1"/>
          </p:cNvPicPr>
          <p:nvPr/>
        </p:nvPicPr>
        <p:blipFill>
          <a:blip r:embed="rId3"/>
          <a:stretch>
            <a:fillRect/>
          </a:stretch>
        </p:blipFill>
        <p:spPr>
          <a:xfrm>
            <a:off x="6358386" y="1082351"/>
            <a:ext cx="3809999" cy="3302456"/>
          </a:xfrm>
          <a:prstGeom prst="rect">
            <a:avLst/>
          </a:prstGeom>
        </p:spPr>
      </p:pic>
      <p:pic>
        <p:nvPicPr>
          <p:cNvPr id="4" name="图片 3" descr="图片包含 室内, 汽车&#10;&#10;描述已自动生成">
            <a:extLst>
              <a:ext uri="{FF2B5EF4-FFF2-40B4-BE49-F238E27FC236}">
                <a16:creationId xmlns:a16="http://schemas.microsoft.com/office/drawing/2014/main" xmlns="" id="{3BD6E607-8DD8-4D5C-877F-CA1C54AA2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385" y="4384807"/>
            <a:ext cx="3810000" cy="2266950"/>
          </a:xfrm>
          <a:prstGeom prst="rect">
            <a:avLst/>
          </a:prstGeom>
        </p:spPr>
      </p:pic>
    </p:spTree>
    <p:custDataLst>
      <p:tags r:id="rId1"/>
    </p:custData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824790" y="401119"/>
            <a:ext cx="3499184" cy="441964"/>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smtClean="0"/>
              <a:t>超声波传感器测量厚度</a:t>
            </a:r>
            <a:endParaRPr lang="zh-CN" altLang="en-US"/>
          </a:p>
        </p:txBody>
      </p:sp>
      <p:pic>
        <p:nvPicPr>
          <p:cNvPr id="4" name="超声波测量厚度.swf"/>
          <p:cNvPicPr>
            <a:picLocks noRot="1" noChangeAspect="1"/>
          </p:cNvPicPr>
          <p:nvPr>
            <a:videoFile r:link="rId1"/>
          </p:nvPr>
        </p:nvPicPr>
        <p:blipFill>
          <a:blip r:embed="rId3"/>
          <a:stretch>
            <a:fillRect/>
          </a:stretch>
        </p:blipFill>
        <p:spPr>
          <a:xfrm>
            <a:off x="3026736" y="1956322"/>
            <a:ext cx="4594476" cy="3445857"/>
          </a:xfrm>
          <a:prstGeom prst="rect">
            <a:avLst/>
          </a:prstGeom>
        </p:spPr>
      </p:pic>
    </p:spTree>
    <p:extLst>
      <p:ext uri="{BB962C8B-B14F-4D97-AF65-F5344CB8AC3E}">
        <p14:creationId xmlns:p14="http://schemas.microsoft.com/office/powerpoint/2010/main" val="355809295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203033" y="803370"/>
            <a:ext cx="3499184" cy="441964"/>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dirty="0" smtClean="0"/>
              <a:t>超声波传感器探伤</a:t>
            </a:r>
            <a:endParaRPr lang="zh-CN" altLang="en-US" dirty="0"/>
          </a:p>
        </p:txBody>
      </p:sp>
      <p:pic>
        <p:nvPicPr>
          <p:cNvPr id="5" name="超声波探伤.swf"/>
          <p:cNvPicPr>
            <a:picLocks noRot="1" noChangeAspect="1"/>
          </p:cNvPicPr>
          <p:nvPr>
            <a:videoFile r:link="rId1"/>
          </p:nvPr>
        </p:nvPicPr>
        <p:blipFill>
          <a:blip r:embed="rId3"/>
          <a:stretch>
            <a:fillRect/>
          </a:stretch>
        </p:blipFill>
        <p:spPr>
          <a:xfrm>
            <a:off x="2649370" y="1441129"/>
            <a:ext cx="6416424" cy="4812318"/>
          </a:xfrm>
          <a:prstGeom prst="rect">
            <a:avLst/>
          </a:prstGeom>
        </p:spPr>
      </p:pic>
    </p:spTree>
    <p:extLst>
      <p:ext uri="{BB962C8B-B14F-4D97-AF65-F5344CB8AC3E}">
        <p14:creationId xmlns:p14="http://schemas.microsoft.com/office/powerpoint/2010/main" val="230627724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20" y="301625"/>
            <a:ext cx="10850101" cy="441964"/>
          </a:xfrm>
        </p:spPr>
        <p:txBody>
          <a:bodyPr/>
          <a:lstStyle/>
          <a:p>
            <a:r>
              <a:rPr lang="en-US" altLang="zh-CN" sz="3200" dirty="0" smtClean="0">
                <a:solidFill>
                  <a:srgbClr val="0000FF"/>
                </a:solidFill>
              </a:rPr>
              <a:t>13.2  </a:t>
            </a:r>
            <a:r>
              <a:rPr lang="zh-CN" altLang="en-US" sz="3200" dirty="0" smtClean="0">
                <a:solidFill>
                  <a:srgbClr val="0000FF"/>
                </a:solidFill>
              </a:rPr>
              <a:t>生物传感器</a:t>
            </a:r>
            <a:endParaRPr lang="zh-CN" altLang="en-US" sz="3200" dirty="0">
              <a:solidFill>
                <a:srgbClr val="0000FF"/>
              </a:solidFill>
            </a:endParaRPr>
          </a:p>
        </p:txBody>
      </p:sp>
      <p:sp>
        <p:nvSpPr>
          <p:cNvPr id="3" name="文本框 2"/>
          <p:cNvSpPr txBox="1"/>
          <p:nvPr/>
        </p:nvSpPr>
        <p:spPr>
          <a:xfrm>
            <a:off x="669925" y="1080770"/>
            <a:ext cx="10287635" cy="2676525"/>
          </a:xfrm>
          <a:prstGeom prst="rect">
            <a:avLst/>
          </a:prstGeom>
          <a:noFill/>
        </p:spPr>
        <p:txBody>
          <a:bodyPr wrap="square" rtlCol="0">
            <a:spAutoFit/>
          </a:bodyPr>
          <a:lstStyle/>
          <a:p>
            <a:pPr indent="711200" algn="l" fontAlgn="auto">
              <a:lnSpc>
                <a:spcPct val="150000"/>
              </a:lnSpc>
              <a:buClrTx/>
              <a:buSzTx/>
              <a:buFontTx/>
              <a:extLst>
                <a:ext uri="{35155182-B16C-46BC-9424-99874614C6A1}">
                  <wpsdc:indentchars xmlns="" xmlns:wpsdc="http://www.wps.cn/officeDocument/2017/drawingmlCustomData" val="200" checksum="3773799597"/>
                </a:ext>
              </a:extLst>
            </a:pPr>
            <a:r>
              <a:rPr lang="zh-CN" altLang="en-US" sz="2800" dirty="0">
                <a:latin typeface="黑体" panose="02010609060101010101" charset="-122"/>
                <a:ea typeface="黑体" panose="02010609060101010101" charset="-122"/>
              </a:rPr>
              <a:t>生物传感器是一类特殊的传感器，</a:t>
            </a:r>
            <a:r>
              <a:rPr lang="zh-CN" altLang="en-US" sz="2800" dirty="0">
                <a:highlight>
                  <a:srgbClr val="FF0000"/>
                </a:highlight>
                <a:latin typeface="黑体" panose="02010609060101010101" charset="-122"/>
                <a:ea typeface="黑体" panose="02010609060101010101" charset="-122"/>
              </a:rPr>
              <a:t>它以生物活性单元（如酶、抗体、核酸、细胞等）作为生物敏感单元</a:t>
            </a:r>
            <a:r>
              <a:rPr lang="zh-CN" altLang="en-US" sz="2800" dirty="0">
                <a:latin typeface="黑体" panose="02010609060101010101" charset="-122"/>
                <a:ea typeface="黑体" panose="02010609060101010101" charset="-122"/>
              </a:rPr>
              <a:t>，对目标测物具有高度选择性的检测器。生物传感器是一门由生物、化学、物理、医学、电子技术等多种学科互相渗透成长起来的高新技术。</a:t>
            </a:r>
          </a:p>
        </p:txBody>
      </p:sp>
    </p:spTree>
    <p:custDataLst>
      <p:tags r:id="rId1"/>
    </p:custData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01510" y="66675"/>
            <a:ext cx="3970655" cy="441960"/>
          </a:xfrm>
        </p:spPr>
        <p:txBody>
          <a:bodyPr>
            <a:scene3d>
              <a:camera prst="orthographicFront"/>
              <a:lightRig rig="threePt" dir="t"/>
            </a:scene3d>
          </a:bodyPr>
          <a:lstStyle/>
          <a:p>
            <a:r>
              <a:rPr lang="en-US" altLang="zh-CN"/>
              <a:t> </a:t>
            </a:r>
            <a:r>
              <a:rPr>
                <a:gradFill>
                  <a:gsLst>
                    <a:gs pos="21000">
                      <a:srgbClr val="53575C"/>
                    </a:gs>
                    <a:gs pos="88000">
                      <a:srgbClr val="C5C7CA"/>
                    </a:gs>
                  </a:gsLst>
                  <a:lin ang="5400000"/>
                </a:gradFill>
                <a:effectLst/>
              </a:rPr>
              <a:t>第</a:t>
            </a:r>
            <a:r>
              <a:rPr lang="en-US" altLang="zh-CN">
                <a:gradFill>
                  <a:gsLst>
                    <a:gs pos="21000">
                      <a:srgbClr val="53575C"/>
                    </a:gs>
                    <a:gs pos="88000">
                      <a:srgbClr val="C5C7CA"/>
                    </a:gs>
                  </a:gsLst>
                  <a:lin ang="5400000"/>
                </a:gradFill>
                <a:effectLst/>
              </a:rPr>
              <a:t>13</a:t>
            </a:r>
            <a:r>
              <a:rPr>
                <a:gradFill>
                  <a:gsLst>
                    <a:gs pos="21000">
                      <a:srgbClr val="53575C"/>
                    </a:gs>
                    <a:gs pos="88000">
                      <a:srgbClr val="C5C7CA"/>
                    </a:gs>
                  </a:gsLst>
                  <a:lin ang="5400000"/>
                </a:gradFill>
                <a:effectLst/>
              </a:rPr>
              <a:t>章 其他类型</a:t>
            </a:r>
            <a:r>
              <a:rPr lang="zh-CN" altLang="en-US">
                <a:gradFill>
                  <a:gsLst>
                    <a:gs pos="21000">
                      <a:srgbClr val="53575C"/>
                    </a:gs>
                    <a:gs pos="88000">
                      <a:srgbClr val="C5C7CA"/>
                    </a:gs>
                  </a:gsLst>
                  <a:lin ang="5400000"/>
                </a:gradFill>
                <a:effectLst/>
              </a:rPr>
              <a:t>传感器</a:t>
            </a:r>
          </a:p>
        </p:txBody>
      </p:sp>
      <p:sp>
        <p:nvSpPr>
          <p:cNvPr id="5" name="内容占位符 4"/>
          <p:cNvSpPr>
            <a:spLocks noGrp="1"/>
          </p:cNvSpPr>
          <p:nvPr>
            <p:ph sz="half" idx="1"/>
          </p:nvPr>
        </p:nvSpPr>
        <p:spPr/>
        <p:txBody>
          <a:bodyPr/>
          <a:lstStyle/>
          <a:p>
            <a:r>
              <a:rPr lang="zh-CN" altLang="en-US" sz="3600">
                <a:solidFill>
                  <a:srgbClr val="FF0000"/>
                </a:solidFill>
              </a:rPr>
              <a:t>本章要点</a:t>
            </a:r>
          </a:p>
          <a:p>
            <a:pPr marL="0" indent="0">
              <a:lnSpc>
                <a:spcPct val="150000"/>
              </a:lnSpc>
              <a:buNone/>
            </a:pPr>
            <a:r>
              <a:rPr lang="zh-CN" altLang="en-US" b="1">
                <a:solidFill>
                  <a:srgbClr val="00B0F0"/>
                </a:solidFill>
              </a:rPr>
              <a:t>1. 超声波的概念、特点；</a:t>
            </a:r>
          </a:p>
          <a:p>
            <a:pPr marL="0" indent="0">
              <a:lnSpc>
                <a:spcPct val="150000"/>
              </a:lnSpc>
              <a:buNone/>
            </a:pPr>
            <a:r>
              <a:rPr lang="zh-CN" altLang="en-US" b="1">
                <a:solidFill>
                  <a:srgbClr val="00B0F0"/>
                </a:solidFill>
              </a:rPr>
              <a:t>2. 超声波传感器的工作原理；</a:t>
            </a:r>
          </a:p>
          <a:p>
            <a:pPr marL="0" indent="0">
              <a:lnSpc>
                <a:spcPct val="150000"/>
              </a:lnSpc>
              <a:buNone/>
            </a:pPr>
            <a:r>
              <a:rPr lang="zh-CN" altLang="en-US" b="1">
                <a:solidFill>
                  <a:srgbClr val="00B0F0"/>
                </a:solidFill>
              </a:rPr>
              <a:t>3. 生物传感器的、特点及应用；</a:t>
            </a:r>
          </a:p>
          <a:p>
            <a:pPr marL="0" indent="0">
              <a:lnSpc>
                <a:spcPct val="150000"/>
              </a:lnSpc>
              <a:buNone/>
            </a:pPr>
            <a:r>
              <a:rPr lang="zh-CN" altLang="en-US" b="1">
                <a:solidFill>
                  <a:srgbClr val="00B0F0"/>
                </a:solidFill>
              </a:rPr>
              <a:t>4. 速度传感器；</a:t>
            </a:r>
          </a:p>
          <a:p>
            <a:pPr marL="0" indent="0">
              <a:lnSpc>
                <a:spcPct val="150000"/>
              </a:lnSpc>
              <a:buNone/>
            </a:pPr>
            <a:r>
              <a:rPr lang="zh-CN" altLang="en-US" b="1">
                <a:solidFill>
                  <a:srgbClr val="00B0F0"/>
                </a:solidFill>
              </a:rPr>
              <a:t>5. 流量传感器；</a:t>
            </a:r>
          </a:p>
          <a:p>
            <a:pPr marL="0" indent="0">
              <a:lnSpc>
                <a:spcPct val="150000"/>
              </a:lnSpc>
              <a:buNone/>
            </a:pPr>
            <a:r>
              <a:rPr lang="zh-CN" altLang="en-US" b="1">
                <a:solidFill>
                  <a:srgbClr val="00B0F0"/>
                </a:solidFill>
              </a:rPr>
              <a:t>6.流量传感器的应用；</a:t>
            </a:r>
          </a:p>
          <a:p>
            <a:pPr marL="0" indent="0">
              <a:lnSpc>
                <a:spcPct val="150000"/>
              </a:lnSpc>
              <a:buNone/>
            </a:pPr>
            <a:r>
              <a:rPr lang="zh-CN" altLang="en-US" b="1">
                <a:solidFill>
                  <a:srgbClr val="00B0F0"/>
                </a:solidFill>
              </a:rPr>
              <a:t>7.电位型传感器的工作原理。 </a:t>
            </a:r>
          </a:p>
        </p:txBody>
      </p:sp>
      <p:sp>
        <p:nvSpPr>
          <p:cNvPr id="6" name="内容占位符 5"/>
          <p:cNvSpPr>
            <a:spLocks noGrp="1"/>
          </p:cNvSpPr>
          <p:nvPr>
            <p:ph sz="half" idx="2"/>
          </p:nvPr>
        </p:nvSpPr>
        <p:spPr>
          <a:xfrm>
            <a:off x="6199647" y="876308"/>
            <a:ext cx="5283242" cy="5388907"/>
          </a:xfrm>
        </p:spPr>
        <p:txBody>
          <a:bodyPr>
            <a:normAutofit/>
          </a:bodyPr>
          <a:lstStyle/>
          <a:p>
            <a:r>
              <a:rPr lang="zh-CN" altLang="en-US" sz="3600">
                <a:solidFill>
                  <a:srgbClr val="FF0000"/>
                </a:solidFill>
              </a:rPr>
              <a:t>学习要求</a:t>
            </a:r>
            <a:endParaRPr lang="zh-CN" altLang="en-US"/>
          </a:p>
          <a:p>
            <a:pPr marL="0" algn="l">
              <a:lnSpc>
                <a:spcPct val="150000"/>
              </a:lnSpc>
              <a:buClrTx/>
              <a:buSzTx/>
              <a:buNone/>
            </a:pPr>
            <a:r>
              <a:rPr lang="zh-CN" altLang="en-US" b="1">
                <a:solidFill>
                  <a:srgbClr val="00B0F0"/>
                </a:solidFill>
              </a:rPr>
              <a:t>1. 了解超声波的概念、特点；</a:t>
            </a:r>
          </a:p>
          <a:p>
            <a:pPr marL="0" algn="l">
              <a:lnSpc>
                <a:spcPct val="150000"/>
              </a:lnSpc>
              <a:buClrTx/>
              <a:buSzTx/>
              <a:buNone/>
            </a:pPr>
            <a:r>
              <a:rPr lang="zh-CN" altLang="en-US" b="1">
                <a:solidFill>
                  <a:srgbClr val="00B0F0"/>
                </a:solidFill>
              </a:rPr>
              <a:t>2. 掌握超声波传感器的工作原理；</a:t>
            </a:r>
          </a:p>
          <a:p>
            <a:pPr marL="0" algn="l">
              <a:lnSpc>
                <a:spcPct val="150000"/>
              </a:lnSpc>
              <a:buClrTx/>
              <a:buSzTx/>
              <a:buNone/>
            </a:pPr>
            <a:r>
              <a:rPr lang="zh-CN" altLang="en-US" b="1">
                <a:solidFill>
                  <a:srgbClr val="00B0F0"/>
                </a:solidFill>
              </a:rPr>
              <a:t>3. 了解生物传感器的、特点；</a:t>
            </a:r>
          </a:p>
          <a:p>
            <a:pPr marL="0" algn="l">
              <a:lnSpc>
                <a:spcPct val="150000"/>
              </a:lnSpc>
              <a:buClrTx/>
              <a:buSzTx/>
              <a:buNone/>
            </a:pPr>
            <a:r>
              <a:rPr lang="zh-CN" altLang="en-US" b="1">
                <a:solidFill>
                  <a:srgbClr val="00B0F0"/>
                </a:solidFill>
              </a:rPr>
              <a:t>4. 了解生物传感器的应用；</a:t>
            </a:r>
          </a:p>
          <a:p>
            <a:pPr marL="0" algn="l">
              <a:lnSpc>
                <a:spcPct val="150000"/>
              </a:lnSpc>
              <a:buClrTx/>
              <a:buSzTx/>
              <a:buNone/>
            </a:pPr>
            <a:r>
              <a:rPr lang="zh-CN" altLang="en-US" b="1">
                <a:solidFill>
                  <a:srgbClr val="00B0F0"/>
                </a:solidFill>
              </a:rPr>
              <a:t>5. 了解速度传感器的应用；</a:t>
            </a:r>
          </a:p>
          <a:p>
            <a:pPr marL="0" algn="l">
              <a:lnSpc>
                <a:spcPct val="150000"/>
              </a:lnSpc>
              <a:buClrTx/>
              <a:buSzTx/>
              <a:buNone/>
            </a:pPr>
            <a:r>
              <a:rPr lang="zh-CN" altLang="en-US" b="1">
                <a:solidFill>
                  <a:srgbClr val="00B0F0"/>
                </a:solidFill>
              </a:rPr>
              <a:t>6.了解认识流量传感器；</a:t>
            </a:r>
          </a:p>
          <a:p>
            <a:pPr marL="0" algn="l">
              <a:lnSpc>
                <a:spcPct val="150000"/>
              </a:lnSpc>
              <a:buClrTx/>
              <a:buSzTx/>
              <a:buNone/>
            </a:pPr>
            <a:r>
              <a:rPr lang="zh-CN" altLang="en-US" b="1">
                <a:solidFill>
                  <a:srgbClr val="00B0F0"/>
                </a:solidFill>
              </a:rPr>
              <a:t>7.掌握流量传感器的应用；</a:t>
            </a:r>
          </a:p>
          <a:p>
            <a:pPr marL="0" algn="l">
              <a:lnSpc>
                <a:spcPct val="150000"/>
              </a:lnSpc>
              <a:buClrTx/>
              <a:buSzTx/>
              <a:buNone/>
            </a:pPr>
            <a:r>
              <a:rPr lang="zh-CN" altLang="en-US" b="1">
                <a:solidFill>
                  <a:srgbClr val="00B0F0"/>
                </a:solidFill>
              </a:rPr>
              <a:t>8.了解认识化学传感器；</a:t>
            </a:r>
          </a:p>
          <a:p>
            <a:pPr marL="0" algn="l">
              <a:lnSpc>
                <a:spcPct val="150000"/>
              </a:lnSpc>
              <a:buClrTx/>
              <a:buSzTx/>
              <a:buNone/>
            </a:pPr>
            <a:r>
              <a:rPr lang="zh-CN" altLang="en-US" b="1">
                <a:solidFill>
                  <a:srgbClr val="00B0F0"/>
                </a:solidFill>
              </a:rPr>
              <a:t>9.掌握电位型传感器的工作原理。</a:t>
            </a:r>
          </a:p>
        </p:txBody>
      </p:sp>
    </p:spTree>
    <p:custDataLst>
      <p:tags r:id="rId1"/>
    </p:custDataLst>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20" y="136525"/>
            <a:ext cx="10850101" cy="441964"/>
          </a:xfrm>
        </p:spPr>
        <p:txBody>
          <a:bodyPr/>
          <a:lstStyle/>
          <a:p>
            <a:r>
              <a:rPr lang="zh-CN" altLang="en-US" sz="3200" dirty="0">
                <a:solidFill>
                  <a:srgbClr val="0000FF"/>
                </a:solidFill>
              </a:rPr>
              <a:t>生物传感器概述</a:t>
            </a:r>
          </a:p>
        </p:txBody>
      </p:sp>
      <p:graphicFrame>
        <p:nvGraphicFramePr>
          <p:cNvPr id="9220" name="Object 5"/>
          <p:cNvGraphicFramePr>
            <a:graphicFrameLocks noChangeAspect="1"/>
          </p:cNvGraphicFramePr>
          <p:nvPr/>
        </p:nvGraphicFramePr>
        <p:xfrm>
          <a:off x="4138930" y="2181860"/>
          <a:ext cx="7116445" cy="4034790"/>
        </p:xfrm>
        <a:graphic>
          <a:graphicData uri="http://schemas.openxmlformats.org/presentationml/2006/ole">
            <mc:AlternateContent xmlns:mc="http://schemas.openxmlformats.org/markup-compatibility/2006">
              <mc:Choice xmlns:v="urn:schemas-microsoft-com:vml" Requires="v">
                <p:oleObj spid="_x0000_s8227" r:id="rId4" imgW="3134995" imgH="2369820" progId="Visio.Drawing.11">
                  <p:embed/>
                </p:oleObj>
              </mc:Choice>
              <mc:Fallback>
                <p:oleObj r:id="rId4" imgW="3134995" imgH="2369820" progId="Visio.Drawing.11">
                  <p:embed/>
                  <p:pic>
                    <p:nvPicPr>
                      <p:cNvPr id="0" name="图片 3075"/>
                      <p:cNvPicPr/>
                      <p:nvPr/>
                    </p:nvPicPr>
                    <p:blipFill>
                      <a:blip r:embed="rId5"/>
                      <a:stretch>
                        <a:fillRect/>
                      </a:stretch>
                    </p:blipFill>
                    <p:spPr>
                      <a:xfrm>
                        <a:off x="4138930" y="2181860"/>
                        <a:ext cx="7116445" cy="4034790"/>
                      </a:xfrm>
                      <a:prstGeom prst="rect">
                        <a:avLst/>
                      </a:prstGeom>
                      <a:noFill/>
                      <a:ln w="38100">
                        <a:noFill/>
                        <a:miter/>
                      </a:ln>
                    </p:spPr>
                  </p:pic>
                </p:oleObj>
              </mc:Fallback>
            </mc:AlternateContent>
          </a:graphicData>
        </a:graphic>
      </p:graphicFrame>
      <p:sp>
        <p:nvSpPr>
          <p:cNvPr id="9221" name="TextBox 1"/>
          <p:cNvSpPr txBox="1"/>
          <p:nvPr/>
        </p:nvSpPr>
        <p:spPr>
          <a:xfrm>
            <a:off x="669925" y="1148080"/>
            <a:ext cx="4264660" cy="2676525"/>
          </a:xfrm>
          <a:prstGeom prst="rect">
            <a:avLst/>
          </a:prstGeom>
          <a:noFill/>
          <a:ln w="57150" cap="flat" cmpd="sng">
            <a:solidFill>
              <a:schemeClr val="accent1"/>
            </a:solidFill>
            <a:prstDash val="solid"/>
            <a:miter/>
            <a:headEnd type="none" w="med" len="med"/>
            <a:tailEnd type="none" w="med" len="med"/>
          </a:ln>
        </p:spPr>
        <p:txBody>
          <a:bodyPr wrap="square">
            <a:spAutoFit/>
          </a:bodyPr>
          <a:lstStyle/>
          <a:p>
            <a:r>
              <a:rPr lang="zh-CN" altLang="en-US" sz="2400" dirty="0">
                <a:solidFill>
                  <a:srgbClr val="FF0000"/>
                </a:solidFill>
                <a:latin typeface="Tahoma" panose="020B0604030504040204" pitchFamily="34" charset="0"/>
              </a:rPr>
              <a:t>生物传感器是通过被测分子与固定在生物接受器上的敏感材料（生物敏感膜）发生特异性结合，并发生生化反应。产生热焓变化、</a:t>
            </a:r>
            <a:r>
              <a:rPr lang="en-US" altLang="zh-CN" sz="2400" dirty="0">
                <a:solidFill>
                  <a:srgbClr val="FF0000"/>
                </a:solidFill>
                <a:latin typeface="Tahoma" panose="020B0604030504040204" pitchFamily="34" charset="0"/>
              </a:rPr>
              <a:t>PH</a:t>
            </a:r>
            <a:r>
              <a:rPr lang="zh-CN" altLang="en-US" sz="2400" dirty="0">
                <a:solidFill>
                  <a:srgbClr val="FF0000"/>
                </a:solidFill>
                <a:latin typeface="Tahoma" panose="020B0604030504040204" pitchFamily="34" charset="0"/>
              </a:rPr>
              <a:t>值变化等信号，经过换能器转换为电信号，从而定量测得分子的量。</a:t>
            </a:r>
          </a:p>
        </p:txBody>
      </p:sp>
    </p:spTree>
    <p:custDataLst>
      <p:tags r:id="rId2"/>
    </p:custData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p:nvPr/>
        </p:nvSpPr>
        <p:spPr>
          <a:xfrm>
            <a:off x="6196013" y="1781175"/>
            <a:ext cx="1219200" cy="2514600"/>
          </a:xfrm>
          <a:prstGeom prst="rect">
            <a:avLst/>
          </a:prstGeom>
          <a:solidFill>
            <a:srgbClr val="008080"/>
          </a:solidFill>
          <a:ln w="12700" cap="flat" cmpd="sng">
            <a:solidFill>
              <a:srgbClr val="008080"/>
            </a:solidFill>
            <a:prstDash val="solid"/>
            <a:miter/>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795" name="Rectangle 3"/>
          <p:cNvSpPr/>
          <p:nvPr/>
        </p:nvSpPr>
        <p:spPr>
          <a:xfrm>
            <a:off x="5283200" y="1781175"/>
            <a:ext cx="912813" cy="2514600"/>
          </a:xfrm>
          <a:prstGeom prst="rect">
            <a:avLst/>
          </a:prstGeom>
          <a:solidFill>
            <a:srgbClr val="FF0000"/>
          </a:solidFill>
          <a:ln w="12700" cap="flat" cmpd="sng">
            <a:solidFill>
              <a:srgbClr val="FF0000"/>
            </a:solidFill>
            <a:prstDash val="solid"/>
            <a:miter/>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796" name="Text Box 4"/>
          <p:cNvSpPr txBox="1"/>
          <p:nvPr/>
        </p:nvSpPr>
        <p:spPr>
          <a:xfrm rot="-5400000">
            <a:off x="5572125" y="2876550"/>
            <a:ext cx="2590800" cy="400050"/>
          </a:xfrm>
          <a:prstGeom prst="rect">
            <a:avLst/>
          </a:prstGeom>
          <a:noFill/>
          <a:ln w="9525">
            <a:noFill/>
          </a:ln>
        </p:spPr>
        <p:txBody>
          <a:bodyPr>
            <a:spAutoFit/>
          </a:bodyPr>
          <a:lstStyle/>
          <a:p>
            <a:pPr>
              <a:spcBef>
                <a:spcPct val="50000"/>
              </a:spcBef>
            </a:pPr>
            <a:r>
              <a:rPr lang="zh-CN" altLang="en-US" sz="2000" dirty="0">
                <a:latin typeface="Arial" panose="020B0604020202020204" pitchFamily="34" charset="0"/>
              </a:rPr>
              <a:t>换能器（</a:t>
            </a:r>
            <a:r>
              <a:rPr lang="en-US" altLang="zh-CN" sz="2000" dirty="0">
                <a:latin typeface="Arial" panose="020B0604020202020204" pitchFamily="34" charset="0"/>
              </a:rPr>
              <a:t>Transducer</a:t>
            </a:r>
            <a:r>
              <a:rPr lang="zh-CN" altLang="en-US" sz="2000" dirty="0">
                <a:latin typeface="Arial" panose="020B0604020202020204" pitchFamily="34" charset="0"/>
              </a:rPr>
              <a:t>）</a:t>
            </a:r>
          </a:p>
        </p:txBody>
      </p:sp>
      <p:sp>
        <p:nvSpPr>
          <p:cNvPr id="33797" name="Text Box 5"/>
          <p:cNvSpPr txBox="1"/>
          <p:nvPr/>
        </p:nvSpPr>
        <p:spPr>
          <a:xfrm rot="-5400000">
            <a:off x="4937125" y="2565400"/>
            <a:ext cx="2438400" cy="862013"/>
          </a:xfrm>
          <a:prstGeom prst="rect">
            <a:avLst/>
          </a:prstGeom>
          <a:noFill/>
          <a:ln w="9525">
            <a:noFill/>
          </a:ln>
        </p:spPr>
        <p:txBody>
          <a:bodyPr>
            <a:spAutoFit/>
          </a:bodyPr>
          <a:lstStyle/>
          <a:p>
            <a:pPr>
              <a:spcBef>
                <a:spcPct val="50000"/>
              </a:spcBef>
            </a:pPr>
            <a:r>
              <a:rPr lang="zh-CN" altLang="en-US" sz="2000" dirty="0">
                <a:latin typeface="Arial" panose="020B0604020202020204" pitchFamily="34" charset="0"/>
              </a:rPr>
              <a:t>感受器（</a:t>
            </a:r>
            <a:r>
              <a:rPr lang="en-US" altLang="zh-CN" sz="2000" dirty="0">
                <a:latin typeface="Arial" panose="020B0604020202020204" pitchFamily="34" charset="0"/>
              </a:rPr>
              <a:t>Receptor</a:t>
            </a:r>
            <a:r>
              <a:rPr lang="zh-CN" altLang="en-US" sz="2000" dirty="0">
                <a:latin typeface="Arial" panose="020B0604020202020204" pitchFamily="34" charset="0"/>
              </a:rPr>
              <a:t>）</a:t>
            </a:r>
          </a:p>
          <a:p>
            <a:pPr>
              <a:spcBef>
                <a:spcPct val="50000"/>
              </a:spcBef>
            </a:pPr>
            <a:endParaRPr lang="en-US" altLang="zh-CN" sz="2000" dirty="0">
              <a:latin typeface="Arial" panose="020B0604020202020204" pitchFamily="34" charset="0"/>
            </a:endParaRPr>
          </a:p>
        </p:txBody>
      </p:sp>
      <p:sp>
        <p:nvSpPr>
          <p:cNvPr id="33799" name="Oval 7"/>
          <p:cNvSpPr/>
          <p:nvPr/>
        </p:nvSpPr>
        <p:spPr>
          <a:xfrm>
            <a:off x="5080000" y="1857375"/>
            <a:ext cx="508000" cy="457200"/>
          </a:xfrm>
          <a:prstGeom prst="ellipse">
            <a:avLst/>
          </a:prstGeom>
          <a:solidFill>
            <a:schemeClr val="bg1"/>
          </a:solidFill>
          <a:ln w="9525" cap="flat" cmpd="sng">
            <a:solidFill>
              <a:schemeClr val="bg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00" name="Oval 8"/>
          <p:cNvSpPr/>
          <p:nvPr/>
        </p:nvSpPr>
        <p:spPr>
          <a:xfrm>
            <a:off x="2438400" y="4600575"/>
            <a:ext cx="508000" cy="457200"/>
          </a:xfrm>
          <a:prstGeom prst="ellipse">
            <a:avLst/>
          </a:prstGeom>
          <a:solidFill>
            <a:schemeClr val="accent1"/>
          </a:solidFill>
          <a:ln w="9525" cap="flat" cmpd="sng">
            <a:solidFill>
              <a:schemeClr val="accent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01" name="Oval 9"/>
          <p:cNvSpPr/>
          <p:nvPr/>
        </p:nvSpPr>
        <p:spPr>
          <a:xfrm>
            <a:off x="5080000" y="2466975"/>
            <a:ext cx="508000" cy="457200"/>
          </a:xfrm>
          <a:prstGeom prst="ellipse">
            <a:avLst/>
          </a:prstGeom>
          <a:solidFill>
            <a:schemeClr val="bg1"/>
          </a:solidFill>
          <a:ln w="9525" cap="flat" cmpd="sng">
            <a:solidFill>
              <a:schemeClr val="bg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02" name="Oval 10"/>
          <p:cNvSpPr/>
          <p:nvPr/>
        </p:nvSpPr>
        <p:spPr>
          <a:xfrm>
            <a:off x="5080000" y="3076575"/>
            <a:ext cx="508000" cy="457200"/>
          </a:xfrm>
          <a:prstGeom prst="ellipse">
            <a:avLst/>
          </a:prstGeom>
          <a:solidFill>
            <a:schemeClr val="bg1"/>
          </a:solidFill>
          <a:ln w="9525" cap="flat" cmpd="sng">
            <a:solidFill>
              <a:schemeClr val="bg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03" name="Rectangle 11"/>
          <p:cNvSpPr/>
          <p:nvPr/>
        </p:nvSpPr>
        <p:spPr>
          <a:xfrm>
            <a:off x="2133600" y="1400175"/>
            <a:ext cx="609600" cy="304800"/>
          </a:xfrm>
          <a:prstGeom prst="rect">
            <a:avLst/>
          </a:prstGeom>
          <a:solidFill>
            <a:srgbClr val="FF00FF"/>
          </a:solidFill>
          <a:ln w="9525" cap="flat" cmpd="sng">
            <a:solidFill>
              <a:srgbClr val="FF00FF"/>
            </a:solidFill>
            <a:prstDash val="solid"/>
            <a:miter/>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04" name="Oval 12"/>
          <p:cNvSpPr/>
          <p:nvPr/>
        </p:nvSpPr>
        <p:spPr>
          <a:xfrm>
            <a:off x="3352800" y="2314575"/>
            <a:ext cx="508000" cy="457200"/>
          </a:xfrm>
          <a:prstGeom prst="ellipse">
            <a:avLst/>
          </a:prstGeom>
          <a:solidFill>
            <a:schemeClr val="accent1"/>
          </a:solidFill>
          <a:ln w="9525" cap="flat" cmpd="sng">
            <a:solidFill>
              <a:schemeClr val="accent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05" name="Oval 13"/>
          <p:cNvSpPr/>
          <p:nvPr/>
        </p:nvSpPr>
        <p:spPr>
          <a:xfrm>
            <a:off x="3759200" y="4067175"/>
            <a:ext cx="508000" cy="457200"/>
          </a:xfrm>
          <a:prstGeom prst="ellipse">
            <a:avLst/>
          </a:prstGeom>
          <a:solidFill>
            <a:schemeClr val="accent1"/>
          </a:solidFill>
          <a:ln w="9525" cap="flat" cmpd="sng">
            <a:solidFill>
              <a:schemeClr val="accent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06" name="Oval 14"/>
          <p:cNvSpPr/>
          <p:nvPr/>
        </p:nvSpPr>
        <p:spPr>
          <a:xfrm>
            <a:off x="1422400" y="1781175"/>
            <a:ext cx="508000" cy="457200"/>
          </a:xfrm>
          <a:prstGeom prst="ellipse">
            <a:avLst/>
          </a:prstGeom>
          <a:solidFill>
            <a:schemeClr val="accent1"/>
          </a:solidFill>
          <a:ln w="9525" cap="flat" cmpd="sng">
            <a:solidFill>
              <a:schemeClr val="accent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07" name="Oval 15"/>
          <p:cNvSpPr/>
          <p:nvPr/>
        </p:nvSpPr>
        <p:spPr>
          <a:xfrm>
            <a:off x="1320800" y="3838575"/>
            <a:ext cx="508000" cy="457200"/>
          </a:xfrm>
          <a:prstGeom prst="ellipse">
            <a:avLst/>
          </a:prstGeom>
          <a:solidFill>
            <a:schemeClr val="accent1"/>
          </a:solidFill>
          <a:ln w="9525" cap="flat" cmpd="sng">
            <a:solidFill>
              <a:schemeClr val="accent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08" name="Oval 16"/>
          <p:cNvSpPr/>
          <p:nvPr/>
        </p:nvSpPr>
        <p:spPr>
          <a:xfrm>
            <a:off x="2438400" y="3457575"/>
            <a:ext cx="508000" cy="457200"/>
          </a:xfrm>
          <a:prstGeom prst="ellipse">
            <a:avLst/>
          </a:prstGeom>
          <a:solidFill>
            <a:schemeClr val="accent1"/>
          </a:solidFill>
          <a:ln w="9525" cap="flat" cmpd="sng">
            <a:solidFill>
              <a:schemeClr val="accent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09" name="Oval 17"/>
          <p:cNvSpPr/>
          <p:nvPr/>
        </p:nvSpPr>
        <p:spPr>
          <a:xfrm>
            <a:off x="711200" y="3076575"/>
            <a:ext cx="508000" cy="457200"/>
          </a:xfrm>
          <a:prstGeom prst="ellipse">
            <a:avLst/>
          </a:prstGeom>
          <a:solidFill>
            <a:schemeClr val="accent1"/>
          </a:solidFill>
          <a:ln w="9525" cap="flat" cmpd="sng">
            <a:solidFill>
              <a:schemeClr val="accent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10" name="Rectangle 18"/>
          <p:cNvSpPr/>
          <p:nvPr/>
        </p:nvSpPr>
        <p:spPr>
          <a:xfrm>
            <a:off x="1828800" y="3076575"/>
            <a:ext cx="609600" cy="304800"/>
          </a:xfrm>
          <a:prstGeom prst="rect">
            <a:avLst/>
          </a:prstGeom>
          <a:solidFill>
            <a:srgbClr val="FF00FF"/>
          </a:solidFill>
          <a:ln w="9525" cap="flat" cmpd="sng">
            <a:solidFill>
              <a:srgbClr val="FF00FF"/>
            </a:solidFill>
            <a:prstDash val="solid"/>
            <a:miter/>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11" name="Rectangle 19"/>
          <p:cNvSpPr/>
          <p:nvPr/>
        </p:nvSpPr>
        <p:spPr>
          <a:xfrm>
            <a:off x="3962400" y="1476375"/>
            <a:ext cx="609600" cy="304800"/>
          </a:xfrm>
          <a:prstGeom prst="rect">
            <a:avLst/>
          </a:prstGeom>
          <a:solidFill>
            <a:srgbClr val="FF00FF"/>
          </a:solidFill>
          <a:ln w="9525" cap="flat" cmpd="sng">
            <a:solidFill>
              <a:srgbClr val="FF00FF"/>
            </a:solidFill>
            <a:prstDash val="solid"/>
            <a:miter/>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12" name="Rectangle 20"/>
          <p:cNvSpPr/>
          <p:nvPr/>
        </p:nvSpPr>
        <p:spPr>
          <a:xfrm>
            <a:off x="3556000" y="3381375"/>
            <a:ext cx="609600" cy="304800"/>
          </a:xfrm>
          <a:prstGeom prst="rect">
            <a:avLst/>
          </a:prstGeom>
          <a:solidFill>
            <a:srgbClr val="FF00FF"/>
          </a:solidFill>
          <a:ln w="9525" cap="flat" cmpd="sng">
            <a:solidFill>
              <a:srgbClr val="FF00FF"/>
            </a:solidFill>
            <a:prstDash val="solid"/>
            <a:miter/>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13" name="Rectangle 21"/>
          <p:cNvSpPr/>
          <p:nvPr/>
        </p:nvSpPr>
        <p:spPr>
          <a:xfrm>
            <a:off x="406400" y="2238375"/>
            <a:ext cx="609600" cy="304800"/>
          </a:xfrm>
          <a:prstGeom prst="rect">
            <a:avLst/>
          </a:prstGeom>
          <a:solidFill>
            <a:srgbClr val="FF00FF"/>
          </a:solidFill>
          <a:ln w="9525" cap="flat" cmpd="sng">
            <a:solidFill>
              <a:srgbClr val="FF00FF"/>
            </a:solidFill>
            <a:prstDash val="solid"/>
            <a:miter/>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14" name="Rectangle 22"/>
          <p:cNvSpPr/>
          <p:nvPr/>
        </p:nvSpPr>
        <p:spPr>
          <a:xfrm>
            <a:off x="711200" y="4524375"/>
            <a:ext cx="609600" cy="304800"/>
          </a:xfrm>
          <a:prstGeom prst="rect">
            <a:avLst/>
          </a:prstGeom>
          <a:solidFill>
            <a:srgbClr val="FF00FF"/>
          </a:solidFill>
          <a:ln w="9525" cap="flat" cmpd="sng">
            <a:solidFill>
              <a:srgbClr val="FF00FF"/>
            </a:solidFill>
            <a:prstDash val="solid"/>
            <a:miter/>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15" name="Oval 23"/>
          <p:cNvSpPr/>
          <p:nvPr/>
        </p:nvSpPr>
        <p:spPr>
          <a:xfrm>
            <a:off x="2235200" y="2238375"/>
            <a:ext cx="508000" cy="457200"/>
          </a:xfrm>
          <a:prstGeom prst="ellipse">
            <a:avLst/>
          </a:prstGeom>
          <a:solidFill>
            <a:schemeClr val="accent1"/>
          </a:solidFill>
          <a:ln w="9525" cap="flat" cmpd="sng">
            <a:solidFill>
              <a:schemeClr val="accent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16" name="Oval 24"/>
          <p:cNvSpPr/>
          <p:nvPr/>
        </p:nvSpPr>
        <p:spPr>
          <a:xfrm>
            <a:off x="1117600" y="5667375"/>
            <a:ext cx="508000" cy="457200"/>
          </a:xfrm>
          <a:prstGeom prst="ellipse">
            <a:avLst/>
          </a:prstGeom>
          <a:solidFill>
            <a:schemeClr val="accent1"/>
          </a:solidFill>
          <a:ln w="9525" cap="flat" cmpd="sng">
            <a:solidFill>
              <a:schemeClr val="accent1"/>
            </a:solidFill>
            <a:prstDash val="solid"/>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17" name="Text Box 25"/>
          <p:cNvSpPr txBox="1"/>
          <p:nvPr/>
        </p:nvSpPr>
        <p:spPr>
          <a:xfrm>
            <a:off x="1774825" y="4005263"/>
            <a:ext cx="3048000" cy="366712"/>
          </a:xfrm>
          <a:prstGeom prst="rect">
            <a:avLst/>
          </a:prstGeom>
          <a:noFill/>
          <a:ln w="9525">
            <a:noFill/>
          </a:ln>
        </p:spPr>
        <p:txBody>
          <a:bodyPr>
            <a:spAutoFit/>
          </a:bodyPr>
          <a:lstStyle/>
          <a:p>
            <a:pPr>
              <a:spcBef>
                <a:spcPct val="50000"/>
              </a:spcBef>
            </a:pPr>
            <a:r>
              <a:rPr lang="en-US" altLang="zh-CN" sz="1800" dirty="0">
                <a:latin typeface="Arial" panose="020B0604020202020204" pitchFamily="34" charset="0"/>
              </a:rPr>
              <a:t>=</a:t>
            </a:r>
            <a:r>
              <a:rPr lang="zh-CN" altLang="en-US" sz="1800" dirty="0">
                <a:latin typeface="Arial" panose="020B0604020202020204" pitchFamily="34" charset="0"/>
              </a:rPr>
              <a:t>分析物（</a:t>
            </a:r>
            <a:r>
              <a:rPr lang="en-US" altLang="zh-CN" sz="1800" dirty="0">
                <a:latin typeface="Arial" panose="020B0604020202020204" pitchFamily="34" charset="0"/>
              </a:rPr>
              <a:t>Analyte</a:t>
            </a:r>
            <a:r>
              <a:rPr lang="zh-CN" altLang="en-US" sz="1800" dirty="0">
                <a:latin typeface="Arial" panose="020B0604020202020204" pitchFamily="34" charset="0"/>
              </a:rPr>
              <a:t>）</a:t>
            </a:r>
          </a:p>
        </p:txBody>
      </p:sp>
      <p:sp>
        <p:nvSpPr>
          <p:cNvPr id="33818" name="Text Box 26"/>
          <p:cNvSpPr txBox="1"/>
          <p:nvPr/>
        </p:nvSpPr>
        <p:spPr>
          <a:xfrm>
            <a:off x="1117600" y="2238375"/>
            <a:ext cx="3149600" cy="366713"/>
          </a:xfrm>
          <a:prstGeom prst="rect">
            <a:avLst/>
          </a:prstGeom>
          <a:noFill/>
          <a:ln w="9525">
            <a:noFill/>
          </a:ln>
        </p:spPr>
        <p:txBody>
          <a:bodyPr>
            <a:spAutoFit/>
          </a:bodyPr>
          <a:lstStyle/>
          <a:p>
            <a:pPr>
              <a:spcBef>
                <a:spcPct val="50000"/>
              </a:spcBef>
            </a:pPr>
            <a:r>
              <a:rPr lang="en-US" altLang="zh-CN" sz="1800" dirty="0">
                <a:latin typeface="Arial" panose="020B0604020202020204" pitchFamily="34" charset="0"/>
              </a:rPr>
              <a:t>=</a:t>
            </a:r>
            <a:r>
              <a:rPr lang="zh-CN" altLang="en-US" sz="1800" dirty="0">
                <a:latin typeface="Arial" panose="020B0604020202020204" pitchFamily="34" charset="0"/>
              </a:rPr>
              <a:t>溶液（</a:t>
            </a:r>
            <a:r>
              <a:rPr lang="en-US" altLang="zh-CN" sz="1800" dirty="0">
                <a:latin typeface="Arial" panose="020B0604020202020204" pitchFamily="34" charset="0"/>
              </a:rPr>
              <a:t>Solution</a:t>
            </a:r>
            <a:r>
              <a:rPr lang="zh-CN" altLang="en-US" sz="1800" dirty="0">
                <a:latin typeface="Arial" panose="020B0604020202020204" pitchFamily="34" charset="0"/>
              </a:rPr>
              <a:t>）</a:t>
            </a:r>
          </a:p>
        </p:txBody>
      </p:sp>
      <p:sp>
        <p:nvSpPr>
          <p:cNvPr id="33819" name="AutoShape 27"/>
          <p:cNvSpPr/>
          <p:nvPr/>
        </p:nvSpPr>
        <p:spPr>
          <a:xfrm>
            <a:off x="7618413" y="2390775"/>
            <a:ext cx="2032000" cy="838200"/>
          </a:xfrm>
          <a:prstGeom prst="rightArrow">
            <a:avLst>
              <a:gd name="adj1" fmla="val 50000"/>
              <a:gd name="adj2" fmla="val 45465"/>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20" name="Rectangle 28"/>
          <p:cNvSpPr/>
          <p:nvPr/>
        </p:nvSpPr>
        <p:spPr>
          <a:xfrm>
            <a:off x="5080000" y="1781175"/>
            <a:ext cx="203200" cy="2514600"/>
          </a:xfrm>
          <a:prstGeom prst="rect">
            <a:avLst/>
          </a:prstGeom>
          <a:noFill/>
          <a:ln w="9525" cap="flat" cmpd="sng">
            <a:solidFill>
              <a:schemeClr val="tx1"/>
            </a:solidFill>
            <a:prstDash val="solid"/>
            <a:miter/>
            <a:headEnd type="none" w="med" len="med"/>
            <a:tailEnd type="none" w="med" len="med"/>
          </a:ln>
        </p:spPr>
        <p:txBody>
          <a:bodyPr wrap="none" anchor="ctr"/>
          <a:lstStyle/>
          <a:p>
            <a:endParaRPr lang="zh-CN" altLang="en-US" dirty="0">
              <a:latin typeface="Tahoma" panose="020B0604030504040204" pitchFamily="34" charset="0"/>
            </a:endParaRPr>
          </a:p>
        </p:txBody>
      </p:sp>
      <p:sp>
        <p:nvSpPr>
          <p:cNvPr id="33821" name="Text Box 29"/>
          <p:cNvSpPr txBox="1"/>
          <p:nvPr/>
        </p:nvSpPr>
        <p:spPr>
          <a:xfrm>
            <a:off x="5872163" y="4386263"/>
            <a:ext cx="5486400" cy="366712"/>
          </a:xfrm>
          <a:prstGeom prst="rect">
            <a:avLst/>
          </a:prstGeom>
          <a:noFill/>
          <a:ln w="9525">
            <a:noFill/>
          </a:ln>
        </p:spPr>
        <p:txBody>
          <a:bodyPr>
            <a:spAutoFit/>
          </a:bodyPr>
          <a:lstStyle/>
          <a:p>
            <a:pPr>
              <a:spcBef>
                <a:spcPct val="50000"/>
              </a:spcBef>
            </a:pPr>
            <a:r>
              <a:rPr lang="zh-CN" altLang="en-US" sz="1800" dirty="0">
                <a:latin typeface="Arial" panose="020B0604020202020204" pitchFamily="34" charset="0"/>
              </a:rPr>
              <a:t>选择性膜（</a:t>
            </a:r>
            <a:r>
              <a:rPr lang="en-US" altLang="zh-CN" sz="1800" dirty="0">
                <a:latin typeface="Arial" panose="020B0604020202020204" pitchFamily="34" charset="0"/>
              </a:rPr>
              <a:t>Thin selective membrane</a:t>
            </a:r>
            <a:r>
              <a:rPr lang="zh-CN" altLang="en-US" sz="1800" dirty="0">
                <a:latin typeface="Arial" panose="020B0604020202020204" pitchFamily="34" charset="0"/>
              </a:rPr>
              <a:t>）</a:t>
            </a:r>
          </a:p>
        </p:txBody>
      </p:sp>
      <p:cxnSp>
        <p:nvCxnSpPr>
          <p:cNvPr id="33822" name="AutoShape 30"/>
          <p:cNvCxnSpPr/>
          <p:nvPr/>
        </p:nvCxnSpPr>
        <p:spPr>
          <a:xfrm flipH="1" flipV="1">
            <a:off x="5181600" y="4371975"/>
            <a:ext cx="711200" cy="381000"/>
          </a:xfrm>
          <a:prstGeom prst="straightConnector1">
            <a:avLst/>
          </a:prstGeom>
          <a:ln w="9525" cap="flat" cmpd="sng">
            <a:solidFill>
              <a:schemeClr val="tx1"/>
            </a:solidFill>
            <a:prstDash val="solid"/>
            <a:headEnd type="none" w="med" len="med"/>
            <a:tailEnd type="triangle" w="med" len="med"/>
          </a:ln>
        </p:spPr>
      </p:cxnSp>
      <p:sp>
        <p:nvSpPr>
          <p:cNvPr id="33823" name="Text Box 31"/>
          <p:cNvSpPr txBox="1"/>
          <p:nvPr/>
        </p:nvSpPr>
        <p:spPr>
          <a:xfrm>
            <a:off x="4978400" y="1400175"/>
            <a:ext cx="4468813" cy="366713"/>
          </a:xfrm>
          <a:prstGeom prst="rect">
            <a:avLst/>
          </a:prstGeom>
          <a:noFill/>
          <a:ln w="9525">
            <a:noFill/>
          </a:ln>
        </p:spPr>
        <p:txBody>
          <a:bodyPr>
            <a:spAutoFit/>
          </a:bodyPr>
          <a:lstStyle/>
          <a:p>
            <a:pPr>
              <a:spcBef>
                <a:spcPct val="50000"/>
              </a:spcBef>
            </a:pPr>
            <a:r>
              <a:rPr lang="zh-CN" altLang="en-US" sz="1800" dirty="0">
                <a:latin typeface="Arial" panose="020B0604020202020204" pitchFamily="34" charset="0"/>
              </a:rPr>
              <a:t>识别元件（</a:t>
            </a:r>
            <a:r>
              <a:rPr lang="en-US" altLang="zh-CN" sz="1800" dirty="0">
                <a:latin typeface="Arial" panose="020B0604020202020204" pitchFamily="34" charset="0"/>
              </a:rPr>
              <a:t>RECOGNITION</a:t>
            </a:r>
            <a:r>
              <a:rPr lang="zh-CN" altLang="en-US" sz="1800" dirty="0">
                <a:latin typeface="Arial" panose="020B0604020202020204" pitchFamily="34" charset="0"/>
              </a:rPr>
              <a:t>）</a:t>
            </a:r>
          </a:p>
        </p:txBody>
      </p:sp>
      <p:sp>
        <p:nvSpPr>
          <p:cNvPr id="33824" name="Rectangle 32"/>
          <p:cNvSpPr>
            <a:spLocks noRot="1"/>
          </p:cNvSpPr>
          <p:nvPr/>
        </p:nvSpPr>
        <p:spPr>
          <a:xfrm>
            <a:off x="4064000" y="333375"/>
            <a:ext cx="3975100" cy="744538"/>
          </a:xfrm>
          <a:prstGeom prst="rect">
            <a:avLst/>
          </a:prstGeom>
          <a:solidFill>
            <a:schemeClr val="accent2"/>
          </a:solidFill>
          <a:ln w="9525" cap="flat" cmpd="sng">
            <a:solidFill>
              <a:schemeClr val="tx1"/>
            </a:solidFill>
            <a:prstDash val="solid"/>
            <a:miter/>
            <a:headEnd type="none" w="med" len="med"/>
            <a:tailEnd type="none" w="med" len="med"/>
          </a:ln>
        </p:spPr>
        <p:txBody>
          <a:bodyPr anchor="ctr"/>
          <a:lstStyle/>
          <a:p>
            <a:pPr algn="ctr"/>
            <a:r>
              <a:rPr lang="zh-CN" altLang="en-US" sz="3200" dirty="0">
                <a:latin typeface="Tahoma" panose="020B0604030504040204" pitchFamily="34" charset="0"/>
              </a:rPr>
              <a:t>生物传感器工作机理</a:t>
            </a:r>
          </a:p>
        </p:txBody>
      </p:sp>
      <p:sp>
        <p:nvSpPr>
          <p:cNvPr id="10273" name="矩形 1"/>
          <p:cNvSpPr/>
          <p:nvPr/>
        </p:nvSpPr>
        <p:spPr>
          <a:xfrm>
            <a:off x="1741488" y="4941888"/>
            <a:ext cx="10225087" cy="1476375"/>
          </a:xfrm>
          <a:prstGeom prst="rect">
            <a:avLst/>
          </a:prstGeom>
          <a:noFill/>
          <a:ln w="9525" cap="flat" cmpd="sng">
            <a:solidFill>
              <a:schemeClr val="accent1"/>
            </a:solidFill>
            <a:prstDash val="solid"/>
            <a:miter/>
            <a:headEnd type="none" w="med" len="med"/>
            <a:tailEnd type="none" w="med" len="med"/>
          </a:ln>
        </p:spPr>
        <p:txBody>
          <a:bodyPr>
            <a:spAutoFit/>
          </a:bodyPr>
          <a:lstStyle/>
          <a:p>
            <a:r>
              <a:rPr lang="zh-CN" altLang="en-US" sz="1800" dirty="0">
                <a:latin typeface="Tahoma" panose="020B0604030504040204" pitchFamily="34" charset="0"/>
              </a:rPr>
              <a:t>生物传感器的基本工作原理是</a:t>
            </a:r>
            <a:r>
              <a:rPr lang="en-US" altLang="zh-CN" sz="1800" dirty="0">
                <a:latin typeface="Tahoma" panose="020B0604030504040204" pitchFamily="34" charset="0"/>
              </a:rPr>
              <a:t>:</a:t>
            </a:r>
            <a:r>
              <a:rPr lang="zh-CN" altLang="en-US" sz="1800" dirty="0">
                <a:latin typeface="Tahoma" panose="020B0604030504040204" pitchFamily="34" charset="0"/>
              </a:rPr>
              <a:t>将具有分子识别功能的生物物质通过特殊加工技术涂敷固定在固态载体上</a:t>
            </a:r>
            <a:r>
              <a:rPr lang="en-US" altLang="zh-CN" sz="1800" dirty="0">
                <a:latin typeface="Tahoma" panose="020B0604030504040204" pitchFamily="34" charset="0"/>
              </a:rPr>
              <a:t>(</a:t>
            </a:r>
            <a:r>
              <a:rPr lang="zh-CN" altLang="en-US" sz="1800" dirty="0">
                <a:latin typeface="Tahoma" panose="020B0604030504040204" pitchFamily="34" charset="0"/>
              </a:rPr>
              <a:t>例如高分子膜等</a:t>
            </a:r>
            <a:r>
              <a:rPr lang="en-US" altLang="zh-CN" sz="1800" dirty="0">
                <a:latin typeface="Tahoma" panose="020B0604030504040204" pitchFamily="34" charset="0"/>
              </a:rPr>
              <a:t>) ,</a:t>
            </a:r>
            <a:r>
              <a:rPr lang="zh-CN" altLang="en-US" sz="1800" dirty="0">
                <a:latin typeface="Tahoma" panose="020B0604030504040204" pitchFamily="34" charset="0"/>
              </a:rPr>
              <a:t>形成功能膜</a:t>
            </a:r>
            <a:r>
              <a:rPr lang="en-US" altLang="zh-CN" sz="1800" dirty="0">
                <a:latin typeface="Tahoma" panose="020B0604030504040204" pitchFamily="34" charset="0"/>
              </a:rPr>
              <a:t>,</a:t>
            </a:r>
            <a:r>
              <a:rPr lang="zh-CN" altLang="en-US" sz="1800" dirty="0">
                <a:latin typeface="Tahoma" panose="020B0604030504040204" pitchFamily="34" charset="0"/>
              </a:rPr>
              <a:t>当其与被测物质相接触时</a:t>
            </a:r>
            <a:r>
              <a:rPr lang="en-US" altLang="zh-CN" sz="1800" dirty="0">
                <a:latin typeface="Tahoma" panose="020B0604030504040204" pitchFamily="34" charset="0"/>
              </a:rPr>
              <a:t>,</a:t>
            </a:r>
            <a:r>
              <a:rPr lang="zh-CN" altLang="en-US" sz="1800" dirty="0">
                <a:latin typeface="Tahoma" panose="020B0604030504040204" pitchFamily="34" charset="0"/>
              </a:rPr>
              <a:t>膜内的感应物质首先</a:t>
            </a:r>
            <a:r>
              <a:rPr lang="zh-CN" altLang="en-US" sz="1800" b="1" dirty="0">
                <a:solidFill>
                  <a:srgbClr val="0000FF"/>
                </a:solidFill>
                <a:latin typeface="Tahoma" panose="020B0604030504040204" pitchFamily="34" charset="0"/>
              </a:rPr>
              <a:t>与被测物质选择性地吸附</a:t>
            </a:r>
            <a:r>
              <a:rPr lang="en-US" altLang="zh-CN" sz="1800" dirty="0">
                <a:latin typeface="Tahoma" panose="020B0604030504040204" pitchFamily="34" charset="0"/>
              </a:rPr>
              <a:t>, </a:t>
            </a:r>
            <a:r>
              <a:rPr lang="zh-CN" altLang="en-US" sz="1800" dirty="0">
                <a:latin typeface="Tahoma" panose="020B0604030504040204" pitchFamily="34" charset="0"/>
              </a:rPr>
              <a:t>发生相互作用形成复合物</a:t>
            </a:r>
            <a:r>
              <a:rPr lang="en-US" altLang="zh-CN" sz="1800" dirty="0">
                <a:latin typeface="Tahoma" panose="020B0604030504040204" pitchFamily="34" charset="0"/>
              </a:rPr>
              <a:t>, </a:t>
            </a:r>
            <a:r>
              <a:rPr lang="zh-CN" altLang="en-US" sz="1800" dirty="0">
                <a:latin typeface="Tahoma" panose="020B0604030504040204" pitchFamily="34" charset="0"/>
              </a:rPr>
              <a:t>从而表现为化学变化、热变化、光变化或直接产生电信号方式等</a:t>
            </a:r>
            <a:r>
              <a:rPr lang="en-US" altLang="zh-CN" sz="1800" dirty="0">
                <a:latin typeface="Tahoma" panose="020B0604030504040204" pitchFamily="34" charset="0"/>
              </a:rPr>
              <a:t>;</a:t>
            </a:r>
            <a:r>
              <a:rPr lang="zh-CN" altLang="en-US" sz="1800" dirty="0">
                <a:latin typeface="Tahoma" panose="020B0604030504040204" pitchFamily="34" charset="0"/>
              </a:rPr>
              <a:t>化学变化、热变化和光变化由信号传导器转化为易于输出的</a:t>
            </a:r>
            <a:r>
              <a:rPr lang="en-US" altLang="zh-CN" sz="1800" dirty="0">
                <a:latin typeface="Tahoma" panose="020B0604030504040204" pitchFamily="34" charset="0"/>
              </a:rPr>
              <a:t>,</a:t>
            </a:r>
            <a:r>
              <a:rPr lang="zh-CN" altLang="en-US" sz="1800" dirty="0">
                <a:latin typeface="Tahoma" panose="020B0604030504040204" pitchFamily="34" charset="0"/>
              </a:rPr>
              <a:t>与待测物质浓度成比例的电信号</a:t>
            </a:r>
            <a:r>
              <a:rPr lang="en-US" altLang="zh-CN" sz="1800" dirty="0">
                <a:latin typeface="Tahoma" panose="020B0604030504040204" pitchFamily="34" charset="0"/>
              </a:rPr>
              <a:t>,</a:t>
            </a:r>
            <a:r>
              <a:rPr lang="zh-CN" altLang="en-US" sz="1800" dirty="0">
                <a:latin typeface="Tahoma" panose="020B0604030504040204" pitchFamily="34" charset="0"/>
              </a:rPr>
              <a:t>这个信号能够进一步被放大、处理或储存</a:t>
            </a:r>
            <a:r>
              <a:rPr lang="en-US" altLang="zh-CN" sz="1800" dirty="0">
                <a:latin typeface="Tahoma" panose="020B0604030504040204" pitchFamily="34" charset="0"/>
              </a:rPr>
              <a:t>,</a:t>
            </a:r>
            <a:r>
              <a:rPr lang="zh-CN" altLang="en-US" sz="1800" dirty="0">
                <a:latin typeface="Tahoma" panose="020B0604030504040204" pitchFamily="34" charset="0"/>
              </a:rPr>
              <a:t>然后利用电子仪器进行测量</a:t>
            </a:r>
            <a:r>
              <a:rPr lang="en-US" altLang="zh-CN" sz="1800" dirty="0">
                <a:latin typeface="Tahoma" panose="020B0604030504040204" pitchFamily="34" charset="0"/>
              </a:rPr>
              <a:t>,</a:t>
            </a:r>
            <a:r>
              <a:rPr lang="zh-CN" altLang="en-US" sz="1800" dirty="0">
                <a:latin typeface="Tahoma" panose="020B0604030504040204" pitchFamily="34" charset="0"/>
              </a:rPr>
              <a:t>记录</a:t>
            </a:r>
            <a:r>
              <a:rPr lang="en-US" altLang="zh-CN" sz="1800" dirty="0">
                <a:latin typeface="Tahoma" panose="020B0604030504040204" pitchFamily="34" charset="0"/>
              </a:rPr>
              <a:t>,</a:t>
            </a:r>
            <a:r>
              <a:rPr lang="zh-CN" altLang="en-US" sz="1800" dirty="0">
                <a:latin typeface="Tahoma" panose="020B0604030504040204" pitchFamily="34" charset="0"/>
              </a:rPr>
              <a:t>从而达到分析检测的目的</a:t>
            </a:r>
            <a:r>
              <a:rPr lang="en-US" altLang="zh-CN" sz="1800" dirty="0">
                <a:latin typeface="Tahoma" panose="020B0604030504040204" pitchFamily="34" charset="0"/>
              </a:rPr>
              <a:t>.</a:t>
            </a:r>
            <a:endParaRPr lang="zh-CN" altLang="en-US" sz="1800" dirty="0">
              <a:latin typeface="Tahoma" panose="020B0604030504040204" pitchFamily="34" charset="0"/>
            </a:endParaRPr>
          </a:p>
        </p:txBody>
      </p:sp>
    </p:spTree>
    <p:custDataLst>
      <p:tags r:id="rId1"/>
    </p:custData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0594" y="275465"/>
            <a:ext cx="10287635" cy="637675"/>
          </a:xfrm>
          <a:prstGeom prst="rect">
            <a:avLst/>
          </a:prstGeom>
          <a:noFill/>
        </p:spPr>
        <p:txBody>
          <a:bodyPr wrap="square" rtlCol="0">
            <a:spAutoFit/>
          </a:bodyPr>
          <a:lstStyle/>
          <a:p>
            <a:pPr indent="0" algn="l" fontAlgn="auto">
              <a:lnSpc>
                <a:spcPct val="150000"/>
              </a:lnSpc>
              <a:buClrTx/>
              <a:buSzTx/>
              <a:buFontTx/>
            </a:pPr>
            <a:r>
              <a:rPr lang="zh-CN" altLang="en-US" sz="2800" dirty="0">
                <a:solidFill>
                  <a:srgbClr val="0000FF"/>
                </a:solidFill>
                <a:latin typeface="黑体" panose="02010609060101010101" charset="-122"/>
                <a:ea typeface="黑体" panose="02010609060101010101" charset="-122"/>
              </a:rPr>
              <a:t>生物传感器的特点</a:t>
            </a:r>
          </a:p>
        </p:txBody>
      </p:sp>
      <p:sp>
        <p:nvSpPr>
          <p:cNvPr id="2" name="矩形 1">
            <a:extLst>
              <a:ext uri="{FF2B5EF4-FFF2-40B4-BE49-F238E27FC236}">
                <a16:creationId xmlns:a16="http://schemas.microsoft.com/office/drawing/2014/main" xmlns="" id="{A18E0BC3-AF85-454A-B06B-7CF73854D77B}"/>
              </a:ext>
            </a:extLst>
          </p:cNvPr>
          <p:cNvSpPr/>
          <p:nvPr/>
        </p:nvSpPr>
        <p:spPr>
          <a:xfrm>
            <a:off x="1041918" y="1339116"/>
            <a:ext cx="9622972" cy="1113766"/>
          </a:xfrm>
          <a:prstGeom prst="rect">
            <a:avLst/>
          </a:prstGeom>
        </p:spPr>
        <p:txBody>
          <a:bodyPr wrap="square">
            <a:spAutoFit/>
          </a:bodyPr>
          <a:lstStyle/>
          <a:p>
            <a:pPr>
              <a:lnSpc>
                <a:spcPct val="150000"/>
              </a:lnSpc>
            </a:pPr>
            <a:r>
              <a:rPr lang="zh-CN" altLang="en-US" sz="2400" spc="100" dirty="0">
                <a:highlight>
                  <a:srgbClr val="FFFF00"/>
                </a:highlight>
                <a:latin typeface="黑体" panose="02010609060101010101" charset="-122"/>
                <a:ea typeface="黑体" panose="02010609060101010101" charset="-122"/>
              </a:rPr>
              <a:t>采用固定化生物活性物质作催化剂</a:t>
            </a:r>
            <a:r>
              <a:rPr lang="zh-CN" altLang="en-US" sz="2400" spc="100" dirty="0">
                <a:latin typeface="黑体" panose="02010609060101010101" charset="-122"/>
                <a:ea typeface="黑体" panose="02010609060101010101" charset="-122"/>
              </a:rPr>
              <a:t>，价值昂贵的试剂可以重复多次使用。</a:t>
            </a:r>
          </a:p>
        </p:txBody>
      </p:sp>
      <p:sp>
        <p:nvSpPr>
          <p:cNvPr id="4" name="矩形 3">
            <a:extLst>
              <a:ext uri="{FF2B5EF4-FFF2-40B4-BE49-F238E27FC236}">
                <a16:creationId xmlns:a16="http://schemas.microsoft.com/office/drawing/2014/main" xmlns="" id="{949EEA72-908E-4C0D-A023-8B762F6040DF}"/>
              </a:ext>
            </a:extLst>
          </p:cNvPr>
          <p:cNvSpPr/>
          <p:nvPr/>
        </p:nvSpPr>
        <p:spPr>
          <a:xfrm>
            <a:off x="1041917" y="2683011"/>
            <a:ext cx="9501675" cy="461665"/>
          </a:xfrm>
          <a:prstGeom prst="rect">
            <a:avLst/>
          </a:prstGeom>
        </p:spPr>
        <p:txBody>
          <a:bodyPr wrap="square">
            <a:spAutoFit/>
          </a:bodyPr>
          <a:lstStyle/>
          <a:p>
            <a:r>
              <a:rPr lang="zh-CN" altLang="en-US" sz="2400" spc="100" dirty="0">
                <a:highlight>
                  <a:srgbClr val="00FF00"/>
                </a:highlight>
                <a:latin typeface="黑体" panose="02010609060101010101" charset="-122"/>
                <a:ea typeface="黑体" panose="02010609060101010101" charset="-122"/>
              </a:rPr>
              <a:t>专一性强</a:t>
            </a:r>
            <a:r>
              <a:rPr lang="zh-CN" altLang="en-US" sz="2400" spc="100" dirty="0">
                <a:latin typeface="黑体" panose="02010609060101010101" charset="-122"/>
                <a:ea typeface="黑体" panose="02010609060101010101" charset="-122"/>
              </a:rPr>
              <a:t>，只对特定的底物起反应，而且不受颜色、浊度的影响。</a:t>
            </a:r>
            <a:endParaRPr lang="zh-CN" altLang="en-US" sz="2400" dirty="0"/>
          </a:p>
        </p:txBody>
      </p:sp>
      <p:sp>
        <p:nvSpPr>
          <p:cNvPr id="5" name="矩形 4">
            <a:extLst>
              <a:ext uri="{FF2B5EF4-FFF2-40B4-BE49-F238E27FC236}">
                <a16:creationId xmlns:a16="http://schemas.microsoft.com/office/drawing/2014/main" xmlns="" id="{6A62916A-61C6-491D-8770-A3DB614CF001}"/>
              </a:ext>
            </a:extLst>
          </p:cNvPr>
          <p:cNvSpPr/>
          <p:nvPr/>
        </p:nvSpPr>
        <p:spPr>
          <a:xfrm>
            <a:off x="1041917" y="3429000"/>
            <a:ext cx="5634876" cy="559769"/>
          </a:xfrm>
          <a:prstGeom prst="rect">
            <a:avLst/>
          </a:prstGeom>
        </p:spPr>
        <p:txBody>
          <a:bodyPr wrap="none">
            <a:spAutoFit/>
          </a:bodyPr>
          <a:lstStyle/>
          <a:p>
            <a:pPr>
              <a:lnSpc>
                <a:spcPct val="150000"/>
              </a:lnSpc>
            </a:pPr>
            <a:r>
              <a:rPr lang="zh-CN" altLang="en-US" sz="2400" spc="100" dirty="0">
                <a:highlight>
                  <a:srgbClr val="00FFFF"/>
                </a:highlight>
                <a:latin typeface="黑体" panose="02010609060101010101" charset="-122"/>
                <a:ea typeface="黑体" panose="02010609060101010101" charset="-122"/>
              </a:rPr>
              <a:t>分析速度快</a:t>
            </a:r>
            <a:r>
              <a:rPr lang="zh-CN" altLang="en-US" sz="2400" spc="100" dirty="0">
                <a:latin typeface="黑体" panose="02010609060101010101" charset="-122"/>
                <a:ea typeface="黑体" panose="02010609060101010101" charset="-122"/>
              </a:rPr>
              <a:t>，可以在一分钟得到结果。</a:t>
            </a:r>
          </a:p>
        </p:txBody>
      </p:sp>
      <p:sp>
        <p:nvSpPr>
          <p:cNvPr id="6" name="矩形 5">
            <a:extLst>
              <a:ext uri="{FF2B5EF4-FFF2-40B4-BE49-F238E27FC236}">
                <a16:creationId xmlns:a16="http://schemas.microsoft.com/office/drawing/2014/main" xmlns="" id="{AE19999E-A735-48C6-A6C4-634B84C5A180}"/>
              </a:ext>
            </a:extLst>
          </p:cNvPr>
          <p:cNvSpPr/>
          <p:nvPr/>
        </p:nvSpPr>
        <p:spPr>
          <a:xfrm>
            <a:off x="1041917" y="4270475"/>
            <a:ext cx="5968301" cy="559769"/>
          </a:xfrm>
          <a:prstGeom prst="rect">
            <a:avLst/>
          </a:prstGeom>
        </p:spPr>
        <p:txBody>
          <a:bodyPr wrap="none">
            <a:spAutoFit/>
          </a:bodyPr>
          <a:lstStyle/>
          <a:p>
            <a:pPr>
              <a:lnSpc>
                <a:spcPct val="150000"/>
              </a:lnSpc>
            </a:pPr>
            <a:r>
              <a:rPr lang="zh-CN" altLang="en-US" sz="2400" spc="100" dirty="0">
                <a:highlight>
                  <a:srgbClr val="FF00FF"/>
                </a:highlight>
                <a:latin typeface="黑体" panose="02010609060101010101" charset="-122"/>
                <a:ea typeface="黑体" panose="02010609060101010101" charset="-122"/>
              </a:rPr>
              <a:t>准确度高</a:t>
            </a:r>
            <a:r>
              <a:rPr lang="zh-CN" altLang="en-US" sz="2400" spc="100" dirty="0">
                <a:latin typeface="黑体" panose="02010609060101010101" charset="-122"/>
                <a:ea typeface="黑体" panose="02010609060101010101" charset="-122"/>
              </a:rPr>
              <a:t>，一般相对误差可以达到1％ 。</a:t>
            </a:r>
          </a:p>
        </p:txBody>
      </p:sp>
      <p:sp>
        <p:nvSpPr>
          <p:cNvPr id="7" name="矩形 6">
            <a:extLst>
              <a:ext uri="{FF2B5EF4-FFF2-40B4-BE49-F238E27FC236}">
                <a16:creationId xmlns:a16="http://schemas.microsoft.com/office/drawing/2014/main" xmlns="" id="{797324F2-7F1D-4F39-AB96-D97A457C2979}"/>
              </a:ext>
            </a:extLst>
          </p:cNvPr>
          <p:cNvSpPr/>
          <p:nvPr/>
        </p:nvSpPr>
        <p:spPr>
          <a:xfrm>
            <a:off x="1041917" y="5111950"/>
            <a:ext cx="5955476" cy="559769"/>
          </a:xfrm>
          <a:prstGeom prst="rect">
            <a:avLst/>
          </a:prstGeom>
        </p:spPr>
        <p:txBody>
          <a:bodyPr wrap="none">
            <a:spAutoFit/>
          </a:bodyPr>
          <a:lstStyle/>
          <a:p>
            <a:pPr>
              <a:lnSpc>
                <a:spcPct val="150000"/>
              </a:lnSpc>
            </a:pPr>
            <a:r>
              <a:rPr lang="zh-CN" altLang="en-US" sz="2400" spc="100" dirty="0">
                <a:highlight>
                  <a:srgbClr val="FF0000"/>
                </a:highlight>
                <a:latin typeface="黑体" panose="02010609060101010101" charset="-122"/>
                <a:ea typeface="黑体" panose="02010609060101010101" charset="-122"/>
              </a:rPr>
              <a:t>操作系统比较简单</a:t>
            </a:r>
            <a:r>
              <a:rPr lang="zh-CN" altLang="en-US" sz="2400" spc="100" dirty="0">
                <a:latin typeface="黑体" panose="02010609060101010101" charset="-122"/>
                <a:ea typeface="黑体" panose="02010609060101010101" charset="-122"/>
              </a:rPr>
              <a:t>，容易实现自动分析。</a:t>
            </a:r>
          </a:p>
        </p:txBody>
      </p:sp>
    </p:spTree>
    <p:custDataLst>
      <p:tags r:id="rId1"/>
    </p:custData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1260" y="367030"/>
            <a:ext cx="8466455" cy="685800"/>
          </a:xfrm>
        </p:spPr>
        <p:txBody>
          <a:bodyPr/>
          <a:lstStyle/>
          <a:p>
            <a:pPr algn="l">
              <a:lnSpc>
                <a:spcPct val="150000"/>
              </a:lnSpc>
              <a:buClrTx/>
              <a:buSzTx/>
              <a:buFontTx/>
            </a:pPr>
            <a:r>
              <a:rPr lang="zh-CN" altLang="en-US" dirty="0">
                <a:solidFill>
                  <a:srgbClr val="0000FF"/>
                </a:solidFill>
              </a:rPr>
              <a:t>几种常用的生物传感器</a:t>
            </a:r>
            <a:endParaRPr lang="zh-CN" altLang="en-US" sz="2800" dirty="0">
              <a:solidFill>
                <a:srgbClr val="FF0000"/>
              </a:solidFill>
            </a:endParaRPr>
          </a:p>
        </p:txBody>
      </p:sp>
      <p:sp>
        <p:nvSpPr>
          <p:cNvPr id="4" name="矩形 3">
            <a:extLst>
              <a:ext uri="{FF2B5EF4-FFF2-40B4-BE49-F238E27FC236}">
                <a16:creationId xmlns:a16="http://schemas.microsoft.com/office/drawing/2014/main" xmlns="" id="{B30B3334-68EC-458D-B5FC-147F193DC102}"/>
              </a:ext>
            </a:extLst>
          </p:cNvPr>
          <p:cNvSpPr/>
          <p:nvPr/>
        </p:nvSpPr>
        <p:spPr>
          <a:xfrm>
            <a:off x="7647991" y="2443029"/>
            <a:ext cx="2481943" cy="685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highlight>
                  <a:srgbClr val="FF0000"/>
                </a:highlight>
                <a:hlinkClick r:id="rId3" action="ppaction://hlinkfile"/>
              </a:rPr>
              <a:t>生物传感器动画  </a:t>
            </a:r>
            <a:endParaRPr lang="zh-CN" altLang="en-US" sz="2400" dirty="0">
              <a:highlight>
                <a:srgbClr val="FF0000"/>
              </a:highlight>
            </a:endParaRPr>
          </a:p>
        </p:txBody>
      </p:sp>
      <p:sp>
        <p:nvSpPr>
          <p:cNvPr id="3" name="矩形 2">
            <a:extLst>
              <a:ext uri="{FF2B5EF4-FFF2-40B4-BE49-F238E27FC236}">
                <a16:creationId xmlns:a16="http://schemas.microsoft.com/office/drawing/2014/main" xmlns="" id="{6A393A99-2427-487F-BE23-552354C54AEA}"/>
              </a:ext>
            </a:extLst>
          </p:cNvPr>
          <p:cNvSpPr/>
          <p:nvPr/>
        </p:nvSpPr>
        <p:spPr>
          <a:xfrm>
            <a:off x="1221349" y="1758025"/>
            <a:ext cx="1727124" cy="461665"/>
          </a:xfrm>
          <a:prstGeom prst="rect">
            <a:avLst/>
          </a:prstGeom>
        </p:spPr>
        <p:txBody>
          <a:bodyPr wrap="square">
            <a:spAutoFit/>
          </a:bodyPr>
          <a:lstStyle/>
          <a:p>
            <a:r>
              <a:rPr lang="zh-CN" altLang="en-US" sz="2400" dirty="0">
                <a:highlight>
                  <a:srgbClr val="FF00FF"/>
                </a:highlight>
              </a:rPr>
              <a:t>酶传感器</a:t>
            </a:r>
          </a:p>
        </p:txBody>
      </p:sp>
      <p:sp>
        <p:nvSpPr>
          <p:cNvPr id="5" name="矩形 4">
            <a:extLst>
              <a:ext uri="{FF2B5EF4-FFF2-40B4-BE49-F238E27FC236}">
                <a16:creationId xmlns:a16="http://schemas.microsoft.com/office/drawing/2014/main" xmlns="" id="{40630AC1-871A-4D29-B907-7011FEDF01E8}"/>
              </a:ext>
            </a:extLst>
          </p:cNvPr>
          <p:cNvSpPr/>
          <p:nvPr/>
        </p:nvSpPr>
        <p:spPr>
          <a:xfrm>
            <a:off x="3738517" y="1758026"/>
            <a:ext cx="1723549" cy="461665"/>
          </a:xfrm>
          <a:prstGeom prst="rect">
            <a:avLst/>
          </a:prstGeom>
        </p:spPr>
        <p:txBody>
          <a:bodyPr wrap="none">
            <a:spAutoFit/>
          </a:bodyPr>
          <a:lstStyle/>
          <a:p>
            <a:r>
              <a:rPr lang="zh-CN" altLang="en-US" sz="2400" dirty="0">
                <a:highlight>
                  <a:srgbClr val="FF00FF"/>
                </a:highlight>
              </a:rPr>
              <a:t>组织传感器</a:t>
            </a:r>
          </a:p>
        </p:txBody>
      </p:sp>
      <p:sp>
        <p:nvSpPr>
          <p:cNvPr id="6" name="矩形 5">
            <a:extLst>
              <a:ext uri="{FF2B5EF4-FFF2-40B4-BE49-F238E27FC236}">
                <a16:creationId xmlns:a16="http://schemas.microsoft.com/office/drawing/2014/main" xmlns="" id="{FFDE7797-3029-4D7E-9F4E-394EDDB63C63}"/>
              </a:ext>
            </a:extLst>
          </p:cNvPr>
          <p:cNvSpPr/>
          <p:nvPr/>
        </p:nvSpPr>
        <p:spPr>
          <a:xfrm>
            <a:off x="1191260" y="2813992"/>
            <a:ext cx="2031325" cy="461665"/>
          </a:xfrm>
          <a:prstGeom prst="rect">
            <a:avLst/>
          </a:prstGeom>
        </p:spPr>
        <p:txBody>
          <a:bodyPr wrap="none">
            <a:spAutoFit/>
          </a:bodyPr>
          <a:lstStyle/>
          <a:p>
            <a:r>
              <a:rPr lang="zh-CN" altLang="en-US" sz="2400" dirty="0">
                <a:highlight>
                  <a:srgbClr val="FF00FF"/>
                </a:highlight>
              </a:rPr>
              <a:t>微生物传感器</a:t>
            </a:r>
          </a:p>
        </p:txBody>
      </p:sp>
      <p:sp>
        <p:nvSpPr>
          <p:cNvPr id="7" name="矩形 6">
            <a:extLst>
              <a:ext uri="{FF2B5EF4-FFF2-40B4-BE49-F238E27FC236}">
                <a16:creationId xmlns:a16="http://schemas.microsoft.com/office/drawing/2014/main" xmlns="" id="{A654C3C9-B138-49B2-9314-6121C220C956}"/>
              </a:ext>
            </a:extLst>
          </p:cNvPr>
          <p:cNvSpPr/>
          <p:nvPr/>
        </p:nvSpPr>
        <p:spPr>
          <a:xfrm>
            <a:off x="3738517" y="2785929"/>
            <a:ext cx="1723549" cy="461665"/>
          </a:xfrm>
          <a:prstGeom prst="rect">
            <a:avLst/>
          </a:prstGeom>
        </p:spPr>
        <p:txBody>
          <a:bodyPr wrap="none">
            <a:spAutoFit/>
          </a:bodyPr>
          <a:lstStyle/>
          <a:p>
            <a:r>
              <a:rPr lang="zh-CN" altLang="en-US" sz="2400" dirty="0">
                <a:highlight>
                  <a:srgbClr val="FF00FF"/>
                </a:highlight>
              </a:rPr>
              <a:t>免疫传感器</a:t>
            </a:r>
          </a:p>
        </p:txBody>
      </p:sp>
      <p:sp>
        <p:nvSpPr>
          <p:cNvPr id="8" name="矩形 7">
            <a:extLst>
              <a:ext uri="{FF2B5EF4-FFF2-40B4-BE49-F238E27FC236}">
                <a16:creationId xmlns:a16="http://schemas.microsoft.com/office/drawing/2014/main" xmlns="" id="{DDF1AC42-7109-466C-9CC7-86A1B9B3BF90}"/>
              </a:ext>
            </a:extLst>
          </p:cNvPr>
          <p:cNvSpPr/>
          <p:nvPr/>
        </p:nvSpPr>
        <p:spPr>
          <a:xfrm>
            <a:off x="1163369" y="4099160"/>
            <a:ext cx="3570208" cy="461665"/>
          </a:xfrm>
          <a:prstGeom prst="rect">
            <a:avLst/>
          </a:prstGeom>
        </p:spPr>
        <p:txBody>
          <a:bodyPr wrap="none">
            <a:spAutoFit/>
          </a:bodyPr>
          <a:lstStyle/>
          <a:p>
            <a:r>
              <a:rPr lang="zh-CN" altLang="en-US" sz="2400" dirty="0">
                <a:highlight>
                  <a:srgbClr val="FF00FF"/>
                </a:highlight>
              </a:rPr>
              <a:t>场效应晶体管生物传感器</a:t>
            </a:r>
          </a:p>
        </p:txBody>
      </p:sp>
    </p:spTree>
    <p:custDataLst>
      <p:tags r:id="rId1"/>
    </p:custData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p:nvPr/>
        </p:nvSpPr>
        <p:spPr>
          <a:xfrm>
            <a:off x="984717" y="336777"/>
            <a:ext cx="5283200" cy="523220"/>
          </a:xfrm>
          <a:prstGeom prst="rect">
            <a:avLst/>
          </a:prstGeom>
          <a:noFill/>
          <a:ln w="9525">
            <a:noFill/>
          </a:ln>
        </p:spPr>
        <p:txBody>
          <a:bodyPr>
            <a:spAutoFit/>
          </a:bodyPr>
          <a:lstStyle/>
          <a:p>
            <a:r>
              <a:rPr lang="en-US" altLang="zh-CN" sz="2800" b="1" dirty="0">
                <a:latin typeface="宋体" panose="02010600030101010101" pitchFamily="2" charset="-122"/>
              </a:rPr>
              <a:t>1</a:t>
            </a:r>
            <a:r>
              <a:rPr lang="zh-CN" altLang="en-US" sz="2800" b="1" dirty="0">
                <a:latin typeface="宋体" panose="02010600030101010101" pitchFamily="2" charset="-122"/>
              </a:rPr>
              <a:t>、酶传感器</a:t>
            </a:r>
            <a:r>
              <a:rPr lang="en-US" altLang="zh-CN" sz="2800" b="1" dirty="0">
                <a:latin typeface="Times New Roman" panose="02020603050405020304" pitchFamily="18" charset="0"/>
              </a:rPr>
              <a:t>(Enzyme Sensor)</a:t>
            </a:r>
            <a:r>
              <a:rPr lang="en-US" altLang="zh-CN" sz="2800" b="1" dirty="0">
                <a:latin typeface="宋体" panose="02010600030101010101" pitchFamily="2" charset="-122"/>
              </a:rPr>
              <a:t> </a:t>
            </a:r>
          </a:p>
        </p:txBody>
      </p:sp>
      <p:grpSp>
        <p:nvGrpSpPr>
          <p:cNvPr id="15364" name="Group 205"/>
          <p:cNvGrpSpPr/>
          <p:nvPr/>
        </p:nvGrpSpPr>
        <p:grpSpPr>
          <a:xfrm>
            <a:off x="508000" y="2286000"/>
            <a:ext cx="11276013" cy="4343400"/>
            <a:chOff x="-3" y="314"/>
            <a:chExt cx="3931" cy="3926"/>
          </a:xfrm>
        </p:grpSpPr>
        <p:grpSp>
          <p:nvGrpSpPr>
            <p:cNvPr id="15370" name="Group 203"/>
            <p:cNvGrpSpPr/>
            <p:nvPr/>
          </p:nvGrpSpPr>
          <p:grpSpPr>
            <a:xfrm>
              <a:off x="0" y="317"/>
              <a:ext cx="3925" cy="3920"/>
              <a:chOff x="0" y="317"/>
              <a:chExt cx="3925" cy="3920"/>
            </a:xfrm>
          </p:grpSpPr>
          <p:grpSp>
            <p:nvGrpSpPr>
              <p:cNvPr id="15372" name="Group 72"/>
              <p:cNvGrpSpPr/>
              <p:nvPr/>
            </p:nvGrpSpPr>
            <p:grpSpPr>
              <a:xfrm>
                <a:off x="0" y="317"/>
                <a:ext cx="654" cy="403"/>
                <a:chOff x="0" y="317"/>
                <a:chExt cx="654" cy="403"/>
              </a:xfrm>
            </p:grpSpPr>
            <p:sp>
              <p:nvSpPr>
                <p:cNvPr id="15568" name="Rectangle 5"/>
                <p:cNvSpPr/>
                <p:nvPr/>
              </p:nvSpPr>
              <p:spPr>
                <a:xfrm>
                  <a:off x="43" y="317"/>
                  <a:ext cx="568" cy="403"/>
                </a:xfrm>
                <a:prstGeom prst="rect">
                  <a:avLst/>
                </a:prstGeom>
                <a:noFill/>
                <a:ln w="9525">
                  <a:noFill/>
                </a:ln>
              </p:spPr>
              <p:txBody>
                <a:bodyPr/>
                <a:lstStyle/>
                <a:p>
                  <a:pPr algn="ctr"/>
                  <a:r>
                    <a:rPr lang="zh-CN" altLang="en-US" sz="1400" dirty="0">
                      <a:latin typeface="宋体" panose="02010600030101010101" pitchFamily="2" charset="-122"/>
                    </a:rPr>
                    <a:t>测定项目</a:t>
                  </a:r>
                </a:p>
                <a:p>
                  <a:pPr algn="ctr" eaLnBrk="0" hangingPunct="0"/>
                  <a:endParaRPr lang="en-US" altLang="zh-CN" sz="1400" dirty="0">
                    <a:latin typeface="Arial" panose="020B0604020202020204" pitchFamily="34" charset="0"/>
                  </a:endParaRPr>
                </a:p>
              </p:txBody>
            </p:sp>
            <p:sp>
              <p:nvSpPr>
                <p:cNvPr id="15569" name="Rectangle 71"/>
                <p:cNvSpPr/>
                <p:nvPr/>
              </p:nvSpPr>
              <p:spPr>
                <a:xfrm>
                  <a:off x="0" y="317"/>
                  <a:ext cx="654"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73" name="Group 74"/>
              <p:cNvGrpSpPr/>
              <p:nvPr/>
            </p:nvGrpSpPr>
            <p:grpSpPr>
              <a:xfrm>
                <a:off x="654" y="317"/>
                <a:ext cx="714" cy="403"/>
                <a:chOff x="654" y="317"/>
                <a:chExt cx="714" cy="403"/>
              </a:xfrm>
            </p:grpSpPr>
            <p:sp>
              <p:nvSpPr>
                <p:cNvPr id="15566" name="Rectangle 6"/>
                <p:cNvSpPr/>
                <p:nvPr/>
              </p:nvSpPr>
              <p:spPr>
                <a:xfrm>
                  <a:off x="697" y="317"/>
                  <a:ext cx="628" cy="403"/>
                </a:xfrm>
                <a:prstGeom prst="rect">
                  <a:avLst/>
                </a:prstGeom>
                <a:noFill/>
                <a:ln w="9525">
                  <a:noFill/>
                </a:ln>
              </p:spPr>
              <p:txBody>
                <a:bodyPr/>
                <a:lstStyle/>
                <a:p>
                  <a:pPr algn="ctr"/>
                  <a:r>
                    <a:rPr lang="zh-CN" altLang="en-US" sz="1400" dirty="0">
                      <a:latin typeface="宋体" panose="02010600030101010101" pitchFamily="2" charset="-122"/>
                    </a:rPr>
                    <a:t>酶</a:t>
                  </a:r>
                </a:p>
                <a:p>
                  <a:pPr algn="ctr" eaLnBrk="0" hangingPunct="0"/>
                  <a:endParaRPr lang="en-US" altLang="zh-CN" sz="1400" dirty="0">
                    <a:latin typeface="Arial" panose="020B0604020202020204" pitchFamily="34" charset="0"/>
                  </a:endParaRPr>
                </a:p>
              </p:txBody>
            </p:sp>
            <p:sp>
              <p:nvSpPr>
                <p:cNvPr id="15567" name="Rectangle 73"/>
                <p:cNvSpPr/>
                <p:nvPr/>
              </p:nvSpPr>
              <p:spPr>
                <a:xfrm>
                  <a:off x="654" y="317"/>
                  <a:ext cx="714"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74" name="Group 76"/>
              <p:cNvGrpSpPr/>
              <p:nvPr/>
            </p:nvGrpSpPr>
            <p:grpSpPr>
              <a:xfrm>
                <a:off x="1368" y="317"/>
                <a:ext cx="594" cy="403"/>
                <a:chOff x="1368" y="317"/>
                <a:chExt cx="594" cy="403"/>
              </a:xfrm>
            </p:grpSpPr>
            <p:sp>
              <p:nvSpPr>
                <p:cNvPr id="15564" name="Rectangle 7"/>
                <p:cNvSpPr/>
                <p:nvPr/>
              </p:nvSpPr>
              <p:spPr>
                <a:xfrm>
                  <a:off x="1411" y="317"/>
                  <a:ext cx="508" cy="403"/>
                </a:xfrm>
                <a:prstGeom prst="rect">
                  <a:avLst/>
                </a:prstGeom>
                <a:noFill/>
                <a:ln w="9525">
                  <a:noFill/>
                </a:ln>
              </p:spPr>
              <p:txBody>
                <a:bodyPr/>
                <a:lstStyle/>
                <a:p>
                  <a:pPr algn="ctr"/>
                  <a:r>
                    <a:rPr lang="zh-CN" altLang="en-US" sz="1400" dirty="0">
                      <a:latin typeface="宋体" panose="02010600030101010101" pitchFamily="2" charset="-122"/>
                    </a:rPr>
                    <a:t>固定化方法</a:t>
                  </a:r>
                </a:p>
                <a:p>
                  <a:pPr algn="ctr" eaLnBrk="0" hangingPunct="0"/>
                  <a:endParaRPr lang="en-US" altLang="zh-CN" sz="1400" dirty="0">
                    <a:latin typeface="Arial" panose="020B0604020202020204" pitchFamily="34" charset="0"/>
                  </a:endParaRPr>
                </a:p>
              </p:txBody>
            </p:sp>
            <p:sp>
              <p:nvSpPr>
                <p:cNvPr id="15565" name="Rectangle 75"/>
                <p:cNvSpPr/>
                <p:nvPr/>
              </p:nvSpPr>
              <p:spPr>
                <a:xfrm>
                  <a:off x="1368" y="317"/>
                  <a:ext cx="594"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75" name="Group 78"/>
              <p:cNvGrpSpPr/>
              <p:nvPr/>
            </p:nvGrpSpPr>
            <p:grpSpPr>
              <a:xfrm>
                <a:off x="1962" y="317"/>
                <a:ext cx="654" cy="403"/>
                <a:chOff x="1962" y="317"/>
                <a:chExt cx="654" cy="403"/>
              </a:xfrm>
            </p:grpSpPr>
            <p:sp>
              <p:nvSpPr>
                <p:cNvPr id="15562" name="Rectangle 8"/>
                <p:cNvSpPr/>
                <p:nvPr/>
              </p:nvSpPr>
              <p:spPr>
                <a:xfrm>
                  <a:off x="2005" y="317"/>
                  <a:ext cx="568" cy="403"/>
                </a:xfrm>
                <a:prstGeom prst="rect">
                  <a:avLst/>
                </a:prstGeom>
                <a:noFill/>
                <a:ln w="9525">
                  <a:noFill/>
                </a:ln>
              </p:spPr>
              <p:txBody>
                <a:bodyPr/>
                <a:lstStyle/>
                <a:p>
                  <a:pPr algn="ctr"/>
                  <a:r>
                    <a:rPr lang="zh-CN" altLang="en-US" sz="1400" dirty="0">
                      <a:latin typeface="宋体" panose="02010600030101010101" pitchFamily="2" charset="-122"/>
                    </a:rPr>
                    <a:t>使用电极</a:t>
                  </a:r>
                </a:p>
                <a:p>
                  <a:pPr algn="ctr" eaLnBrk="0" hangingPunct="0"/>
                  <a:endParaRPr lang="en-US" altLang="zh-CN" sz="1400" dirty="0">
                    <a:latin typeface="Arial" panose="020B0604020202020204" pitchFamily="34" charset="0"/>
                  </a:endParaRPr>
                </a:p>
              </p:txBody>
            </p:sp>
            <p:sp>
              <p:nvSpPr>
                <p:cNvPr id="15563" name="Rectangle 77"/>
                <p:cNvSpPr/>
                <p:nvPr/>
              </p:nvSpPr>
              <p:spPr>
                <a:xfrm>
                  <a:off x="1962" y="317"/>
                  <a:ext cx="654"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76" name="Group 80"/>
              <p:cNvGrpSpPr/>
              <p:nvPr/>
            </p:nvGrpSpPr>
            <p:grpSpPr>
              <a:xfrm>
                <a:off x="2616" y="317"/>
                <a:ext cx="594" cy="403"/>
                <a:chOff x="2616" y="317"/>
                <a:chExt cx="594" cy="403"/>
              </a:xfrm>
            </p:grpSpPr>
            <p:sp>
              <p:nvSpPr>
                <p:cNvPr id="15560" name="Rectangle 9"/>
                <p:cNvSpPr/>
                <p:nvPr/>
              </p:nvSpPr>
              <p:spPr>
                <a:xfrm>
                  <a:off x="2659" y="317"/>
                  <a:ext cx="508" cy="403"/>
                </a:xfrm>
                <a:prstGeom prst="rect">
                  <a:avLst/>
                </a:prstGeom>
                <a:noFill/>
                <a:ln w="9525">
                  <a:noFill/>
                </a:ln>
              </p:spPr>
              <p:txBody>
                <a:bodyPr/>
                <a:lstStyle/>
                <a:p>
                  <a:pPr algn="ctr"/>
                  <a:r>
                    <a:rPr lang="zh-CN" altLang="en-US" sz="1400" dirty="0">
                      <a:latin typeface="宋体" panose="02010600030101010101" pitchFamily="2" charset="-122"/>
                    </a:rPr>
                    <a:t>稳定性／天</a:t>
                  </a:r>
                </a:p>
                <a:p>
                  <a:pPr algn="ctr" eaLnBrk="0" hangingPunct="0"/>
                  <a:endParaRPr lang="en-US" altLang="zh-CN" sz="1400" dirty="0">
                    <a:latin typeface="Arial" panose="020B0604020202020204" pitchFamily="34" charset="0"/>
                  </a:endParaRPr>
                </a:p>
              </p:txBody>
            </p:sp>
            <p:sp>
              <p:nvSpPr>
                <p:cNvPr id="15561" name="Rectangle 79"/>
                <p:cNvSpPr/>
                <p:nvPr/>
              </p:nvSpPr>
              <p:spPr>
                <a:xfrm>
                  <a:off x="2616" y="317"/>
                  <a:ext cx="594"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77" name="Group 82"/>
              <p:cNvGrpSpPr/>
              <p:nvPr/>
            </p:nvGrpSpPr>
            <p:grpSpPr>
              <a:xfrm>
                <a:off x="3210" y="317"/>
                <a:ext cx="715" cy="403"/>
                <a:chOff x="3210" y="317"/>
                <a:chExt cx="715" cy="403"/>
              </a:xfrm>
            </p:grpSpPr>
            <p:sp>
              <p:nvSpPr>
                <p:cNvPr id="15558" name="Rectangle 10"/>
                <p:cNvSpPr/>
                <p:nvPr/>
              </p:nvSpPr>
              <p:spPr>
                <a:xfrm>
                  <a:off x="3253" y="317"/>
                  <a:ext cx="629" cy="403"/>
                </a:xfrm>
                <a:prstGeom prst="rect">
                  <a:avLst/>
                </a:prstGeom>
                <a:noFill/>
                <a:ln w="9525">
                  <a:noFill/>
                </a:ln>
              </p:spPr>
              <p:txBody>
                <a:bodyPr/>
                <a:lstStyle/>
                <a:p>
                  <a:pPr algn="ctr"/>
                  <a:r>
                    <a:rPr lang="zh-CN" altLang="en-US" sz="1400" dirty="0">
                      <a:latin typeface="宋体" panose="02010600030101010101" pitchFamily="2" charset="-122"/>
                    </a:rPr>
                    <a:t>测定范围（</a:t>
                  </a:r>
                  <a:r>
                    <a:rPr lang="en-US" altLang="zh-CN" sz="1400" dirty="0">
                      <a:latin typeface="宋体" panose="02010600030101010101" pitchFamily="2" charset="-122"/>
                    </a:rPr>
                    <a:t>mg/ml</a:t>
                  </a:r>
                  <a:r>
                    <a:rPr lang="zh-CN" altLang="en-US" sz="1400" dirty="0">
                      <a:latin typeface="宋体" panose="02010600030101010101" pitchFamily="2" charset="-122"/>
                    </a:rPr>
                    <a:t>）</a:t>
                  </a:r>
                </a:p>
                <a:p>
                  <a:pPr algn="ctr" eaLnBrk="0" hangingPunct="0"/>
                  <a:endParaRPr lang="en-US" altLang="zh-CN" sz="1400" dirty="0">
                    <a:latin typeface="Arial" panose="020B0604020202020204" pitchFamily="34" charset="0"/>
                  </a:endParaRPr>
                </a:p>
              </p:txBody>
            </p:sp>
            <p:sp>
              <p:nvSpPr>
                <p:cNvPr id="15559" name="Rectangle 81"/>
                <p:cNvSpPr/>
                <p:nvPr/>
              </p:nvSpPr>
              <p:spPr>
                <a:xfrm>
                  <a:off x="3210" y="317"/>
                  <a:ext cx="715"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78" name="Group 84"/>
              <p:cNvGrpSpPr/>
              <p:nvPr/>
            </p:nvGrpSpPr>
            <p:grpSpPr>
              <a:xfrm>
                <a:off x="0" y="720"/>
                <a:ext cx="654" cy="346"/>
                <a:chOff x="0" y="720"/>
                <a:chExt cx="654" cy="346"/>
              </a:xfrm>
            </p:grpSpPr>
            <p:sp>
              <p:nvSpPr>
                <p:cNvPr id="15556" name="Rectangle 11"/>
                <p:cNvSpPr/>
                <p:nvPr/>
              </p:nvSpPr>
              <p:spPr>
                <a:xfrm>
                  <a:off x="43" y="720"/>
                  <a:ext cx="568" cy="346"/>
                </a:xfrm>
                <a:prstGeom prst="rect">
                  <a:avLst/>
                </a:prstGeom>
                <a:noFill/>
                <a:ln w="9525">
                  <a:noFill/>
                </a:ln>
              </p:spPr>
              <p:txBody>
                <a:bodyPr/>
                <a:lstStyle/>
                <a:p>
                  <a:pPr algn="ctr"/>
                  <a:r>
                    <a:rPr lang="zh-CN" altLang="en-US" sz="1400" dirty="0">
                      <a:latin typeface="宋体" panose="02010600030101010101" pitchFamily="2" charset="-122"/>
                    </a:rPr>
                    <a:t>葡萄糖</a:t>
                  </a:r>
                </a:p>
                <a:p>
                  <a:pPr algn="ctr" eaLnBrk="0" hangingPunct="0"/>
                  <a:endParaRPr lang="en-US" altLang="zh-CN" sz="1400" dirty="0">
                    <a:latin typeface="Arial" panose="020B0604020202020204" pitchFamily="34" charset="0"/>
                  </a:endParaRPr>
                </a:p>
              </p:txBody>
            </p:sp>
            <p:sp>
              <p:nvSpPr>
                <p:cNvPr id="15557" name="Rectangle 83"/>
                <p:cNvSpPr/>
                <p:nvPr/>
              </p:nvSpPr>
              <p:spPr>
                <a:xfrm>
                  <a:off x="0" y="720"/>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79" name="Group 86"/>
              <p:cNvGrpSpPr/>
              <p:nvPr/>
            </p:nvGrpSpPr>
            <p:grpSpPr>
              <a:xfrm>
                <a:off x="654" y="720"/>
                <a:ext cx="714" cy="346"/>
                <a:chOff x="654" y="720"/>
                <a:chExt cx="714" cy="346"/>
              </a:xfrm>
            </p:grpSpPr>
            <p:sp>
              <p:nvSpPr>
                <p:cNvPr id="15554" name="Rectangle 12"/>
                <p:cNvSpPr/>
                <p:nvPr/>
              </p:nvSpPr>
              <p:spPr>
                <a:xfrm>
                  <a:off x="697" y="720"/>
                  <a:ext cx="628" cy="346"/>
                </a:xfrm>
                <a:prstGeom prst="rect">
                  <a:avLst/>
                </a:prstGeom>
                <a:noFill/>
                <a:ln w="9525">
                  <a:noFill/>
                </a:ln>
              </p:spPr>
              <p:txBody>
                <a:bodyPr/>
                <a:lstStyle/>
                <a:p>
                  <a:pPr algn="ctr"/>
                  <a:r>
                    <a:rPr lang="zh-CN" altLang="en-US" sz="1400" dirty="0">
                      <a:latin typeface="宋体" panose="02010600030101010101" pitchFamily="2" charset="-122"/>
                    </a:rPr>
                    <a:t>葡萄糖氧化酶</a:t>
                  </a:r>
                </a:p>
                <a:p>
                  <a:pPr algn="ctr" eaLnBrk="0" hangingPunct="0"/>
                  <a:endParaRPr lang="en-US" altLang="zh-CN" sz="1400" dirty="0">
                    <a:latin typeface="Arial" panose="020B0604020202020204" pitchFamily="34" charset="0"/>
                  </a:endParaRPr>
                </a:p>
              </p:txBody>
            </p:sp>
            <p:sp>
              <p:nvSpPr>
                <p:cNvPr id="15555" name="Rectangle 85"/>
                <p:cNvSpPr/>
                <p:nvPr/>
              </p:nvSpPr>
              <p:spPr>
                <a:xfrm>
                  <a:off x="654" y="720"/>
                  <a:ext cx="71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80" name="Group 88"/>
              <p:cNvGrpSpPr/>
              <p:nvPr/>
            </p:nvGrpSpPr>
            <p:grpSpPr>
              <a:xfrm>
                <a:off x="1368" y="720"/>
                <a:ext cx="594" cy="346"/>
                <a:chOff x="1368" y="720"/>
                <a:chExt cx="594" cy="346"/>
              </a:xfrm>
            </p:grpSpPr>
            <p:sp>
              <p:nvSpPr>
                <p:cNvPr id="15552" name="Rectangle 13"/>
                <p:cNvSpPr/>
                <p:nvPr/>
              </p:nvSpPr>
              <p:spPr>
                <a:xfrm>
                  <a:off x="1411" y="720"/>
                  <a:ext cx="508" cy="346"/>
                </a:xfrm>
                <a:prstGeom prst="rect">
                  <a:avLst/>
                </a:prstGeom>
                <a:noFill/>
                <a:ln w="9525">
                  <a:noFill/>
                </a:ln>
              </p:spPr>
              <p:txBody>
                <a:bodyPr/>
                <a:lstStyle/>
                <a:p>
                  <a:pPr algn="ctr"/>
                  <a:r>
                    <a:rPr lang="zh-CN" altLang="en-US" sz="1400" dirty="0">
                      <a:latin typeface="宋体" panose="02010600030101010101" pitchFamily="2" charset="-122"/>
                    </a:rPr>
                    <a:t>共价</a:t>
                  </a:r>
                </a:p>
                <a:p>
                  <a:pPr algn="ctr" eaLnBrk="0" hangingPunct="0"/>
                  <a:endParaRPr lang="en-US" altLang="zh-CN" sz="1400" dirty="0">
                    <a:latin typeface="Arial" panose="020B0604020202020204" pitchFamily="34" charset="0"/>
                  </a:endParaRPr>
                </a:p>
              </p:txBody>
            </p:sp>
            <p:sp>
              <p:nvSpPr>
                <p:cNvPr id="15553" name="Rectangle 87"/>
                <p:cNvSpPr/>
                <p:nvPr/>
              </p:nvSpPr>
              <p:spPr>
                <a:xfrm>
                  <a:off x="1368" y="720"/>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81" name="Group 90"/>
              <p:cNvGrpSpPr/>
              <p:nvPr/>
            </p:nvGrpSpPr>
            <p:grpSpPr>
              <a:xfrm>
                <a:off x="1962" y="720"/>
                <a:ext cx="654" cy="346"/>
                <a:chOff x="1962" y="720"/>
                <a:chExt cx="654" cy="346"/>
              </a:xfrm>
            </p:grpSpPr>
            <p:sp>
              <p:nvSpPr>
                <p:cNvPr id="15550" name="Rectangle 14"/>
                <p:cNvSpPr/>
                <p:nvPr/>
              </p:nvSpPr>
              <p:spPr>
                <a:xfrm>
                  <a:off x="2005" y="720"/>
                  <a:ext cx="568" cy="346"/>
                </a:xfrm>
                <a:prstGeom prst="rect">
                  <a:avLst/>
                </a:prstGeom>
                <a:noFill/>
                <a:ln w="9525">
                  <a:noFill/>
                </a:ln>
              </p:spPr>
              <p:txBody>
                <a:bodyPr/>
                <a:lstStyle/>
                <a:p>
                  <a:pPr algn="ctr"/>
                  <a:r>
                    <a:rPr lang="zh-CN" altLang="en-US" sz="1400" dirty="0">
                      <a:latin typeface="宋体" panose="02010600030101010101" pitchFamily="2" charset="-122"/>
                    </a:rPr>
                    <a:t>氧电极</a:t>
                  </a:r>
                </a:p>
                <a:p>
                  <a:pPr algn="ctr" eaLnBrk="0" hangingPunct="0"/>
                  <a:endParaRPr lang="en-US" altLang="zh-CN" sz="1400" dirty="0">
                    <a:latin typeface="Arial" panose="020B0604020202020204" pitchFamily="34" charset="0"/>
                  </a:endParaRPr>
                </a:p>
              </p:txBody>
            </p:sp>
            <p:sp>
              <p:nvSpPr>
                <p:cNvPr id="15551" name="Rectangle 89"/>
                <p:cNvSpPr/>
                <p:nvPr/>
              </p:nvSpPr>
              <p:spPr>
                <a:xfrm>
                  <a:off x="1962" y="720"/>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82" name="Group 92"/>
              <p:cNvGrpSpPr/>
              <p:nvPr/>
            </p:nvGrpSpPr>
            <p:grpSpPr>
              <a:xfrm>
                <a:off x="2616" y="720"/>
                <a:ext cx="594" cy="346"/>
                <a:chOff x="2616" y="720"/>
                <a:chExt cx="594" cy="346"/>
              </a:xfrm>
            </p:grpSpPr>
            <p:sp>
              <p:nvSpPr>
                <p:cNvPr id="15548" name="Rectangle 15"/>
                <p:cNvSpPr/>
                <p:nvPr/>
              </p:nvSpPr>
              <p:spPr>
                <a:xfrm>
                  <a:off x="2659" y="720"/>
                  <a:ext cx="508" cy="346"/>
                </a:xfrm>
                <a:prstGeom prst="rect">
                  <a:avLst/>
                </a:prstGeom>
                <a:noFill/>
                <a:ln w="9525">
                  <a:noFill/>
                </a:ln>
              </p:spPr>
              <p:txBody>
                <a:bodyPr/>
                <a:lstStyle/>
                <a:p>
                  <a:pPr algn="ctr"/>
                  <a:r>
                    <a:rPr lang="en-US" altLang="zh-CN" sz="1400" dirty="0">
                      <a:latin typeface="宋体" panose="02010600030101010101" pitchFamily="2" charset="-122"/>
                    </a:rPr>
                    <a:t>100</a:t>
                  </a:r>
                </a:p>
                <a:p>
                  <a:pPr algn="ctr" eaLnBrk="0" hangingPunct="0"/>
                  <a:endParaRPr lang="en-US" altLang="zh-CN" sz="1400" dirty="0">
                    <a:latin typeface="Arial" panose="020B0604020202020204" pitchFamily="34" charset="0"/>
                  </a:endParaRPr>
                </a:p>
              </p:txBody>
            </p:sp>
            <p:sp>
              <p:nvSpPr>
                <p:cNvPr id="15549" name="Rectangle 91"/>
                <p:cNvSpPr/>
                <p:nvPr/>
              </p:nvSpPr>
              <p:spPr>
                <a:xfrm>
                  <a:off x="2616" y="720"/>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83" name="Group 94"/>
              <p:cNvGrpSpPr/>
              <p:nvPr/>
            </p:nvGrpSpPr>
            <p:grpSpPr>
              <a:xfrm>
                <a:off x="3210" y="720"/>
                <a:ext cx="715" cy="346"/>
                <a:chOff x="3210" y="720"/>
                <a:chExt cx="715" cy="346"/>
              </a:xfrm>
            </p:grpSpPr>
            <p:sp>
              <p:nvSpPr>
                <p:cNvPr id="15546" name="Rectangle 16"/>
                <p:cNvSpPr/>
                <p:nvPr/>
              </p:nvSpPr>
              <p:spPr>
                <a:xfrm>
                  <a:off x="3253" y="720"/>
                  <a:ext cx="629" cy="346"/>
                </a:xfrm>
                <a:prstGeom prst="rect">
                  <a:avLst/>
                </a:prstGeom>
                <a:noFill/>
                <a:ln w="9525">
                  <a:noFill/>
                </a:ln>
              </p:spPr>
              <p:txBody>
                <a:bodyPr/>
                <a:lstStyle/>
                <a:p>
                  <a:pPr algn="ctr"/>
                  <a:r>
                    <a:rPr lang="en-US" altLang="zh-CN" sz="1400" dirty="0">
                      <a:latin typeface="宋体" panose="02010600030101010101" pitchFamily="2" charset="-122"/>
                    </a:rPr>
                    <a:t>1</a:t>
                  </a:r>
                  <a:r>
                    <a:rPr lang="zh-CN" altLang="en-US" sz="1400" dirty="0">
                      <a:latin typeface="宋体" panose="02010600030101010101" pitchFamily="2" charset="-122"/>
                    </a:rPr>
                    <a:t>～</a:t>
                  </a:r>
                  <a:r>
                    <a:rPr lang="en-US" altLang="zh-CN" sz="1400" dirty="0">
                      <a:latin typeface="宋体" panose="02010600030101010101" pitchFamily="2" charset="-122"/>
                    </a:rPr>
                    <a:t>5×10</a:t>
                  </a:r>
                  <a:r>
                    <a:rPr lang="en-US" altLang="zh-CN" sz="1400" baseline="30000" dirty="0">
                      <a:latin typeface="宋体" panose="02010600030101010101" pitchFamily="2" charset="-122"/>
                    </a:rPr>
                    <a:t>2</a:t>
                  </a:r>
                  <a:endParaRPr lang="en-US" altLang="zh-CN" sz="1400" dirty="0">
                    <a:latin typeface="宋体" panose="02010600030101010101" pitchFamily="2" charset="-122"/>
                  </a:endParaRPr>
                </a:p>
                <a:p>
                  <a:pPr algn="ctr" eaLnBrk="0" hangingPunct="0"/>
                  <a:endParaRPr lang="en-US" altLang="zh-CN" sz="1400" dirty="0">
                    <a:latin typeface="Arial" panose="020B0604020202020204" pitchFamily="34" charset="0"/>
                  </a:endParaRPr>
                </a:p>
              </p:txBody>
            </p:sp>
            <p:sp>
              <p:nvSpPr>
                <p:cNvPr id="15547" name="Rectangle 93"/>
                <p:cNvSpPr/>
                <p:nvPr/>
              </p:nvSpPr>
              <p:spPr>
                <a:xfrm>
                  <a:off x="3210" y="720"/>
                  <a:ext cx="71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84" name="Group 96"/>
              <p:cNvGrpSpPr/>
              <p:nvPr/>
            </p:nvGrpSpPr>
            <p:grpSpPr>
              <a:xfrm>
                <a:off x="0" y="1066"/>
                <a:ext cx="654" cy="346"/>
                <a:chOff x="0" y="1066"/>
                <a:chExt cx="654" cy="346"/>
              </a:xfrm>
            </p:grpSpPr>
            <p:sp>
              <p:nvSpPr>
                <p:cNvPr id="15544" name="Rectangle 17"/>
                <p:cNvSpPr/>
                <p:nvPr/>
              </p:nvSpPr>
              <p:spPr>
                <a:xfrm>
                  <a:off x="43" y="1066"/>
                  <a:ext cx="568" cy="346"/>
                </a:xfrm>
                <a:prstGeom prst="rect">
                  <a:avLst/>
                </a:prstGeom>
                <a:noFill/>
                <a:ln w="9525">
                  <a:noFill/>
                </a:ln>
              </p:spPr>
              <p:txBody>
                <a:bodyPr/>
                <a:lstStyle/>
                <a:p>
                  <a:pPr algn="ctr"/>
                  <a:r>
                    <a:rPr lang="zh-CN" altLang="en-US" sz="1400" dirty="0">
                      <a:latin typeface="宋体" panose="02010600030101010101" pitchFamily="2" charset="-122"/>
                    </a:rPr>
                    <a:t>胆固醇</a:t>
                  </a:r>
                </a:p>
                <a:p>
                  <a:pPr algn="ctr" eaLnBrk="0" hangingPunct="0"/>
                  <a:endParaRPr lang="en-US" altLang="zh-CN" sz="1400" dirty="0">
                    <a:latin typeface="Arial" panose="020B0604020202020204" pitchFamily="34" charset="0"/>
                  </a:endParaRPr>
                </a:p>
              </p:txBody>
            </p:sp>
            <p:sp>
              <p:nvSpPr>
                <p:cNvPr id="15545" name="Rectangle 95"/>
                <p:cNvSpPr/>
                <p:nvPr/>
              </p:nvSpPr>
              <p:spPr>
                <a:xfrm>
                  <a:off x="0" y="1066"/>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85" name="Group 98"/>
              <p:cNvGrpSpPr/>
              <p:nvPr/>
            </p:nvGrpSpPr>
            <p:grpSpPr>
              <a:xfrm>
                <a:off x="654" y="1066"/>
                <a:ext cx="714" cy="346"/>
                <a:chOff x="654" y="1066"/>
                <a:chExt cx="714" cy="346"/>
              </a:xfrm>
            </p:grpSpPr>
            <p:sp>
              <p:nvSpPr>
                <p:cNvPr id="15542" name="Rectangle 18"/>
                <p:cNvSpPr/>
                <p:nvPr/>
              </p:nvSpPr>
              <p:spPr>
                <a:xfrm>
                  <a:off x="697" y="1066"/>
                  <a:ext cx="628" cy="346"/>
                </a:xfrm>
                <a:prstGeom prst="rect">
                  <a:avLst/>
                </a:prstGeom>
                <a:noFill/>
                <a:ln w="9525">
                  <a:noFill/>
                </a:ln>
              </p:spPr>
              <p:txBody>
                <a:bodyPr/>
                <a:lstStyle/>
                <a:p>
                  <a:pPr algn="ctr"/>
                  <a:r>
                    <a:rPr lang="zh-CN" altLang="en-US" sz="1400" dirty="0">
                      <a:latin typeface="宋体" panose="02010600030101010101" pitchFamily="2" charset="-122"/>
                    </a:rPr>
                    <a:t>胆固醇酯酶</a:t>
                  </a:r>
                </a:p>
                <a:p>
                  <a:pPr algn="ctr" eaLnBrk="0" hangingPunct="0"/>
                  <a:endParaRPr lang="en-US" altLang="zh-CN" sz="1400" dirty="0">
                    <a:latin typeface="Arial" panose="020B0604020202020204" pitchFamily="34" charset="0"/>
                  </a:endParaRPr>
                </a:p>
              </p:txBody>
            </p:sp>
            <p:sp>
              <p:nvSpPr>
                <p:cNvPr id="15543" name="Rectangle 97"/>
                <p:cNvSpPr/>
                <p:nvPr/>
              </p:nvSpPr>
              <p:spPr>
                <a:xfrm>
                  <a:off x="654" y="1066"/>
                  <a:ext cx="71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86" name="Group 100"/>
              <p:cNvGrpSpPr/>
              <p:nvPr/>
            </p:nvGrpSpPr>
            <p:grpSpPr>
              <a:xfrm>
                <a:off x="1368" y="1066"/>
                <a:ext cx="594" cy="346"/>
                <a:chOff x="1368" y="1066"/>
                <a:chExt cx="594" cy="346"/>
              </a:xfrm>
            </p:grpSpPr>
            <p:sp>
              <p:nvSpPr>
                <p:cNvPr id="15540" name="Rectangle 19"/>
                <p:cNvSpPr/>
                <p:nvPr/>
              </p:nvSpPr>
              <p:spPr>
                <a:xfrm>
                  <a:off x="1411" y="1066"/>
                  <a:ext cx="508" cy="346"/>
                </a:xfrm>
                <a:prstGeom prst="rect">
                  <a:avLst/>
                </a:prstGeom>
                <a:noFill/>
                <a:ln w="9525">
                  <a:noFill/>
                </a:ln>
              </p:spPr>
              <p:txBody>
                <a:bodyPr/>
                <a:lstStyle/>
                <a:p>
                  <a:pPr algn="ctr"/>
                  <a:r>
                    <a:rPr lang="zh-CN" altLang="en-US" sz="1400" dirty="0">
                      <a:latin typeface="宋体" panose="02010600030101010101" pitchFamily="2" charset="-122"/>
                    </a:rPr>
                    <a:t>共价</a:t>
                  </a:r>
                </a:p>
                <a:p>
                  <a:pPr algn="ctr" eaLnBrk="0" hangingPunct="0"/>
                  <a:endParaRPr lang="en-US" altLang="zh-CN" sz="1400" dirty="0">
                    <a:latin typeface="Arial" panose="020B0604020202020204" pitchFamily="34" charset="0"/>
                  </a:endParaRPr>
                </a:p>
              </p:txBody>
            </p:sp>
            <p:sp>
              <p:nvSpPr>
                <p:cNvPr id="15541" name="Rectangle 99"/>
                <p:cNvSpPr/>
                <p:nvPr/>
              </p:nvSpPr>
              <p:spPr>
                <a:xfrm>
                  <a:off x="1368" y="1066"/>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87" name="Group 102"/>
              <p:cNvGrpSpPr/>
              <p:nvPr/>
            </p:nvGrpSpPr>
            <p:grpSpPr>
              <a:xfrm>
                <a:off x="1962" y="1066"/>
                <a:ext cx="654" cy="346"/>
                <a:chOff x="1962" y="1066"/>
                <a:chExt cx="654" cy="346"/>
              </a:xfrm>
            </p:grpSpPr>
            <p:sp>
              <p:nvSpPr>
                <p:cNvPr id="15538" name="Rectangle 20"/>
                <p:cNvSpPr/>
                <p:nvPr/>
              </p:nvSpPr>
              <p:spPr>
                <a:xfrm>
                  <a:off x="2005" y="1066"/>
                  <a:ext cx="568" cy="346"/>
                </a:xfrm>
                <a:prstGeom prst="rect">
                  <a:avLst/>
                </a:prstGeom>
                <a:noFill/>
                <a:ln w="9525">
                  <a:noFill/>
                </a:ln>
              </p:spPr>
              <p:txBody>
                <a:bodyPr/>
                <a:lstStyle/>
                <a:p>
                  <a:pPr algn="ctr"/>
                  <a:r>
                    <a:rPr lang="zh-CN" altLang="en-US" sz="1400" dirty="0">
                      <a:latin typeface="宋体" panose="02010600030101010101" pitchFamily="2" charset="-122"/>
                    </a:rPr>
                    <a:t>铂电极</a:t>
                  </a:r>
                </a:p>
                <a:p>
                  <a:pPr algn="ctr" eaLnBrk="0" hangingPunct="0"/>
                  <a:endParaRPr lang="en-US" altLang="zh-CN" sz="1400" dirty="0">
                    <a:latin typeface="Arial" panose="020B0604020202020204" pitchFamily="34" charset="0"/>
                  </a:endParaRPr>
                </a:p>
              </p:txBody>
            </p:sp>
            <p:sp>
              <p:nvSpPr>
                <p:cNvPr id="15539" name="Rectangle 101"/>
                <p:cNvSpPr/>
                <p:nvPr/>
              </p:nvSpPr>
              <p:spPr>
                <a:xfrm>
                  <a:off x="1962" y="1066"/>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88" name="Group 104"/>
              <p:cNvGrpSpPr/>
              <p:nvPr/>
            </p:nvGrpSpPr>
            <p:grpSpPr>
              <a:xfrm>
                <a:off x="2616" y="1066"/>
                <a:ext cx="594" cy="346"/>
                <a:chOff x="2616" y="1066"/>
                <a:chExt cx="594" cy="346"/>
              </a:xfrm>
            </p:grpSpPr>
            <p:sp>
              <p:nvSpPr>
                <p:cNvPr id="15536" name="Rectangle 21"/>
                <p:cNvSpPr/>
                <p:nvPr/>
              </p:nvSpPr>
              <p:spPr>
                <a:xfrm>
                  <a:off x="2659" y="1066"/>
                  <a:ext cx="508" cy="346"/>
                </a:xfrm>
                <a:prstGeom prst="rect">
                  <a:avLst/>
                </a:prstGeom>
                <a:noFill/>
                <a:ln w="9525">
                  <a:noFill/>
                </a:ln>
              </p:spPr>
              <p:txBody>
                <a:bodyPr/>
                <a:lstStyle/>
                <a:p>
                  <a:pPr algn="ctr"/>
                  <a:r>
                    <a:rPr lang="en-US" altLang="zh-CN" sz="1400" dirty="0">
                      <a:latin typeface="宋体" panose="02010600030101010101" pitchFamily="2" charset="-122"/>
                    </a:rPr>
                    <a:t>30</a:t>
                  </a:r>
                </a:p>
                <a:p>
                  <a:pPr algn="ctr" eaLnBrk="0" hangingPunct="0"/>
                  <a:endParaRPr lang="en-US" altLang="zh-CN" sz="1400" dirty="0">
                    <a:latin typeface="Arial" panose="020B0604020202020204" pitchFamily="34" charset="0"/>
                  </a:endParaRPr>
                </a:p>
              </p:txBody>
            </p:sp>
            <p:sp>
              <p:nvSpPr>
                <p:cNvPr id="15537" name="Rectangle 103"/>
                <p:cNvSpPr/>
                <p:nvPr/>
              </p:nvSpPr>
              <p:spPr>
                <a:xfrm>
                  <a:off x="2616" y="1066"/>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89" name="Group 106"/>
              <p:cNvGrpSpPr/>
              <p:nvPr/>
            </p:nvGrpSpPr>
            <p:grpSpPr>
              <a:xfrm>
                <a:off x="3210" y="1066"/>
                <a:ext cx="715" cy="346"/>
                <a:chOff x="3210" y="1066"/>
                <a:chExt cx="715" cy="346"/>
              </a:xfrm>
            </p:grpSpPr>
            <p:sp>
              <p:nvSpPr>
                <p:cNvPr id="15534" name="Rectangle 22"/>
                <p:cNvSpPr/>
                <p:nvPr/>
              </p:nvSpPr>
              <p:spPr>
                <a:xfrm>
                  <a:off x="3253" y="1066"/>
                  <a:ext cx="629" cy="346"/>
                </a:xfrm>
                <a:prstGeom prst="rect">
                  <a:avLst/>
                </a:prstGeom>
                <a:noFill/>
                <a:ln w="9525">
                  <a:noFill/>
                </a:ln>
              </p:spPr>
              <p:txBody>
                <a:bodyPr/>
                <a:lstStyle/>
                <a:p>
                  <a:pPr algn="ctr"/>
                  <a:r>
                    <a:rPr lang="en-US" altLang="zh-CN" sz="1400" dirty="0">
                      <a:latin typeface="宋体" panose="02010600030101010101" pitchFamily="2" charset="-122"/>
                    </a:rPr>
                    <a:t>10</a:t>
                  </a:r>
                  <a:r>
                    <a:rPr lang="zh-CN" altLang="en-US" sz="1400" dirty="0">
                      <a:latin typeface="宋体" panose="02010600030101010101" pitchFamily="2" charset="-122"/>
                    </a:rPr>
                    <a:t>～</a:t>
                  </a:r>
                  <a:r>
                    <a:rPr lang="en-US" altLang="zh-CN" sz="1400" dirty="0">
                      <a:latin typeface="宋体" panose="02010600030101010101" pitchFamily="2" charset="-122"/>
                    </a:rPr>
                    <a:t>5×10</a:t>
                  </a:r>
                  <a:r>
                    <a:rPr lang="en-US" altLang="zh-CN" sz="1400" baseline="30000" dirty="0">
                      <a:latin typeface="宋体" panose="02010600030101010101" pitchFamily="2" charset="-122"/>
                    </a:rPr>
                    <a:t>3</a:t>
                  </a:r>
                  <a:endParaRPr lang="en-US" altLang="zh-CN" sz="1400" dirty="0">
                    <a:latin typeface="宋体" panose="02010600030101010101" pitchFamily="2" charset="-122"/>
                  </a:endParaRPr>
                </a:p>
                <a:p>
                  <a:pPr algn="ctr" eaLnBrk="0" hangingPunct="0"/>
                  <a:endParaRPr lang="en-US" altLang="zh-CN" sz="1400" dirty="0">
                    <a:latin typeface="Arial" panose="020B0604020202020204" pitchFamily="34" charset="0"/>
                  </a:endParaRPr>
                </a:p>
              </p:txBody>
            </p:sp>
            <p:sp>
              <p:nvSpPr>
                <p:cNvPr id="15535" name="Rectangle 105"/>
                <p:cNvSpPr/>
                <p:nvPr/>
              </p:nvSpPr>
              <p:spPr>
                <a:xfrm>
                  <a:off x="3210" y="1066"/>
                  <a:ext cx="71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90" name="Group 108"/>
              <p:cNvGrpSpPr/>
              <p:nvPr/>
            </p:nvGrpSpPr>
            <p:grpSpPr>
              <a:xfrm>
                <a:off x="0" y="1412"/>
                <a:ext cx="654" cy="346"/>
                <a:chOff x="0" y="1412"/>
                <a:chExt cx="654" cy="346"/>
              </a:xfrm>
            </p:grpSpPr>
            <p:sp>
              <p:nvSpPr>
                <p:cNvPr id="15532" name="Rectangle 23"/>
                <p:cNvSpPr/>
                <p:nvPr/>
              </p:nvSpPr>
              <p:spPr>
                <a:xfrm>
                  <a:off x="43" y="1412"/>
                  <a:ext cx="568" cy="346"/>
                </a:xfrm>
                <a:prstGeom prst="rect">
                  <a:avLst/>
                </a:prstGeom>
                <a:noFill/>
                <a:ln w="9525">
                  <a:noFill/>
                </a:ln>
              </p:spPr>
              <p:txBody>
                <a:bodyPr/>
                <a:lstStyle/>
                <a:p>
                  <a:pPr algn="ctr"/>
                  <a:r>
                    <a:rPr lang="zh-CN" altLang="en-US" sz="1400" dirty="0">
                      <a:latin typeface="宋体" panose="02010600030101010101" pitchFamily="2" charset="-122"/>
                    </a:rPr>
                    <a:t>青霉素</a:t>
                  </a:r>
                </a:p>
                <a:p>
                  <a:pPr algn="ctr" eaLnBrk="0" hangingPunct="0"/>
                  <a:endParaRPr lang="en-US" altLang="zh-CN" sz="1400" dirty="0">
                    <a:latin typeface="Arial" panose="020B0604020202020204" pitchFamily="34" charset="0"/>
                  </a:endParaRPr>
                </a:p>
              </p:txBody>
            </p:sp>
            <p:sp>
              <p:nvSpPr>
                <p:cNvPr id="15533" name="Rectangle 107"/>
                <p:cNvSpPr/>
                <p:nvPr/>
              </p:nvSpPr>
              <p:spPr>
                <a:xfrm>
                  <a:off x="0" y="1412"/>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91" name="Group 110"/>
              <p:cNvGrpSpPr/>
              <p:nvPr/>
            </p:nvGrpSpPr>
            <p:grpSpPr>
              <a:xfrm>
                <a:off x="654" y="1412"/>
                <a:ext cx="714" cy="346"/>
                <a:chOff x="654" y="1412"/>
                <a:chExt cx="714" cy="346"/>
              </a:xfrm>
            </p:grpSpPr>
            <p:sp>
              <p:nvSpPr>
                <p:cNvPr id="15530" name="Rectangle 24"/>
                <p:cNvSpPr/>
                <p:nvPr/>
              </p:nvSpPr>
              <p:spPr>
                <a:xfrm>
                  <a:off x="697" y="1412"/>
                  <a:ext cx="628" cy="346"/>
                </a:xfrm>
                <a:prstGeom prst="rect">
                  <a:avLst/>
                </a:prstGeom>
                <a:noFill/>
                <a:ln w="9525">
                  <a:noFill/>
                </a:ln>
              </p:spPr>
              <p:txBody>
                <a:bodyPr/>
                <a:lstStyle/>
                <a:p>
                  <a:pPr algn="ctr"/>
                  <a:r>
                    <a:rPr lang="zh-CN" altLang="en-US" sz="1400" dirty="0">
                      <a:latin typeface="宋体" panose="02010600030101010101" pitchFamily="2" charset="-122"/>
                    </a:rPr>
                    <a:t>青霉素酶</a:t>
                  </a:r>
                </a:p>
                <a:p>
                  <a:pPr algn="ctr" eaLnBrk="0" hangingPunct="0"/>
                  <a:endParaRPr lang="en-US" altLang="zh-CN" sz="1400" dirty="0">
                    <a:latin typeface="Arial" panose="020B0604020202020204" pitchFamily="34" charset="0"/>
                  </a:endParaRPr>
                </a:p>
              </p:txBody>
            </p:sp>
            <p:sp>
              <p:nvSpPr>
                <p:cNvPr id="15531" name="Rectangle 109"/>
                <p:cNvSpPr/>
                <p:nvPr/>
              </p:nvSpPr>
              <p:spPr>
                <a:xfrm>
                  <a:off x="654" y="1412"/>
                  <a:ext cx="71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92" name="Group 112"/>
              <p:cNvGrpSpPr/>
              <p:nvPr/>
            </p:nvGrpSpPr>
            <p:grpSpPr>
              <a:xfrm>
                <a:off x="1368" y="1412"/>
                <a:ext cx="594" cy="346"/>
                <a:chOff x="1368" y="1412"/>
                <a:chExt cx="594" cy="346"/>
              </a:xfrm>
            </p:grpSpPr>
            <p:sp>
              <p:nvSpPr>
                <p:cNvPr id="15528" name="Rectangle 25"/>
                <p:cNvSpPr/>
                <p:nvPr/>
              </p:nvSpPr>
              <p:spPr>
                <a:xfrm>
                  <a:off x="1411" y="1412"/>
                  <a:ext cx="508" cy="346"/>
                </a:xfrm>
                <a:prstGeom prst="rect">
                  <a:avLst/>
                </a:prstGeom>
                <a:noFill/>
                <a:ln w="9525">
                  <a:noFill/>
                </a:ln>
              </p:spPr>
              <p:txBody>
                <a:bodyPr/>
                <a:lstStyle/>
                <a:p>
                  <a:pPr algn="ctr"/>
                  <a:r>
                    <a:rPr lang="zh-CN" altLang="en-US" sz="1400" dirty="0">
                      <a:latin typeface="宋体" panose="02010600030101010101" pitchFamily="2" charset="-122"/>
                    </a:rPr>
                    <a:t>包埋</a:t>
                  </a:r>
                </a:p>
                <a:p>
                  <a:pPr algn="ctr" eaLnBrk="0" hangingPunct="0"/>
                  <a:endParaRPr lang="en-US" altLang="zh-CN" sz="1400" dirty="0">
                    <a:latin typeface="Arial" panose="020B0604020202020204" pitchFamily="34" charset="0"/>
                  </a:endParaRPr>
                </a:p>
              </p:txBody>
            </p:sp>
            <p:sp>
              <p:nvSpPr>
                <p:cNvPr id="15529" name="Rectangle 111"/>
                <p:cNvSpPr/>
                <p:nvPr/>
              </p:nvSpPr>
              <p:spPr>
                <a:xfrm>
                  <a:off x="1368" y="1412"/>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93" name="Group 114"/>
              <p:cNvGrpSpPr/>
              <p:nvPr/>
            </p:nvGrpSpPr>
            <p:grpSpPr>
              <a:xfrm>
                <a:off x="1962" y="1412"/>
                <a:ext cx="654" cy="346"/>
                <a:chOff x="1962" y="1412"/>
                <a:chExt cx="654" cy="346"/>
              </a:xfrm>
            </p:grpSpPr>
            <p:sp>
              <p:nvSpPr>
                <p:cNvPr id="15526" name="Rectangle 26"/>
                <p:cNvSpPr/>
                <p:nvPr/>
              </p:nvSpPr>
              <p:spPr>
                <a:xfrm>
                  <a:off x="2005" y="1412"/>
                  <a:ext cx="568" cy="346"/>
                </a:xfrm>
                <a:prstGeom prst="rect">
                  <a:avLst/>
                </a:prstGeom>
                <a:noFill/>
                <a:ln w="9525">
                  <a:noFill/>
                </a:ln>
              </p:spPr>
              <p:txBody>
                <a:bodyPr/>
                <a:lstStyle/>
                <a:p>
                  <a:pPr algn="ctr"/>
                  <a:r>
                    <a:rPr lang="en-US" altLang="zh-CN" sz="1400" dirty="0">
                      <a:latin typeface="宋体" panose="02010600030101010101" pitchFamily="2" charset="-122"/>
                    </a:rPr>
                    <a:t>PH</a:t>
                  </a:r>
                  <a:r>
                    <a:rPr lang="zh-CN" altLang="en-US" sz="1400" dirty="0">
                      <a:latin typeface="宋体" panose="02010600030101010101" pitchFamily="2" charset="-122"/>
                    </a:rPr>
                    <a:t>电极</a:t>
                  </a:r>
                </a:p>
                <a:p>
                  <a:pPr algn="ctr" eaLnBrk="0" hangingPunct="0"/>
                  <a:endParaRPr lang="en-US" altLang="zh-CN" sz="1400" dirty="0">
                    <a:latin typeface="Arial" panose="020B0604020202020204" pitchFamily="34" charset="0"/>
                  </a:endParaRPr>
                </a:p>
              </p:txBody>
            </p:sp>
            <p:sp>
              <p:nvSpPr>
                <p:cNvPr id="15527" name="Rectangle 113"/>
                <p:cNvSpPr/>
                <p:nvPr/>
              </p:nvSpPr>
              <p:spPr>
                <a:xfrm>
                  <a:off x="1962" y="1412"/>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94" name="Group 116"/>
              <p:cNvGrpSpPr/>
              <p:nvPr/>
            </p:nvGrpSpPr>
            <p:grpSpPr>
              <a:xfrm>
                <a:off x="2616" y="1412"/>
                <a:ext cx="594" cy="346"/>
                <a:chOff x="2616" y="1412"/>
                <a:chExt cx="594" cy="346"/>
              </a:xfrm>
            </p:grpSpPr>
            <p:sp>
              <p:nvSpPr>
                <p:cNvPr id="15524" name="Rectangle 27"/>
                <p:cNvSpPr/>
                <p:nvPr/>
              </p:nvSpPr>
              <p:spPr>
                <a:xfrm>
                  <a:off x="2659" y="1412"/>
                  <a:ext cx="508" cy="346"/>
                </a:xfrm>
                <a:prstGeom prst="rect">
                  <a:avLst/>
                </a:prstGeom>
                <a:noFill/>
                <a:ln w="9525">
                  <a:noFill/>
                </a:ln>
              </p:spPr>
              <p:txBody>
                <a:bodyPr/>
                <a:lstStyle/>
                <a:p>
                  <a:pPr algn="ctr"/>
                  <a:r>
                    <a:rPr lang="en-US" altLang="zh-CN" sz="1400" dirty="0">
                      <a:latin typeface="宋体" panose="02010600030101010101" pitchFamily="2" charset="-122"/>
                    </a:rPr>
                    <a:t>7</a:t>
                  </a:r>
                  <a:r>
                    <a:rPr lang="zh-CN" altLang="en-US" sz="1400" dirty="0">
                      <a:latin typeface="宋体" panose="02010600030101010101" pitchFamily="2" charset="-122"/>
                    </a:rPr>
                    <a:t>～</a:t>
                  </a:r>
                  <a:r>
                    <a:rPr lang="en-US" altLang="zh-CN" sz="1400" dirty="0">
                      <a:latin typeface="宋体" panose="02010600030101010101" pitchFamily="2" charset="-122"/>
                    </a:rPr>
                    <a:t>14</a:t>
                  </a:r>
                </a:p>
                <a:p>
                  <a:pPr algn="ctr" eaLnBrk="0" hangingPunct="0"/>
                  <a:endParaRPr lang="en-US" altLang="zh-CN" sz="1400" dirty="0">
                    <a:latin typeface="Arial" panose="020B0604020202020204" pitchFamily="34" charset="0"/>
                  </a:endParaRPr>
                </a:p>
              </p:txBody>
            </p:sp>
            <p:sp>
              <p:nvSpPr>
                <p:cNvPr id="15525" name="Rectangle 115"/>
                <p:cNvSpPr/>
                <p:nvPr/>
              </p:nvSpPr>
              <p:spPr>
                <a:xfrm>
                  <a:off x="2616" y="1412"/>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95" name="Group 118"/>
              <p:cNvGrpSpPr/>
              <p:nvPr/>
            </p:nvGrpSpPr>
            <p:grpSpPr>
              <a:xfrm>
                <a:off x="3210" y="1412"/>
                <a:ext cx="715" cy="346"/>
                <a:chOff x="3210" y="1412"/>
                <a:chExt cx="715" cy="346"/>
              </a:xfrm>
            </p:grpSpPr>
            <p:sp>
              <p:nvSpPr>
                <p:cNvPr id="15522" name="Rectangle 28"/>
                <p:cNvSpPr/>
                <p:nvPr/>
              </p:nvSpPr>
              <p:spPr>
                <a:xfrm>
                  <a:off x="3253" y="1412"/>
                  <a:ext cx="629" cy="346"/>
                </a:xfrm>
                <a:prstGeom prst="rect">
                  <a:avLst/>
                </a:prstGeom>
                <a:noFill/>
                <a:ln w="9525">
                  <a:noFill/>
                </a:ln>
              </p:spPr>
              <p:txBody>
                <a:bodyPr/>
                <a:lstStyle/>
                <a:p>
                  <a:pPr algn="ctr"/>
                  <a:r>
                    <a:rPr lang="en-US" altLang="zh-CN" sz="1400" dirty="0">
                      <a:latin typeface="宋体" panose="02010600030101010101" pitchFamily="2" charset="-122"/>
                    </a:rPr>
                    <a:t>10</a:t>
                  </a:r>
                  <a:r>
                    <a:rPr lang="zh-CN" altLang="en-US" sz="1400" dirty="0">
                      <a:latin typeface="宋体" panose="02010600030101010101" pitchFamily="2" charset="-122"/>
                    </a:rPr>
                    <a:t>～</a:t>
                  </a:r>
                  <a:r>
                    <a:rPr lang="en-US" altLang="zh-CN" sz="1400" dirty="0">
                      <a:latin typeface="宋体" panose="02010600030101010101" pitchFamily="2" charset="-122"/>
                    </a:rPr>
                    <a:t>1×10</a:t>
                  </a:r>
                  <a:r>
                    <a:rPr lang="en-US" altLang="zh-CN" sz="1400" baseline="30000" dirty="0">
                      <a:latin typeface="宋体" panose="02010600030101010101" pitchFamily="2" charset="-122"/>
                    </a:rPr>
                    <a:t>3</a:t>
                  </a:r>
                  <a:endParaRPr lang="en-US" altLang="zh-CN" sz="1400" dirty="0">
                    <a:latin typeface="宋体" panose="02010600030101010101" pitchFamily="2" charset="-122"/>
                  </a:endParaRPr>
                </a:p>
                <a:p>
                  <a:pPr algn="ctr" eaLnBrk="0" hangingPunct="0"/>
                  <a:endParaRPr lang="en-US" altLang="zh-CN" sz="1400" dirty="0">
                    <a:latin typeface="Arial" panose="020B0604020202020204" pitchFamily="34" charset="0"/>
                  </a:endParaRPr>
                </a:p>
              </p:txBody>
            </p:sp>
            <p:sp>
              <p:nvSpPr>
                <p:cNvPr id="15523" name="Rectangle 117"/>
                <p:cNvSpPr/>
                <p:nvPr/>
              </p:nvSpPr>
              <p:spPr>
                <a:xfrm>
                  <a:off x="3210" y="1412"/>
                  <a:ext cx="71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96" name="Group 120"/>
              <p:cNvGrpSpPr/>
              <p:nvPr/>
            </p:nvGrpSpPr>
            <p:grpSpPr>
              <a:xfrm>
                <a:off x="0" y="1758"/>
                <a:ext cx="654" cy="346"/>
                <a:chOff x="0" y="1758"/>
                <a:chExt cx="654" cy="346"/>
              </a:xfrm>
            </p:grpSpPr>
            <p:sp>
              <p:nvSpPr>
                <p:cNvPr id="15520" name="Rectangle 29"/>
                <p:cNvSpPr/>
                <p:nvPr/>
              </p:nvSpPr>
              <p:spPr>
                <a:xfrm>
                  <a:off x="43" y="1758"/>
                  <a:ext cx="568" cy="346"/>
                </a:xfrm>
                <a:prstGeom prst="rect">
                  <a:avLst/>
                </a:prstGeom>
                <a:noFill/>
                <a:ln w="9525">
                  <a:noFill/>
                </a:ln>
              </p:spPr>
              <p:txBody>
                <a:bodyPr/>
                <a:lstStyle/>
                <a:p>
                  <a:pPr algn="ctr"/>
                  <a:r>
                    <a:rPr lang="zh-CN" altLang="en-US" sz="1400" dirty="0">
                      <a:latin typeface="宋体" panose="02010600030101010101" pitchFamily="2" charset="-122"/>
                    </a:rPr>
                    <a:t>尿素</a:t>
                  </a:r>
                </a:p>
                <a:p>
                  <a:pPr algn="ctr" eaLnBrk="0" hangingPunct="0"/>
                  <a:endParaRPr lang="en-US" altLang="zh-CN" sz="1400" dirty="0">
                    <a:latin typeface="Arial" panose="020B0604020202020204" pitchFamily="34" charset="0"/>
                  </a:endParaRPr>
                </a:p>
              </p:txBody>
            </p:sp>
            <p:sp>
              <p:nvSpPr>
                <p:cNvPr id="15521" name="Rectangle 119"/>
                <p:cNvSpPr/>
                <p:nvPr/>
              </p:nvSpPr>
              <p:spPr>
                <a:xfrm>
                  <a:off x="0" y="1758"/>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97" name="Group 122"/>
              <p:cNvGrpSpPr/>
              <p:nvPr/>
            </p:nvGrpSpPr>
            <p:grpSpPr>
              <a:xfrm>
                <a:off x="654" y="1758"/>
                <a:ext cx="714" cy="346"/>
                <a:chOff x="654" y="1758"/>
                <a:chExt cx="714" cy="346"/>
              </a:xfrm>
            </p:grpSpPr>
            <p:sp>
              <p:nvSpPr>
                <p:cNvPr id="15518" name="Rectangle 30"/>
                <p:cNvSpPr/>
                <p:nvPr/>
              </p:nvSpPr>
              <p:spPr>
                <a:xfrm>
                  <a:off x="697" y="1758"/>
                  <a:ext cx="628" cy="346"/>
                </a:xfrm>
                <a:prstGeom prst="rect">
                  <a:avLst/>
                </a:prstGeom>
                <a:noFill/>
                <a:ln w="9525">
                  <a:noFill/>
                </a:ln>
              </p:spPr>
              <p:txBody>
                <a:bodyPr/>
                <a:lstStyle/>
                <a:p>
                  <a:pPr algn="ctr"/>
                  <a:r>
                    <a:rPr lang="zh-CN" altLang="en-US" sz="1400" dirty="0">
                      <a:latin typeface="宋体" panose="02010600030101010101" pitchFamily="2" charset="-122"/>
                    </a:rPr>
                    <a:t>尿素酶</a:t>
                  </a:r>
                </a:p>
                <a:p>
                  <a:pPr algn="ctr" eaLnBrk="0" hangingPunct="0"/>
                  <a:endParaRPr lang="en-US" altLang="zh-CN" sz="1400" dirty="0">
                    <a:latin typeface="Arial" panose="020B0604020202020204" pitchFamily="34" charset="0"/>
                  </a:endParaRPr>
                </a:p>
              </p:txBody>
            </p:sp>
            <p:sp>
              <p:nvSpPr>
                <p:cNvPr id="15519" name="Rectangle 121"/>
                <p:cNvSpPr/>
                <p:nvPr/>
              </p:nvSpPr>
              <p:spPr>
                <a:xfrm>
                  <a:off x="654" y="1758"/>
                  <a:ext cx="71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98" name="Group 124"/>
              <p:cNvGrpSpPr/>
              <p:nvPr/>
            </p:nvGrpSpPr>
            <p:grpSpPr>
              <a:xfrm>
                <a:off x="1368" y="1758"/>
                <a:ext cx="594" cy="346"/>
                <a:chOff x="1368" y="1758"/>
                <a:chExt cx="594" cy="346"/>
              </a:xfrm>
            </p:grpSpPr>
            <p:sp>
              <p:nvSpPr>
                <p:cNvPr id="15516" name="Rectangle 31"/>
                <p:cNvSpPr/>
                <p:nvPr/>
              </p:nvSpPr>
              <p:spPr>
                <a:xfrm>
                  <a:off x="1411" y="1758"/>
                  <a:ext cx="508" cy="346"/>
                </a:xfrm>
                <a:prstGeom prst="rect">
                  <a:avLst/>
                </a:prstGeom>
                <a:noFill/>
                <a:ln w="9525">
                  <a:noFill/>
                </a:ln>
              </p:spPr>
              <p:txBody>
                <a:bodyPr/>
                <a:lstStyle/>
                <a:p>
                  <a:pPr algn="ctr"/>
                  <a:r>
                    <a:rPr lang="zh-CN" altLang="en-US" sz="1400" dirty="0">
                      <a:latin typeface="宋体" panose="02010600030101010101" pitchFamily="2" charset="-122"/>
                    </a:rPr>
                    <a:t>交联</a:t>
                  </a:r>
                </a:p>
                <a:p>
                  <a:pPr algn="ctr" eaLnBrk="0" hangingPunct="0"/>
                  <a:endParaRPr lang="en-US" altLang="zh-CN" sz="1400" dirty="0">
                    <a:latin typeface="Arial" panose="020B0604020202020204" pitchFamily="34" charset="0"/>
                  </a:endParaRPr>
                </a:p>
              </p:txBody>
            </p:sp>
            <p:sp>
              <p:nvSpPr>
                <p:cNvPr id="15517" name="Rectangle 123"/>
                <p:cNvSpPr/>
                <p:nvPr/>
              </p:nvSpPr>
              <p:spPr>
                <a:xfrm>
                  <a:off x="1368" y="1758"/>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399" name="Group 126"/>
              <p:cNvGrpSpPr/>
              <p:nvPr/>
            </p:nvGrpSpPr>
            <p:grpSpPr>
              <a:xfrm>
                <a:off x="1962" y="1758"/>
                <a:ext cx="654" cy="346"/>
                <a:chOff x="1962" y="1758"/>
                <a:chExt cx="654" cy="346"/>
              </a:xfrm>
            </p:grpSpPr>
            <p:sp>
              <p:nvSpPr>
                <p:cNvPr id="15514" name="Rectangle 32"/>
                <p:cNvSpPr/>
                <p:nvPr/>
              </p:nvSpPr>
              <p:spPr>
                <a:xfrm>
                  <a:off x="2005" y="1758"/>
                  <a:ext cx="568" cy="346"/>
                </a:xfrm>
                <a:prstGeom prst="rect">
                  <a:avLst/>
                </a:prstGeom>
                <a:noFill/>
                <a:ln w="9525">
                  <a:noFill/>
                </a:ln>
              </p:spPr>
              <p:txBody>
                <a:bodyPr/>
                <a:lstStyle/>
                <a:p>
                  <a:pPr algn="ctr"/>
                  <a:r>
                    <a:rPr lang="zh-CN" altLang="en-US" sz="1400" dirty="0">
                      <a:latin typeface="宋体" panose="02010600030101010101" pitchFamily="2" charset="-122"/>
                    </a:rPr>
                    <a:t>铵离子电极</a:t>
                  </a:r>
                </a:p>
                <a:p>
                  <a:pPr algn="ctr" eaLnBrk="0" hangingPunct="0"/>
                  <a:endParaRPr lang="en-US" altLang="zh-CN" sz="1400" dirty="0">
                    <a:latin typeface="Arial" panose="020B0604020202020204" pitchFamily="34" charset="0"/>
                  </a:endParaRPr>
                </a:p>
              </p:txBody>
            </p:sp>
            <p:sp>
              <p:nvSpPr>
                <p:cNvPr id="15515" name="Rectangle 125"/>
                <p:cNvSpPr/>
                <p:nvPr/>
              </p:nvSpPr>
              <p:spPr>
                <a:xfrm>
                  <a:off x="1962" y="1758"/>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00" name="Group 128"/>
              <p:cNvGrpSpPr/>
              <p:nvPr/>
            </p:nvGrpSpPr>
            <p:grpSpPr>
              <a:xfrm>
                <a:off x="2616" y="1758"/>
                <a:ext cx="594" cy="346"/>
                <a:chOff x="2616" y="1758"/>
                <a:chExt cx="594" cy="346"/>
              </a:xfrm>
            </p:grpSpPr>
            <p:sp>
              <p:nvSpPr>
                <p:cNvPr id="15512" name="Rectangle 33"/>
                <p:cNvSpPr/>
                <p:nvPr/>
              </p:nvSpPr>
              <p:spPr>
                <a:xfrm>
                  <a:off x="2659" y="1758"/>
                  <a:ext cx="508" cy="346"/>
                </a:xfrm>
                <a:prstGeom prst="rect">
                  <a:avLst/>
                </a:prstGeom>
                <a:noFill/>
                <a:ln w="9525">
                  <a:noFill/>
                </a:ln>
              </p:spPr>
              <p:txBody>
                <a:bodyPr/>
                <a:lstStyle/>
                <a:p>
                  <a:pPr algn="ctr"/>
                  <a:r>
                    <a:rPr lang="en-US" altLang="zh-CN" sz="1400" dirty="0">
                      <a:latin typeface="宋体" panose="02010600030101010101" pitchFamily="2" charset="-122"/>
                    </a:rPr>
                    <a:t>60</a:t>
                  </a:r>
                </a:p>
                <a:p>
                  <a:pPr algn="ctr" eaLnBrk="0" hangingPunct="0"/>
                  <a:endParaRPr lang="en-US" altLang="zh-CN" sz="1400" dirty="0">
                    <a:latin typeface="Arial" panose="020B0604020202020204" pitchFamily="34" charset="0"/>
                  </a:endParaRPr>
                </a:p>
              </p:txBody>
            </p:sp>
            <p:sp>
              <p:nvSpPr>
                <p:cNvPr id="15513" name="Rectangle 127"/>
                <p:cNvSpPr/>
                <p:nvPr/>
              </p:nvSpPr>
              <p:spPr>
                <a:xfrm>
                  <a:off x="2616" y="1758"/>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01" name="Group 130"/>
              <p:cNvGrpSpPr/>
              <p:nvPr/>
            </p:nvGrpSpPr>
            <p:grpSpPr>
              <a:xfrm>
                <a:off x="3210" y="1758"/>
                <a:ext cx="715" cy="346"/>
                <a:chOff x="3210" y="1758"/>
                <a:chExt cx="715" cy="346"/>
              </a:xfrm>
            </p:grpSpPr>
            <p:sp>
              <p:nvSpPr>
                <p:cNvPr id="15510" name="Rectangle 34"/>
                <p:cNvSpPr/>
                <p:nvPr/>
              </p:nvSpPr>
              <p:spPr>
                <a:xfrm>
                  <a:off x="3253" y="1758"/>
                  <a:ext cx="629" cy="346"/>
                </a:xfrm>
                <a:prstGeom prst="rect">
                  <a:avLst/>
                </a:prstGeom>
                <a:noFill/>
                <a:ln w="9525">
                  <a:noFill/>
                </a:ln>
              </p:spPr>
              <p:txBody>
                <a:bodyPr/>
                <a:lstStyle/>
                <a:p>
                  <a:pPr algn="ctr"/>
                  <a:r>
                    <a:rPr lang="en-US" altLang="zh-CN" sz="1400" dirty="0">
                      <a:latin typeface="宋体" panose="02010600030101010101" pitchFamily="2" charset="-122"/>
                    </a:rPr>
                    <a:t>10</a:t>
                  </a:r>
                  <a:r>
                    <a:rPr lang="zh-CN" altLang="en-US" sz="1400" dirty="0">
                      <a:latin typeface="宋体" panose="02010600030101010101" pitchFamily="2" charset="-122"/>
                    </a:rPr>
                    <a:t>～</a:t>
                  </a:r>
                  <a:r>
                    <a:rPr lang="en-US" altLang="zh-CN" sz="1400" dirty="0">
                      <a:latin typeface="宋体" panose="02010600030101010101" pitchFamily="2" charset="-122"/>
                    </a:rPr>
                    <a:t>1×10</a:t>
                  </a:r>
                  <a:r>
                    <a:rPr lang="en-US" altLang="zh-CN" sz="1400" baseline="30000" dirty="0">
                      <a:latin typeface="宋体" panose="02010600030101010101" pitchFamily="2" charset="-122"/>
                    </a:rPr>
                    <a:t>3</a:t>
                  </a:r>
                  <a:endParaRPr lang="en-US" altLang="zh-CN" sz="1400" dirty="0">
                    <a:latin typeface="宋体" panose="02010600030101010101" pitchFamily="2" charset="-122"/>
                  </a:endParaRPr>
                </a:p>
                <a:p>
                  <a:pPr algn="ctr" eaLnBrk="0" hangingPunct="0"/>
                  <a:endParaRPr lang="en-US" altLang="zh-CN" sz="1400" dirty="0">
                    <a:latin typeface="Arial" panose="020B0604020202020204" pitchFamily="34" charset="0"/>
                  </a:endParaRPr>
                </a:p>
              </p:txBody>
            </p:sp>
            <p:sp>
              <p:nvSpPr>
                <p:cNvPr id="15511" name="Rectangle 129"/>
                <p:cNvSpPr/>
                <p:nvPr/>
              </p:nvSpPr>
              <p:spPr>
                <a:xfrm>
                  <a:off x="3210" y="1758"/>
                  <a:ext cx="71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02" name="Group 132"/>
              <p:cNvGrpSpPr/>
              <p:nvPr/>
            </p:nvGrpSpPr>
            <p:grpSpPr>
              <a:xfrm>
                <a:off x="0" y="2104"/>
                <a:ext cx="654" cy="346"/>
                <a:chOff x="0" y="2104"/>
                <a:chExt cx="654" cy="346"/>
              </a:xfrm>
            </p:grpSpPr>
            <p:sp>
              <p:nvSpPr>
                <p:cNvPr id="15508" name="Rectangle 35"/>
                <p:cNvSpPr/>
                <p:nvPr/>
              </p:nvSpPr>
              <p:spPr>
                <a:xfrm>
                  <a:off x="43" y="2104"/>
                  <a:ext cx="568" cy="346"/>
                </a:xfrm>
                <a:prstGeom prst="rect">
                  <a:avLst/>
                </a:prstGeom>
                <a:noFill/>
                <a:ln w="9525">
                  <a:noFill/>
                </a:ln>
              </p:spPr>
              <p:txBody>
                <a:bodyPr/>
                <a:lstStyle/>
                <a:p>
                  <a:pPr algn="ctr"/>
                  <a:r>
                    <a:rPr lang="zh-CN" altLang="en-US" sz="1400" dirty="0">
                      <a:latin typeface="宋体" panose="02010600030101010101" pitchFamily="2" charset="-122"/>
                    </a:rPr>
                    <a:t>磷脂</a:t>
                  </a:r>
                </a:p>
                <a:p>
                  <a:pPr algn="ctr" eaLnBrk="0" hangingPunct="0"/>
                  <a:endParaRPr lang="en-US" altLang="zh-CN" sz="1400" dirty="0">
                    <a:latin typeface="Arial" panose="020B0604020202020204" pitchFamily="34" charset="0"/>
                  </a:endParaRPr>
                </a:p>
              </p:txBody>
            </p:sp>
            <p:sp>
              <p:nvSpPr>
                <p:cNvPr id="15509" name="Rectangle 131"/>
                <p:cNvSpPr/>
                <p:nvPr/>
              </p:nvSpPr>
              <p:spPr>
                <a:xfrm>
                  <a:off x="0" y="2104"/>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03" name="Group 134"/>
              <p:cNvGrpSpPr/>
              <p:nvPr/>
            </p:nvGrpSpPr>
            <p:grpSpPr>
              <a:xfrm>
                <a:off x="654" y="2104"/>
                <a:ext cx="714" cy="346"/>
                <a:chOff x="654" y="2104"/>
                <a:chExt cx="714" cy="346"/>
              </a:xfrm>
            </p:grpSpPr>
            <p:sp>
              <p:nvSpPr>
                <p:cNvPr id="15506" name="Rectangle 36"/>
                <p:cNvSpPr/>
                <p:nvPr/>
              </p:nvSpPr>
              <p:spPr>
                <a:xfrm>
                  <a:off x="697" y="2104"/>
                  <a:ext cx="628" cy="346"/>
                </a:xfrm>
                <a:prstGeom prst="rect">
                  <a:avLst/>
                </a:prstGeom>
                <a:noFill/>
                <a:ln w="9525">
                  <a:noFill/>
                </a:ln>
              </p:spPr>
              <p:txBody>
                <a:bodyPr/>
                <a:lstStyle/>
                <a:p>
                  <a:pPr algn="ctr"/>
                  <a:r>
                    <a:rPr lang="zh-CN" altLang="en-US" sz="1400" dirty="0">
                      <a:latin typeface="宋体" panose="02010600030101010101" pitchFamily="2" charset="-122"/>
                    </a:rPr>
                    <a:t>磷脂酶</a:t>
                  </a:r>
                </a:p>
                <a:p>
                  <a:pPr algn="ctr" eaLnBrk="0" hangingPunct="0"/>
                  <a:endParaRPr lang="en-US" altLang="zh-CN" sz="1400" dirty="0">
                    <a:latin typeface="Arial" panose="020B0604020202020204" pitchFamily="34" charset="0"/>
                  </a:endParaRPr>
                </a:p>
              </p:txBody>
            </p:sp>
            <p:sp>
              <p:nvSpPr>
                <p:cNvPr id="15507" name="Rectangle 133"/>
                <p:cNvSpPr/>
                <p:nvPr/>
              </p:nvSpPr>
              <p:spPr>
                <a:xfrm>
                  <a:off x="654" y="2104"/>
                  <a:ext cx="71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04" name="Group 136"/>
              <p:cNvGrpSpPr/>
              <p:nvPr/>
            </p:nvGrpSpPr>
            <p:grpSpPr>
              <a:xfrm>
                <a:off x="1368" y="2104"/>
                <a:ext cx="594" cy="346"/>
                <a:chOff x="1368" y="2104"/>
                <a:chExt cx="594" cy="346"/>
              </a:xfrm>
            </p:grpSpPr>
            <p:sp>
              <p:nvSpPr>
                <p:cNvPr id="15504" name="Rectangle 37"/>
                <p:cNvSpPr/>
                <p:nvPr/>
              </p:nvSpPr>
              <p:spPr>
                <a:xfrm>
                  <a:off x="1411" y="2104"/>
                  <a:ext cx="508" cy="346"/>
                </a:xfrm>
                <a:prstGeom prst="rect">
                  <a:avLst/>
                </a:prstGeom>
                <a:noFill/>
                <a:ln w="9525">
                  <a:noFill/>
                </a:ln>
              </p:spPr>
              <p:txBody>
                <a:bodyPr/>
                <a:lstStyle/>
                <a:p>
                  <a:pPr algn="ctr"/>
                  <a:r>
                    <a:rPr lang="zh-CN" altLang="en-US" sz="1400" dirty="0">
                      <a:latin typeface="宋体" panose="02010600030101010101" pitchFamily="2" charset="-122"/>
                    </a:rPr>
                    <a:t>共价</a:t>
                  </a:r>
                </a:p>
                <a:p>
                  <a:pPr algn="ctr" eaLnBrk="0" hangingPunct="0"/>
                  <a:endParaRPr lang="en-US" altLang="zh-CN" sz="1400" dirty="0">
                    <a:latin typeface="Arial" panose="020B0604020202020204" pitchFamily="34" charset="0"/>
                  </a:endParaRPr>
                </a:p>
              </p:txBody>
            </p:sp>
            <p:sp>
              <p:nvSpPr>
                <p:cNvPr id="15505" name="Rectangle 135"/>
                <p:cNvSpPr/>
                <p:nvPr/>
              </p:nvSpPr>
              <p:spPr>
                <a:xfrm>
                  <a:off x="1368" y="2104"/>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05" name="Group 138"/>
              <p:cNvGrpSpPr/>
              <p:nvPr/>
            </p:nvGrpSpPr>
            <p:grpSpPr>
              <a:xfrm>
                <a:off x="1962" y="2104"/>
                <a:ext cx="654" cy="346"/>
                <a:chOff x="1962" y="2104"/>
                <a:chExt cx="654" cy="346"/>
              </a:xfrm>
            </p:grpSpPr>
            <p:sp>
              <p:nvSpPr>
                <p:cNvPr id="15502" name="Rectangle 38"/>
                <p:cNvSpPr/>
                <p:nvPr/>
              </p:nvSpPr>
              <p:spPr>
                <a:xfrm>
                  <a:off x="2005" y="2104"/>
                  <a:ext cx="568" cy="346"/>
                </a:xfrm>
                <a:prstGeom prst="rect">
                  <a:avLst/>
                </a:prstGeom>
                <a:noFill/>
                <a:ln w="9525">
                  <a:noFill/>
                </a:ln>
              </p:spPr>
              <p:txBody>
                <a:bodyPr/>
                <a:lstStyle/>
                <a:p>
                  <a:pPr algn="ctr"/>
                  <a:r>
                    <a:rPr lang="zh-CN" altLang="en-US" sz="1400" dirty="0">
                      <a:latin typeface="宋体" panose="02010600030101010101" pitchFamily="2" charset="-122"/>
                    </a:rPr>
                    <a:t>铂电极</a:t>
                  </a:r>
                </a:p>
                <a:p>
                  <a:pPr algn="ctr" eaLnBrk="0" hangingPunct="0"/>
                  <a:endParaRPr lang="en-US" altLang="zh-CN" sz="1400" dirty="0">
                    <a:latin typeface="Arial" panose="020B0604020202020204" pitchFamily="34" charset="0"/>
                  </a:endParaRPr>
                </a:p>
              </p:txBody>
            </p:sp>
            <p:sp>
              <p:nvSpPr>
                <p:cNvPr id="15503" name="Rectangle 137"/>
                <p:cNvSpPr/>
                <p:nvPr/>
              </p:nvSpPr>
              <p:spPr>
                <a:xfrm>
                  <a:off x="1962" y="2104"/>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06" name="Group 140"/>
              <p:cNvGrpSpPr/>
              <p:nvPr/>
            </p:nvGrpSpPr>
            <p:grpSpPr>
              <a:xfrm>
                <a:off x="2616" y="2104"/>
                <a:ext cx="594" cy="346"/>
                <a:chOff x="2616" y="2104"/>
                <a:chExt cx="594" cy="346"/>
              </a:xfrm>
            </p:grpSpPr>
            <p:sp>
              <p:nvSpPr>
                <p:cNvPr id="15500" name="Rectangle 39"/>
                <p:cNvSpPr/>
                <p:nvPr/>
              </p:nvSpPr>
              <p:spPr>
                <a:xfrm>
                  <a:off x="2659" y="2104"/>
                  <a:ext cx="508" cy="346"/>
                </a:xfrm>
                <a:prstGeom prst="rect">
                  <a:avLst/>
                </a:prstGeom>
                <a:noFill/>
                <a:ln w="9525">
                  <a:noFill/>
                </a:ln>
              </p:spPr>
              <p:txBody>
                <a:bodyPr/>
                <a:lstStyle/>
                <a:p>
                  <a:pPr algn="ctr"/>
                  <a:r>
                    <a:rPr lang="en-US" altLang="zh-CN" sz="1400" dirty="0">
                      <a:latin typeface="宋体" panose="02010600030101010101" pitchFamily="2" charset="-122"/>
                    </a:rPr>
                    <a:t>30</a:t>
                  </a:r>
                </a:p>
                <a:p>
                  <a:pPr algn="ctr" eaLnBrk="0" hangingPunct="0"/>
                  <a:endParaRPr lang="en-US" altLang="zh-CN" sz="1400" dirty="0">
                    <a:latin typeface="Arial" panose="020B0604020202020204" pitchFamily="34" charset="0"/>
                  </a:endParaRPr>
                </a:p>
              </p:txBody>
            </p:sp>
            <p:sp>
              <p:nvSpPr>
                <p:cNvPr id="15501" name="Rectangle 139"/>
                <p:cNvSpPr/>
                <p:nvPr/>
              </p:nvSpPr>
              <p:spPr>
                <a:xfrm>
                  <a:off x="2616" y="2104"/>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07" name="Group 142"/>
              <p:cNvGrpSpPr/>
              <p:nvPr/>
            </p:nvGrpSpPr>
            <p:grpSpPr>
              <a:xfrm>
                <a:off x="3210" y="2104"/>
                <a:ext cx="715" cy="346"/>
                <a:chOff x="3210" y="2104"/>
                <a:chExt cx="715" cy="346"/>
              </a:xfrm>
            </p:grpSpPr>
            <p:sp>
              <p:nvSpPr>
                <p:cNvPr id="15498" name="Rectangle 40"/>
                <p:cNvSpPr/>
                <p:nvPr/>
              </p:nvSpPr>
              <p:spPr>
                <a:xfrm>
                  <a:off x="3253" y="2104"/>
                  <a:ext cx="629" cy="346"/>
                </a:xfrm>
                <a:prstGeom prst="rect">
                  <a:avLst/>
                </a:prstGeom>
                <a:noFill/>
                <a:ln w="9525">
                  <a:noFill/>
                </a:ln>
              </p:spPr>
              <p:txBody>
                <a:bodyPr/>
                <a:lstStyle/>
                <a:p>
                  <a:pPr algn="ctr"/>
                  <a:r>
                    <a:rPr lang="en-US" altLang="zh-CN" sz="1400" dirty="0">
                      <a:latin typeface="宋体" panose="02010600030101010101" pitchFamily="2" charset="-122"/>
                    </a:rPr>
                    <a:t>10</a:t>
                  </a:r>
                  <a:r>
                    <a:rPr lang="en-US" altLang="zh-CN" sz="1400" baseline="30000" dirty="0">
                      <a:latin typeface="宋体" panose="02010600030101010101" pitchFamily="2" charset="-122"/>
                    </a:rPr>
                    <a:t>2</a:t>
                  </a:r>
                  <a:r>
                    <a:rPr lang="zh-CN" altLang="en-US" sz="1400" dirty="0">
                      <a:latin typeface="宋体" panose="02010600030101010101" pitchFamily="2" charset="-122"/>
                    </a:rPr>
                    <a:t>～</a:t>
                  </a:r>
                  <a:r>
                    <a:rPr lang="en-US" altLang="zh-CN" sz="1400" dirty="0">
                      <a:latin typeface="宋体" panose="02010600030101010101" pitchFamily="2" charset="-122"/>
                    </a:rPr>
                    <a:t>5×10</a:t>
                  </a:r>
                  <a:r>
                    <a:rPr lang="en-US" altLang="zh-CN" sz="1400" baseline="30000" dirty="0">
                      <a:latin typeface="宋体" panose="02010600030101010101" pitchFamily="2" charset="-122"/>
                    </a:rPr>
                    <a:t>3</a:t>
                  </a:r>
                  <a:endParaRPr lang="en-US" altLang="zh-CN" sz="1400" dirty="0">
                    <a:latin typeface="宋体" panose="02010600030101010101" pitchFamily="2" charset="-122"/>
                  </a:endParaRPr>
                </a:p>
                <a:p>
                  <a:pPr algn="ctr" eaLnBrk="0" hangingPunct="0"/>
                  <a:endParaRPr lang="en-US" altLang="zh-CN" sz="1400" dirty="0">
                    <a:latin typeface="Arial" panose="020B0604020202020204" pitchFamily="34" charset="0"/>
                  </a:endParaRPr>
                </a:p>
              </p:txBody>
            </p:sp>
            <p:sp>
              <p:nvSpPr>
                <p:cNvPr id="15499" name="Rectangle 141"/>
                <p:cNvSpPr/>
                <p:nvPr/>
              </p:nvSpPr>
              <p:spPr>
                <a:xfrm>
                  <a:off x="3210" y="2104"/>
                  <a:ext cx="71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08" name="Group 144"/>
              <p:cNvGrpSpPr/>
              <p:nvPr/>
            </p:nvGrpSpPr>
            <p:grpSpPr>
              <a:xfrm>
                <a:off x="0" y="2450"/>
                <a:ext cx="654" cy="346"/>
                <a:chOff x="0" y="2450"/>
                <a:chExt cx="654" cy="346"/>
              </a:xfrm>
            </p:grpSpPr>
            <p:sp>
              <p:nvSpPr>
                <p:cNvPr id="15496" name="Rectangle 41"/>
                <p:cNvSpPr/>
                <p:nvPr/>
              </p:nvSpPr>
              <p:spPr>
                <a:xfrm>
                  <a:off x="43" y="2450"/>
                  <a:ext cx="568" cy="346"/>
                </a:xfrm>
                <a:prstGeom prst="rect">
                  <a:avLst/>
                </a:prstGeom>
                <a:noFill/>
                <a:ln w="9525">
                  <a:noFill/>
                </a:ln>
              </p:spPr>
              <p:txBody>
                <a:bodyPr/>
                <a:lstStyle/>
                <a:p>
                  <a:pPr algn="ctr"/>
                  <a:r>
                    <a:rPr lang="zh-CN" altLang="en-US" sz="1400" dirty="0">
                      <a:latin typeface="宋体" panose="02010600030101010101" pitchFamily="2" charset="-122"/>
                    </a:rPr>
                    <a:t>乙醇</a:t>
                  </a:r>
                </a:p>
                <a:p>
                  <a:pPr algn="ctr" eaLnBrk="0" hangingPunct="0"/>
                  <a:endParaRPr lang="en-US" altLang="zh-CN" sz="1400" dirty="0">
                    <a:latin typeface="Arial" panose="020B0604020202020204" pitchFamily="34" charset="0"/>
                  </a:endParaRPr>
                </a:p>
              </p:txBody>
            </p:sp>
            <p:sp>
              <p:nvSpPr>
                <p:cNvPr id="15497" name="Rectangle 143"/>
                <p:cNvSpPr/>
                <p:nvPr/>
              </p:nvSpPr>
              <p:spPr>
                <a:xfrm>
                  <a:off x="0" y="2450"/>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09" name="Group 146"/>
              <p:cNvGrpSpPr/>
              <p:nvPr/>
            </p:nvGrpSpPr>
            <p:grpSpPr>
              <a:xfrm>
                <a:off x="654" y="2450"/>
                <a:ext cx="714" cy="346"/>
                <a:chOff x="654" y="2450"/>
                <a:chExt cx="714" cy="346"/>
              </a:xfrm>
            </p:grpSpPr>
            <p:sp>
              <p:nvSpPr>
                <p:cNvPr id="15494" name="Rectangle 42"/>
                <p:cNvSpPr/>
                <p:nvPr/>
              </p:nvSpPr>
              <p:spPr>
                <a:xfrm>
                  <a:off x="697" y="2450"/>
                  <a:ext cx="628" cy="346"/>
                </a:xfrm>
                <a:prstGeom prst="rect">
                  <a:avLst/>
                </a:prstGeom>
                <a:noFill/>
                <a:ln w="9525">
                  <a:noFill/>
                </a:ln>
              </p:spPr>
              <p:txBody>
                <a:bodyPr/>
                <a:lstStyle/>
                <a:p>
                  <a:pPr algn="ctr"/>
                  <a:r>
                    <a:rPr lang="zh-CN" altLang="en-US" sz="1400" dirty="0">
                      <a:latin typeface="宋体" panose="02010600030101010101" pitchFamily="2" charset="-122"/>
                    </a:rPr>
                    <a:t>乙醇氧化酶</a:t>
                  </a:r>
                </a:p>
                <a:p>
                  <a:pPr algn="ctr" eaLnBrk="0" hangingPunct="0"/>
                  <a:endParaRPr lang="en-US" altLang="zh-CN" sz="1400" dirty="0">
                    <a:latin typeface="Arial" panose="020B0604020202020204" pitchFamily="34" charset="0"/>
                  </a:endParaRPr>
                </a:p>
              </p:txBody>
            </p:sp>
            <p:sp>
              <p:nvSpPr>
                <p:cNvPr id="15495" name="Rectangle 145"/>
                <p:cNvSpPr/>
                <p:nvPr/>
              </p:nvSpPr>
              <p:spPr>
                <a:xfrm>
                  <a:off x="654" y="2450"/>
                  <a:ext cx="71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10" name="Group 148"/>
              <p:cNvGrpSpPr/>
              <p:nvPr/>
            </p:nvGrpSpPr>
            <p:grpSpPr>
              <a:xfrm>
                <a:off x="1368" y="2450"/>
                <a:ext cx="594" cy="346"/>
                <a:chOff x="1368" y="2450"/>
                <a:chExt cx="594" cy="346"/>
              </a:xfrm>
            </p:grpSpPr>
            <p:sp>
              <p:nvSpPr>
                <p:cNvPr id="15492" name="Rectangle 43"/>
                <p:cNvSpPr/>
                <p:nvPr/>
              </p:nvSpPr>
              <p:spPr>
                <a:xfrm>
                  <a:off x="1411" y="2450"/>
                  <a:ext cx="508" cy="346"/>
                </a:xfrm>
                <a:prstGeom prst="rect">
                  <a:avLst/>
                </a:prstGeom>
                <a:noFill/>
                <a:ln w="9525">
                  <a:noFill/>
                </a:ln>
              </p:spPr>
              <p:txBody>
                <a:bodyPr/>
                <a:lstStyle/>
                <a:p>
                  <a:pPr algn="ctr"/>
                  <a:r>
                    <a:rPr lang="zh-CN" altLang="en-US" sz="1400" dirty="0">
                      <a:latin typeface="宋体" panose="02010600030101010101" pitchFamily="2" charset="-122"/>
                    </a:rPr>
                    <a:t>交联</a:t>
                  </a:r>
                </a:p>
                <a:p>
                  <a:pPr algn="ctr" eaLnBrk="0" hangingPunct="0"/>
                  <a:endParaRPr lang="en-US" altLang="zh-CN" sz="1400" dirty="0">
                    <a:latin typeface="Arial" panose="020B0604020202020204" pitchFamily="34" charset="0"/>
                  </a:endParaRPr>
                </a:p>
              </p:txBody>
            </p:sp>
            <p:sp>
              <p:nvSpPr>
                <p:cNvPr id="15493" name="Rectangle 147"/>
                <p:cNvSpPr/>
                <p:nvPr/>
              </p:nvSpPr>
              <p:spPr>
                <a:xfrm>
                  <a:off x="1368" y="2450"/>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11" name="Group 150"/>
              <p:cNvGrpSpPr/>
              <p:nvPr/>
            </p:nvGrpSpPr>
            <p:grpSpPr>
              <a:xfrm>
                <a:off x="1962" y="2450"/>
                <a:ext cx="654" cy="346"/>
                <a:chOff x="1962" y="2450"/>
                <a:chExt cx="654" cy="346"/>
              </a:xfrm>
            </p:grpSpPr>
            <p:sp>
              <p:nvSpPr>
                <p:cNvPr id="15490" name="Rectangle 44"/>
                <p:cNvSpPr/>
                <p:nvPr/>
              </p:nvSpPr>
              <p:spPr>
                <a:xfrm>
                  <a:off x="2005" y="2450"/>
                  <a:ext cx="568" cy="346"/>
                </a:xfrm>
                <a:prstGeom prst="rect">
                  <a:avLst/>
                </a:prstGeom>
                <a:noFill/>
                <a:ln w="9525">
                  <a:noFill/>
                </a:ln>
              </p:spPr>
              <p:txBody>
                <a:bodyPr/>
                <a:lstStyle/>
                <a:p>
                  <a:pPr algn="ctr"/>
                  <a:r>
                    <a:rPr lang="zh-CN" altLang="en-US" sz="1400" dirty="0">
                      <a:latin typeface="宋体" panose="02010600030101010101" pitchFamily="2" charset="-122"/>
                    </a:rPr>
                    <a:t>氧电极</a:t>
                  </a:r>
                </a:p>
                <a:p>
                  <a:pPr algn="ctr" eaLnBrk="0" hangingPunct="0"/>
                  <a:endParaRPr lang="en-US" altLang="zh-CN" sz="1400" dirty="0">
                    <a:latin typeface="Arial" panose="020B0604020202020204" pitchFamily="34" charset="0"/>
                  </a:endParaRPr>
                </a:p>
              </p:txBody>
            </p:sp>
            <p:sp>
              <p:nvSpPr>
                <p:cNvPr id="15491" name="Rectangle 149"/>
                <p:cNvSpPr/>
                <p:nvPr/>
              </p:nvSpPr>
              <p:spPr>
                <a:xfrm>
                  <a:off x="1962" y="2450"/>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12" name="Group 152"/>
              <p:cNvGrpSpPr/>
              <p:nvPr/>
            </p:nvGrpSpPr>
            <p:grpSpPr>
              <a:xfrm>
                <a:off x="2616" y="2450"/>
                <a:ext cx="594" cy="346"/>
                <a:chOff x="2616" y="2450"/>
                <a:chExt cx="594" cy="346"/>
              </a:xfrm>
            </p:grpSpPr>
            <p:sp>
              <p:nvSpPr>
                <p:cNvPr id="15488" name="Rectangle 45"/>
                <p:cNvSpPr/>
                <p:nvPr/>
              </p:nvSpPr>
              <p:spPr>
                <a:xfrm>
                  <a:off x="2659" y="2450"/>
                  <a:ext cx="508" cy="346"/>
                </a:xfrm>
                <a:prstGeom prst="rect">
                  <a:avLst/>
                </a:prstGeom>
                <a:noFill/>
                <a:ln w="9525">
                  <a:noFill/>
                </a:ln>
              </p:spPr>
              <p:txBody>
                <a:bodyPr/>
                <a:lstStyle/>
                <a:p>
                  <a:pPr algn="ctr"/>
                  <a:r>
                    <a:rPr lang="en-US" altLang="zh-CN" sz="1400" dirty="0">
                      <a:latin typeface="宋体" panose="02010600030101010101" pitchFamily="2" charset="-122"/>
                    </a:rPr>
                    <a:t>120</a:t>
                  </a:r>
                </a:p>
                <a:p>
                  <a:pPr algn="ctr" eaLnBrk="0" hangingPunct="0"/>
                  <a:endParaRPr lang="en-US" altLang="zh-CN" sz="1400" dirty="0">
                    <a:latin typeface="Arial" panose="020B0604020202020204" pitchFamily="34" charset="0"/>
                  </a:endParaRPr>
                </a:p>
              </p:txBody>
            </p:sp>
            <p:sp>
              <p:nvSpPr>
                <p:cNvPr id="15489" name="Rectangle 151"/>
                <p:cNvSpPr/>
                <p:nvPr/>
              </p:nvSpPr>
              <p:spPr>
                <a:xfrm>
                  <a:off x="2616" y="2450"/>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13" name="Group 154"/>
              <p:cNvGrpSpPr/>
              <p:nvPr/>
            </p:nvGrpSpPr>
            <p:grpSpPr>
              <a:xfrm>
                <a:off x="3210" y="2450"/>
                <a:ext cx="715" cy="346"/>
                <a:chOff x="3210" y="2450"/>
                <a:chExt cx="715" cy="346"/>
              </a:xfrm>
            </p:grpSpPr>
            <p:sp>
              <p:nvSpPr>
                <p:cNvPr id="15486" name="Rectangle 46"/>
                <p:cNvSpPr/>
                <p:nvPr/>
              </p:nvSpPr>
              <p:spPr>
                <a:xfrm>
                  <a:off x="3253" y="2450"/>
                  <a:ext cx="629" cy="346"/>
                </a:xfrm>
                <a:prstGeom prst="rect">
                  <a:avLst/>
                </a:prstGeom>
                <a:noFill/>
                <a:ln w="9525">
                  <a:noFill/>
                </a:ln>
              </p:spPr>
              <p:txBody>
                <a:bodyPr/>
                <a:lstStyle/>
                <a:p>
                  <a:pPr algn="ctr"/>
                  <a:r>
                    <a:rPr lang="en-US" altLang="zh-CN" sz="1400" dirty="0">
                      <a:latin typeface="宋体" panose="02010600030101010101" pitchFamily="2" charset="-122"/>
                    </a:rPr>
                    <a:t>10</a:t>
                  </a:r>
                  <a:r>
                    <a:rPr lang="zh-CN" altLang="en-US" sz="1400" dirty="0">
                      <a:latin typeface="宋体" panose="02010600030101010101" pitchFamily="2" charset="-122"/>
                    </a:rPr>
                    <a:t>～</a:t>
                  </a:r>
                  <a:r>
                    <a:rPr lang="en-US" altLang="zh-CN" sz="1400" dirty="0">
                      <a:latin typeface="宋体" panose="02010600030101010101" pitchFamily="2" charset="-122"/>
                    </a:rPr>
                    <a:t>5×10</a:t>
                  </a:r>
                  <a:r>
                    <a:rPr lang="en-US" altLang="zh-CN" sz="1400" baseline="30000" dirty="0">
                      <a:latin typeface="宋体" panose="02010600030101010101" pitchFamily="2" charset="-122"/>
                    </a:rPr>
                    <a:t>3</a:t>
                  </a:r>
                  <a:endParaRPr lang="en-US" altLang="zh-CN" sz="1400" dirty="0">
                    <a:latin typeface="宋体" panose="02010600030101010101" pitchFamily="2" charset="-122"/>
                  </a:endParaRPr>
                </a:p>
                <a:p>
                  <a:pPr algn="ctr" eaLnBrk="0" hangingPunct="0"/>
                  <a:endParaRPr lang="en-US" altLang="zh-CN" sz="1400" dirty="0">
                    <a:latin typeface="Arial" panose="020B0604020202020204" pitchFamily="34" charset="0"/>
                  </a:endParaRPr>
                </a:p>
              </p:txBody>
            </p:sp>
            <p:sp>
              <p:nvSpPr>
                <p:cNvPr id="15487" name="Rectangle 153"/>
                <p:cNvSpPr/>
                <p:nvPr/>
              </p:nvSpPr>
              <p:spPr>
                <a:xfrm>
                  <a:off x="3210" y="2450"/>
                  <a:ext cx="71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14" name="Group 156"/>
              <p:cNvGrpSpPr/>
              <p:nvPr/>
            </p:nvGrpSpPr>
            <p:grpSpPr>
              <a:xfrm>
                <a:off x="0" y="2796"/>
                <a:ext cx="654" cy="346"/>
                <a:chOff x="0" y="2796"/>
                <a:chExt cx="654" cy="346"/>
              </a:xfrm>
            </p:grpSpPr>
            <p:sp>
              <p:nvSpPr>
                <p:cNvPr id="15484" name="Rectangle 47"/>
                <p:cNvSpPr/>
                <p:nvPr/>
              </p:nvSpPr>
              <p:spPr>
                <a:xfrm>
                  <a:off x="43" y="2796"/>
                  <a:ext cx="568" cy="346"/>
                </a:xfrm>
                <a:prstGeom prst="rect">
                  <a:avLst/>
                </a:prstGeom>
                <a:noFill/>
                <a:ln w="9525">
                  <a:noFill/>
                </a:ln>
              </p:spPr>
              <p:txBody>
                <a:bodyPr/>
                <a:lstStyle/>
                <a:p>
                  <a:pPr algn="ctr"/>
                  <a:r>
                    <a:rPr lang="zh-CN" altLang="en-US" sz="1400" dirty="0">
                      <a:latin typeface="宋体" panose="02010600030101010101" pitchFamily="2" charset="-122"/>
                    </a:rPr>
                    <a:t>尿酸</a:t>
                  </a:r>
                </a:p>
                <a:p>
                  <a:pPr algn="ctr" eaLnBrk="0" hangingPunct="0"/>
                  <a:endParaRPr lang="en-US" altLang="zh-CN" sz="1400" dirty="0">
                    <a:latin typeface="Arial" panose="020B0604020202020204" pitchFamily="34" charset="0"/>
                  </a:endParaRPr>
                </a:p>
              </p:txBody>
            </p:sp>
            <p:sp>
              <p:nvSpPr>
                <p:cNvPr id="15485" name="Rectangle 155"/>
                <p:cNvSpPr/>
                <p:nvPr/>
              </p:nvSpPr>
              <p:spPr>
                <a:xfrm>
                  <a:off x="0" y="2796"/>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15" name="Group 158"/>
              <p:cNvGrpSpPr/>
              <p:nvPr/>
            </p:nvGrpSpPr>
            <p:grpSpPr>
              <a:xfrm>
                <a:off x="654" y="2796"/>
                <a:ext cx="714" cy="346"/>
                <a:chOff x="654" y="2796"/>
                <a:chExt cx="714" cy="346"/>
              </a:xfrm>
            </p:grpSpPr>
            <p:sp>
              <p:nvSpPr>
                <p:cNvPr id="15482" name="Rectangle 48"/>
                <p:cNvSpPr/>
                <p:nvPr/>
              </p:nvSpPr>
              <p:spPr>
                <a:xfrm>
                  <a:off x="697" y="2796"/>
                  <a:ext cx="628" cy="346"/>
                </a:xfrm>
                <a:prstGeom prst="rect">
                  <a:avLst/>
                </a:prstGeom>
                <a:noFill/>
                <a:ln w="9525">
                  <a:noFill/>
                </a:ln>
              </p:spPr>
              <p:txBody>
                <a:bodyPr/>
                <a:lstStyle/>
                <a:p>
                  <a:pPr algn="ctr"/>
                  <a:r>
                    <a:rPr lang="zh-CN" altLang="en-US" sz="1400" dirty="0">
                      <a:latin typeface="宋体" panose="02010600030101010101" pitchFamily="2" charset="-122"/>
                    </a:rPr>
                    <a:t>尿酸酶</a:t>
                  </a:r>
                </a:p>
                <a:p>
                  <a:pPr algn="ctr" eaLnBrk="0" hangingPunct="0"/>
                  <a:endParaRPr lang="en-US" altLang="zh-CN" sz="1400" dirty="0">
                    <a:latin typeface="Arial" panose="020B0604020202020204" pitchFamily="34" charset="0"/>
                  </a:endParaRPr>
                </a:p>
              </p:txBody>
            </p:sp>
            <p:sp>
              <p:nvSpPr>
                <p:cNvPr id="15483" name="Rectangle 157"/>
                <p:cNvSpPr/>
                <p:nvPr/>
              </p:nvSpPr>
              <p:spPr>
                <a:xfrm>
                  <a:off x="654" y="2796"/>
                  <a:ext cx="71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16" name="Group 160"/>
              <p:cNvGrpSpPr/>
              <p:nvPr/>
            </p:nvGrpSpPr>
            <p:grpSpPr>
              <a:xfrm>
                <a:off x="1368" y="2796"/>
                <a:ext cx="594" cy="346"/>
                <a:chOff x="1368" y="2796"/>
                <a:chExt cx="594" cy="346"/>
              </a:xfrm>
            </p:grpSpPr>
            <p:sp>
              <p:nvSpPr>
                <p:cNvPr id="15480" name="Rectangle 49"/>
                <p:cNvSpPr/>
                <p:nvPr/>
              </p:nvSpPr>
              <p:spPr>
                <a:xfrm>
                  <a:off x="1411" y="2796"/>
                  <a:ext cx="508" cy="346"/>
                </a:xfrm>
                <a:prstGeom prst="rect">
                  <a:avLst/>
                </a:prstGeom>
                <a:noFill/>
                <a:ln w="9525">
                  <a:noFill/>
                </a:ln>
              </p:spPr>
              <p:txBody>
                <a:bodyPr/>
                <a:lstStyle/>
                <a:p>
                  <a:pPr algn="ctr"/>
                  <a:r>
                    <a:rPr lang="zh-CN" altLang="en-US" sz="1400" dirty="0">
                      <a:latin typeface="宋体" panose="02010600030101010101" pitchFamily="2" charset="-122"/>
                    </a:rPr>
                    <a:t>交联</a:t>
                  </a:r>
                </a:p>
                <a:p>
                  <a:pPr algn="ctr" eaLnBrk="0" hangingPunct="0"/>
                  <a:endParaRPr lang="en-US" altLang="zh-CN" sz="1400" dirty="0">
                    <a:latin typeface="Arial" panose="020B0604020202020204" pitchFamily="34" charset="0"/>
                  </a:endParaRPr>
                </a:p>
              </p:txBody>
            </p:sp>
            <p:sp>
              <p:nvSpPr>
                <p:cNvPr id="15481" name="Rectangle 159"/>
                <p:cNvSpPr/>
                <p:nvPr/>
              </p:nvSpPr>
              <p:spPr>
                <a:xfrm>
                  <a:off x="1368" y="2796"/>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17" name="Group 162"/>
              <p:cNvGrpSpPr/>
              <p:nvPr/>
            </p:nvGrpSpPr>
            <p:grpSpPr>
              <a:xfrm>
                <a:off x="1962" y="2796"/>
                <a:ext cx="654" cy="346"/>
                <a:chOff x="1962" y="2796"/>
                <a:chExt cx="654" cy="346"/>
              </a:xfrm>
            </p:grpSpPr>
            <p:sp>
              <p:nvSpPr>
                <p:cNvPr id="15478" name="Rectangle 50"/>
                <p:cNvSpPr/>
                <p:nvPr/>
              </p:nvSpPr>
              <p:spPr>
                <a:xfrm>
                  <a:off x="2005" y="2796"/>
                  <a:ext cx="568" cy="346"/>
                </a:xfrm>
                <a:prstGeom prst="rect">
                  <a:avLst/>
                </a:prstGeom>
                <a:noFill/>
                <a:ln w="9525">
                  <a:noFill/>
                </a:ln>
              </p:spPr>
              <p:txBody>
                <a:bodyPr/>
                <a:lstStyle/>
                <a:p>
                  <a:pPr algn="ctr"/>
                  <a:r>
                    <a:rPr lang="zh-CN" altLang="en-US" sz="1400" dirty="0">
                      <a:latin typeface="宋体" panose="02010600030101010101" pitchFamily="2" charset="-122"/>
                    </a:rPr>
                    <a:t>氧电极</a:t>
                  </a:r>
                </a:p>
                <a:p>
                  <a:pPr algn="ctr" eaLnBrk="0" hangingPunct="0"/>
                  <a:endParaRPr lang="en-US" altLang="zh-CN" sz="1400" dirty="0">
                    <a:latin typeface="Arial" panose="020B0604020202020204" pitchFamily="34" charset="0"/>
                  </a:endParaRPr>
                </a:p>
              </p:txBody>
            </p:sp>
            <p:sp>
              <p:nvSpPr>
                <p:cNvPr id="15479" name="Rectangle 161"/>
                <p:cNvSpPr/>
                <p:nvPr/>
              </p:nvSpPr>
              <p:spPr>
                <a:xfrm>
                  <a:off x="1962" y="2796"/>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18" name="Group 164"/>
              <p:cNvGrpSpPr/>
              <p:nvPr/>
            </p:nvGrpSpPr>
            <p:grpSpPr>
              <a:xfrm>
                <a:off x="2616" y="2796"/>
                <a:ext cx="594" cy="346"/>
                <a:chOff x="2616" y="2796"/>
                <a:chExt cx="594" cy="346"/>
              </a:xfrm>
            </p:grpSpPr>
            <p:sp>
              <p:nvSpPr>
                <p:cNvPr id="15476" name="Rectangle 51"/>
                <p:cNvSpPr/>
                <p:nvPr/>
              </p:nvSpPr>
              <p:spPr>
                <a:xfrm>
                  <a:off x="2659" y="2796"/>
                  <a:ext cx="508" cy="346"/>
                </a:xfrm>
                <a:prstGeom prst="rect">
                  <a:avLst/>
                </a:prstGeom>
                <a:noFill/>
                <a:ln w="9525">
                  <a:noFill/>
                </a:ln>
              </p:spPr>
              <p:txBody>
                <a:bodyPr/>
                <a:lstStyle/>
                <a:p>
                  <a:pPr algn="ctr"/>
                  <a:r>
                    <a:rPr lang="en-US" altLang="zh-CN" sz="1400" dirty="0">
                      <a:latin typeface="宋体" panose="02010600030101010101" pitchFamily="2" charset="-122"/>
                    </a:rPr>
                    <a:t>120</a:t>
                  </a:r>
                </a:p>
                <a:p>
                  <a:pPr algn="ctr" eaLnBrk="0" hangingPunct="0"/>
                  <a:endParaRPr lang="en-US" altLang="zh-CN" sz="1400" dirty="0">
                    <a:latin typeface="Arial" panose="020B0604020202020204" pitchFamily="34" charset="0"/>
                  </a:endParaRPr>
                </a:p>
              </p:txBody>
            </p:sp>
            <p:sp>
              <p:nvSpPr>
                <p:cNvPr id="15477" name="Rectangle 163"/>
                <p:cNvSpPr/>
                <p:nvPr/>
              </p:nvSpPr>
              <p:spPr>
                <a:xfrm>
                  <a:off x="2616" y="2796"/>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19" name="Group 166"/>
              <p:cNvGrpSpPr/>
              <p:nvPr/>
            </p:nvGrpSpPr>
            <p:grpSpPr>
              <a:xfrm>
                <a:off x="3210" y="2796"/>
                <a:ext cx="715" cy="346"/>
                <a:chOff x="3210" y="2796"/>
                <a:chExt cx="715" cy="346"/>
              </a:xfrm>
            </p:grpSpPr>
            <p:sp>
              <p:nvSpPr>
                <p:cNvPr id="15474" name="Rectangle 52"/>
                <p:cNvSpPr/>
                <p:nvPr/>
              </p:nvSpPr>
              <p:spPr>
                <a:xfrm>
                  <a:off x="3253" y="2796"/>
                  <a:ext cx="629" cy="346"/>
                </a:xfrm>
                <a:prstGeom prst="rect">
                  <a:avLst/>
                </a:prstGeom>
                <a:noFill/>
                <a:ln w="9525">
                  <a:noFill/>
                </a:ln>
              </p:spPr>
              <p:txBody>
                <a:bodyPr/>
                <a:lstStyle/>
                <a:p>
                  <a:pPr algn="ctr"/>
                  <a:r>
                    <a:rPr lang="en-US" altLang="zh-CN" sz="1400" dirty="0">
                      <a:latin typeface="宋体" panose="02010600030101010101" pitchFamily="2" charset="-122"/>
                    </a:rPr>
                    <a:t>10</a:t>
                  </a:r>
                  <a:r>
                    <a:rPr lang="zh-CN" altLang="en-US" sz="1400" dirty="0">
                      <a:latin typeface="宋体" panose="02010600030101010101" pitchFamily="2" charset="-122"/>
                    </a:rPr>
                    <a:t>～</a:t>
                  </a:r>
                  <a:r>
                    <a:rPr lang="en-US" altLang="zh-CN" sz="1400" dirty="0">
                      <a:latin typeface="宋体" panose="02010600030101010101" pitchFamily="2" charset="-122"/>
                    </a:rPr>
                    <a:t>1×10</a:t>
                  </a:r>
                  <a:r>
                    <a:rPr lang="en-US" altLang="zh-CN" sz="1400" baseline="30000" dirty="0">
                      <a:latin typeface="宋体" panose="02010600030101010101" pitchFamily="2" charset="-122"/>
                    </a:rPr>
                    <a:t>3</a:t>
                  </a:r>
                  <a:endParaRPr lang="en-US" altLang="zh-CN" sz="1400" dirty="0">
                    <a:latin typeface="宋体" panose="02010600030101010101" pitchFamily="2" charset="-122"/>
                  </a:endParaRPr>
                </a:p>
                <a:p>
                  <a:pPr algn="ctr" eaLnBrk="0" hangingPunct="0"/>
                  <a:endParaRPr lang="en-US" altLang="zh-CN" sz="1400" dirty="0">
                    <a:latin typeface="Arial" panose="020B0604020202020204" pitchFamily="34" charset="0"/>
                  </a:endParaRPr>
                </a:p>
              </p:txBody>
            </p:sp>
            <p:sp>
              <p:nvSpPr>
                <p:cNvPr id="15475" name="Rectangle 165"/>
                <p:cNvSpPr/>
                <p:nvPr/>
              </p:nvSpPr>
              <p:spPr>
                <a:xfrm>
                  <a:off x="3210" y="2796"/>
                  <a:ext cx="71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20" name="Group 168"/>
              <p:cNvGrpSpPr/>
              <p:nvPr/>
            </p:nvGrpSpPr>
            <p:grpSpPr>
              <a:xfrm>
                <a:off x="0" y="3142"/>
                <a:ext cx="654" cy="346"/>
                <a:chOff x="0" y="3142"/>
                <a:chExt cx="654" cy="346"/>
              </a:xfrm>
            </p:grpSpPr>
            <p:sp>
              <p:nvSpPr>
                <p:cNvPr id="15472" name="Rectangle 53"/>
                <p:cNvSpPr/>
                <p:nvPr/>
              </p:nvSpPr>
              <p:spPr>
                <a:xfrm>
                  <a:off x="43" y="3142"/>
                  <a:ext cx="568" cy="346"/>
                </a:xfrm>
                <a:prstGeom prst="rect">
                  <a:avLst/>
                </a:prstGeom>
                <a:noFill/>
                <a:ln w="9525">
                  <a:noFill/>
                </a:ln>
              </p:spPr>
              <p:txBody>
                <a:bodyPr/>
                <a:lstStyle/>
                <a:p>
                  <a:pPr algn="ctr"/>
                  <a:r>
                    <a:rPr lang="en-US" altLang="zh-CN" sz="1400" dirty="0">
                      <a:latin typeface="宋体" panose="02010600030101010101" pitchFamily="2" charset="-122"/>
                    </a:rPr>
                    <a:t>L</a:t>
                  </a:r>
                  <a:r>
                    <a:rPr lang="zh-CN" altLang="en-US" sz="1400" dirty="0">
                      <a:latin typeface="宋体" panose="02010600030101010101" pitchFamily="2" charset="-122"/>
                    </a:rPr>
                    <a:t>一谷氨酸</a:t>
                  </a:r>
                </a:p>
                <a:p>
                  <a:pPr algn="ctr" eaLnBrk="0" hangingPunct="0"/>
                  <a:endParaRPr lang="en-US" altLang="zh-CN" sz="1400" dirty="0">
                    <a:latin typeface="Arial" panose="020B0604020202020204" pitchFamily="34" charset="0"/>
                  </a:endParaRPr>
                </a:p>
              </p:txBody>
            </p:sp>
            <p:sp>
              <p:nvSpPr>
                <p:cNvPr id="15473" name="Rectangle 167"/>
                <p:cNvSpPr/>
                <p:nvPr/>
              </p:nvSpPr>
              <p:spPr>
                <a:xfrm>
                  <a:off x="0" y="3142"/>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21" name="Group 170"/>
              <p:cNvGrpSpPr/>
              <p:nvPr/>
            </p:nvGrpSpPr>
            <p:grpSpPr>
              <a:xfrm>
                <a:off x="654" y="3142"/>
                <a:ext cx="714" cy="346"/>
                <a:chOff x="654" y="3142"/>
                <a:chExt cx="714" cy="346"/>
              </a:xfrm>
            </p:grpSpPr>
            <p:sp>
              <p:nvSpPr>
                <p:cNvPr id="15470" name="Rectangle 54"/>
                <p:cNvSpPr/>
                <p:nvPr/>
              </p:nvSpPr>
              <p:spPr>
                <a:xfrm>
                  <a:off x="697" y="3142"/>
                  <a:ext cx="628" cy="346"/>
                </a:xfrm>
                <a:prstGeom prst="rect">
                  <a:avLst/>
                </a:prstGeom>
                <a:noFill/>
                <a:ln w="9525">
                  <a:noFill/>
                </a:ln>
              </p:spPr>
              <p:txBody>
                <a:bodyPr/>
                <a:lstStyle/>
                <a:p>
                  <a:pPr algn="ctr"/>
                  <a:r>
                    <a:rPr lang="zh-CN" altLang="en-US" sz="1400" dirty="0">
                      <a:latin typeface="宋体" panose="02010600030101010101" pitchFamily="2" charset="-122"/>
                    </a:rPr>
                    <a:t>谷氨酸脱氨酶</a:t>
                  </a:r>
                </a:p>
                <a:p>
                  <a:pPr algn="ctr" eaLnBrk="0" hangingPunct="0"/>
                  <a:endParaRPr lang="en-US" altLang="zh-CN" sz="1400" dirty="0">
                    <a:latin typeface="Arial" panose="020B0604020202020204" pitchFamily="34" charset="0"/>
                  </a:endParaRPr>
                </a:p>
              </p:txBody>
            </p:sp>
            <p:sp>
              <p:nvSpPr>
                <p:cNvPr id="15471" name="Rectangle 169"/>
                <p:cNvSpPr/>
                <p:nvPr/>
              </p:nvSpPr>
              <p:spPr>
                <a:xfrm>
                  <a:off x="654" y="3142"/>
                  <a:ext cx="71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22" name="Group 172"/>
              <p:cNvGrpSpPr/>
              <p:nvPr/>
            </p:nvGrpSpPr>
            <p:grpSpPr>
              <a:xfrm>
                <a:off x="1368" y="3142"/>
                <a:ext cx="594" cy="346"/>
                <a:chOff x="1368" y="3142"/>
                <a:chExt cx="594" cy="346"/>
              </a:xfrm>
            </p:grpSpPr>
            <p:sp>
              <p:nvSpPr>
                <p:cNvPr id="15468" name="Rectangle 55"/>
                <p:cNvSpPr/>
                <p:nvPr/>
              </p:nvSpPr>
              <p:spPr>
                <a:xfrm>
                  <a:off x="1411" y="3142"/>
                  <a:ext cx="508" cy="346"/>
                </a:xfrm>
                <a:prstGeom prst="rect">
                  <a:avLst/>
                </a:prstGeom>
                <a:noFill/>
                <a:ln w="9525">
                  <a:noFill/>
                </a:ln>
              </p:spPr>
              <p:txBody>
                <a:bodyPr/>
                <a:lstStyle/>
                <a:p>
                  <a:pPr algn="ctr"/>
                  <a:r>
                    <a:rPr lang="zh-CN" altLang="en-US" sz="1400" dirty="0">
                      <a:latin typeface="宋体" panose="02010600030101010101" pitchFamily="2" charset="-122"/>
                    </a:rPr>
                    <a:t>吸附</a:t>
                  </a:r>
                </a:p>
                <a:p>
                  <a:pPr algn="ctr" eaLnBrk="0" hangingPunct="0"/>
                  <a:endParaRPr lang="en-US" altLang="zh-CN" sz="1400" dirty="0">
                    <a:latin typeface="Arial" panose="020B0604020202020204" pitchFamily="34" charset="0"/>
                  </a:endParaRPr>
                </a:p>
              </p:txBody>
            </p:sp>
            <p:sp>
              <p:nvSpPr>
                <p:cNvPr id="15469" name="Rectangle 171"/>
                <p:cNvSpPr/>
                <p:nvPr/>
              </p:nvSpPr>
              <p:spPr>
                <a:xfrm>
                  <a:off x="1368" y="3142"/>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23" name="Group 174"/>
              <p:cNvGrpSpPr/>
              <p:nvPr/>
            </p:nvGrpSpPr>
            <p:grpSpPr>
              <a:xfrm>
                <a:off x="1962" y="3142"/>
                <a:ext cx="654" cy="346"/>
                <a:chOff x="1962" y="3142"/>
                <a:chExt cx="654" cy="346"/>
              </a:xfrm>
            </p:grpSpPr>
            <p:sp>
              <p:nvSpPr>
                <p:cNvPr id="15466" name="Rectangle 56"/>
                <p:cNvSpPr/>
                <p:nvPr/>
              </p:nvSpPr>
              <p:spPr>
                <a:xfrm>
                  <a:off x="2005" y="3142"/>
                  <a:ext cx="568" cy="346"/>
                </a:xfrm>
                <a:prstGeom prst="rect">
                  <a:avLst/>
                </a:prstGeom>
                <a:noFill/>
                <a:ln w="9525">
                  <a:noFill/>
                </a:ln>
              </p:spPr>
              <p:txBody>
                <a:bodyPr/>
                <a:lstStyle/>
                <a:p>
                  <a:pPr algn="ctr"/>
                  <a:r>
                    <a:rPr lang="zh-CN" altLang="en-US" sz="1400" dirty="0">
                      <a:latin typeface="宋体" panose="02010600030101010101" pitchFamily="2" charset="-122"/>
                    </a:rPr>
                    <a:t>铵离子电极</a:t>
                  </a:r>
                </a:p>
                <a:p>
                  <a:pPr algn="ctr" eaLnBrk="0" hangingPunct="0"/>
                  <a:endParaRPr lang="en-US" altLang="zh-CN" sz="1400" dirty="0">
                    <a:latin typeface="Arial" panose="020B0604020202020204" pitchFamily="34" charset="0"/>
                  </a:endParaRPr>
                </a:p>
              </p:txBody>
            </p:sp>
            <p:sp>
              <p:nvSpPr>
                <p:cNvPr id="15467" name="Rectangle 173"/>
                <p:cNvSpPr/>
                <p:nvPr/>
              </p:nvSpPr>
              <p:spPr>
                <a:xfrm>
                  <a:off x="1962" y="3142"/>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24" name="Group 176"/>
              <p:cNvGrpSpPr/>
              <p:nvPr/>
            </p:nvGrpSpPr>
            <p:grpSpPr>
              <a:xfrm>
                <a:off x="2616" y="3142"/>
                <a:ext cx="594" cy="346"/>
                <a:chOff x="2616" y="3142"/>
                <a:chExt cx="594" cy="346"/>
              </a:xfrm>
            </p:grpSpPr>
            <p:sp>
              <p:nvSpPr>
                <p:cNvPr id="15464" name="Rectangle 57"/>
                <p:cNvSpPr/>
                <p:nvPr/>
              </p:nvSpPr>
              <p:spPr>
                <a:xfrm>
                  <a:off x="2659" y="3142"/>
                  <a:ext cx="508" cy="346"/>
                </a:xfrm>
                <a:prstGeom prst="rect">
                  <a:avLst/>
                </a:prstGeom>
                <a:noFill/>
                <a:ln w="9525">
                  <a:noFill/>
                </a:ln>
              </p:spPr>
              <p:txBody>
                <a:bodyPr/>
                <a:lstStyle/>
                <a:p>
                  <a:pPr algn="ctr"/>
                  <a:r>
                    <a:rPr lang="en-US" altLang="zh-CN" sz="1400" dirty="0">
                      <a:latin typeface="宋体" panose="02010600030101010101" pitchFamily="2" charset="-122"/>
                    </a:rPr>
                    <a:t>2</a:t>
                  </a:r>
                </a:p>
                <a:p>
                  <a:pPr algn="ctr" eaLnBrk="0" hangingPunct="0"/>
                  <a:endParaRPr lang="en-US" altLang="zh-CN" sz="1400" dirty="0">
                    <a:latin typeface="Arial" panose="020B0604020202020204" pitchFamily="34" charset="0"/>
                  </a:endParaRPr>
                </a:p>
              </p:txBody>
            </p:sp>
            <p:sp>
              <p:nvSpPr>
                <p:cNvPr id="15465" name="Rectangle 175"/>
                <p:cNvSpPr/>
                <p:nvPr/>
              </p:nvSpPr>
              <p:spPr>
                <a:xfrm>
                  <a:off x="2616" y="3142"/>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25" name="Group 178"/>
              <p:cNvGrpSpPr/>
              <p:nvPr/>
            </p:nvGrpSpPr>
            <p:grpSpPr>
              <a:xfrm>
                <a:off x="3210" y="3142"/>
                <a:ext cx="715" cy="346"/>
                <a:chOff x="3210" y="3142"/>
                <a:chExt cx="715" cy="346"/>
              </a:xfrm>
            </p:grpSpPr>
            <p:sp>
              <p:nvSpPr>
                <p:cNvPr id="15462" name="Rectangle 58"/>
                <p:cNvSpPr/>
                <p:nvPr/>
              </p:nvSpPr>
              <p:spPr>
                <a:xfrm>
                  <a:off x="3253" y="3142"/>
                  <a:ext cx="629" cy="346"/>
                </a:xfrm>
                <a:prstGeom prst="rect">
                  <a:avLst/>
                </a:prstGeom>
                <a:noFill/>
                <a:ln w="9525">
                  <a:noFill/>
                </a:ln>
              </p:spPr>
              <p:txBody>
                <a:bodyPr/>
                <a:lstStyle/>
                <a:p>
                  <a:pPr algn="ctr"/>
                  <a:r>
                    <a:rPr lang="en-US" altLang="zh-CN" sz="1400" dirty="0">
                      <a:latin typeface="宋体" panose="02010600030101010101" pitchFamily="2" charset="-122"/>
                    </a:rPr>
                    <a:t>10</a:t>
                  </a:r>
                  <a:r>
                    <a:rPr lang="zh-CN" altLang="en-US" sz="1400" dirty="0">
                      <a:latin typeface="宋体" panose="02010600030101010101" pitchFamily="2" charset="-122"/>
                    </a:rPr>
                    <a:t>～</a:t>
                  </a:r>
                  <a:r>
                    <a:rPr lang="en-US" altLang="zh-CN" sz="1400" dirty="0">
                      <a:latin typeface="宋体" panose="02010600030101010101" pitchFamily="2" charset="-122"/>
                    </a:rPr>
                    <a:t>1×10</a:t>
                  </a:r>
                  <a:r>
                    <a:rPr lang="en-US" altLang="zh-CN" sz="1400" baseline="30000" dirty="0">
                      <a:latin typeface="宋体" panose="02010600030101010101" pitchFamily="2" charset="-122"/>
                    </a:rPr>
                    <a:t>4</a:t>
                  </a:r>
                  <a:endParaRPr lang="en-US" altLang="zh-CN" sz="1400" dirty="0">
                    <a:latin typeface="宋体" panose="02010600030101010101" pitchFamily="2" charset="-122"/>
                  </a:endParaRPr>
                </a:p>
                <a:p>
                  <a:pPr algn="ctr" eaLnBrk="0" hangingPunct="0"/>
                  <a:endParaRPr lang="en-US" altLang="zh-CN" sz="1400" dirty="0">
                    <a:latin typeface="Arial" panose="020B0604020202020204" pitchFamily="34" charset="0"/>
                  </a:endParaRPr>
                </a:p>
              </p:txBody>
            </p:sp>
            <p:sp>
              <p:nvSpPr>
                <p:cNvPr id="15463" name="Rectangle 177"/>
                <p:cNvSpPr/>
                <p:nvPr/>
              </p:nvSpPr>
              <p:spPr>
                <a:xfrm>
                  <a:off x="3210" y="3142"/>
                  <a:ext cx="71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26" name="Group 180"/>
              <p:cNvGrpSpPr/>
              <p:nvPr/>
            </p:nvGrpSpPr>
            <p:grpSpPr>
              <a:xfrm>
                <a:off x="0" y="3488"/>
                <a:ext cx="654" cy="346"/>
                <a:chOff x="0" y="3488"/>
                <a:chExt cx="654" cy="346"/>
              </a:xfrm>
            </p:grpSpPr>
            <p:sp>
              <p:nvSpPr>
                <p:cNvPr id="15460" name="Rectangle 59"/>
                <p:cNvSpPr/>
                <p:nvPr/>
              </p:nvSpPr>
              <p:spPr>
                <a:xfrm>
                  <a:off x="43" y="3488"/>
                  <a:ext cx="568" cy="346"/>
                </a:xfrm>
                <a:prstGeom prst="rect">
                  <a:avLst/>
                </a:prstGeom>
                <a:noFill/>
                <a:ln w="9525">
                  <a:noFill/>
                </a:ln>
              </p:spPr>
              <p:txBody>
                <a:bodyPr/>
                <a:lstStyle/>
                <a:p>
                  <a:pPr algn="ctr"/>
                  <a:r>
                    <a:rPr lang="en-US" altLang="zh-CN" sz="1400" dirty="0">
                      <a:latin typeface="宋体" panose="02010600030101010101" pitchFamily="2" charset="-122"/>
                    </a:rPr>
                    <a:t>L</a:t>
                  </a:r>
                  <a:r>
                    <a:rPr lang="zh-CN" altLang="en-US" sz="1400" dirty="0">
                      <a:latin typeface="宋体" panose="02010600030101010101" pitchFamily="2" charset="-122"/>
                    </a:rPr>
                    <a:t>一谷酰胺</a:t>
                  </a:r>
                </a:p>
                <a:p>
                  <a:pPr algn="ctr" eaLnBrk="0" hangingPunct="0"/>
                  <a:endParaRPr lang="en-US" altLang="zh-CN" sz="1400" dirty="0">
                    <a:latin typeface="Arial" panose="020B0604020202020204" pitchFamily="34" charset="0"/>
                  </a:endParaRPr>
                </a:p>
              </p:txBody>
            </p:sp>
            <p:sp>
              <p:nvSpPr>
                <p:cNvPr id="15461" name="Rectangle 179"/>
                <p:cNvSpPr/>
                <p:nvPr/>
              </p:nvSpPr>
              <p:spPr>
                <a:xfrm>
                  <a:off x="0" y="3488"/>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27" name="Group 182"/>
              <p:cNvGrpSpPr/>
              <p:nvPr/>
            </p:nvGrpSpPr>
            <p:grpSpPr>
              <a:xfrm>
                <a:off x="654" y="3488"/>
                <a:ext cx="714" cy="346"/>
                <a:chOff x="654" y="3488"/>
                <a:chExt cx="714" cy="346"/>
              </a:xfrm>
            </p:grpSpPr>
            <p:sp>
              <p:nvSpPr>
                <p:cNvPr id="15458" name="Rectangle 60"/>
                <p:cNvSpPr/>
                <p:nvPr/>
              </p:nvSpPr>
              <p:spPr>
                <a:xfrm>
                  <a:off x="697" y="3488"/>
                  <a:ext cx="628" cy="346"/>
                </a:xfrm>
                <a:prstGeom prst="rect">
                  <a:avLst/>
                </a:prstGeom>
                <a:noFill/>
                <a:ln w="9525">
                  <a:noFill/>
                </a:ln>
              </p:spPr>
              <p:txBody>
                <a:bodyPr/>
                <a:lstStyle/>
                <a:p>
                  <a:pPr algn="ctr"/>
                  <a:r>
                    <a:rPr lang="zh-CN" altLang="en-US" sz="1400" dirty="0">
                      <a:latin typeface="宋体" panose="02010600030101010101" pitchFamily="2" charset="-122"/>
                    </a:rPr>
                    <a:t>谷酰胺酶</a:t>
                  </a:r>
                </a:p>
                <a:p>
                  <a:pPr algn="ctr" eaLnBrk="0" hangingPunct="0"/>
                  <a:endParaRPr lang="en-US" altLang="zh-CN" sz="1400" dirty="0">
                    <a:latin typeface="Arial" panose="020B0604020202020204" pitchFamily="34" charset="0"/>
                  </a:endParaRPr>
                </a:p>
              </p:txBody>
            </p:sp>
            <p:sp>
              <p:nvSpPr>
                <p:cNvPr id="15459" name="Rectangle 181"/>
                <p:cNvSpPr/>
                <p:nvPr/>
              </p:nvSpPr>
              <p:spPr>
                <a:xfrm>
                  <a:off x="654" y="3488"/>
                  <a:ext cx="71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28" name="Group 184"/>
              <p:cNvGrpSpPr/>
              <p:nvPr/>
            </p:nvGrpSpPr>
            <p:grpSpPr>
              <a:xfrm>
                <a:off x="1368" y="3488"/>
                <a:ext cx="594" cy="346"/>
                <a:chOff x="1368" y="3488"/>
                <a:chExt cx="594" cy="346"/>
              </a:xfrm>
            </p:grpSpPr>
            <p:sp>
              <p:nvSpPr>
                <p:cNvPr id="15456" name="Rectangle 61"/>
                <p:cNvSpPr/>
                <p:nvPr/>
              </p:nvSpPr>
              <p:spPr>
                <a:xfrm>
                  <a:off x="1411" y="3488"/>
                  <a:ext cx="508" cy="346"/>
                </a:xfrm>
                <a:prstGeom prst="rect">
                  <a:avLst/>
                </a:prstGeom>
                <a:noFill/>
                <a:ln w="9525">
                  <a:noFill/>
                </a:ln>
              </p:spPr>
              <p:txBody>
                <a:bodyPr/>
                <a:lstStyle/>
                <a:p>
                  <a:pPr algn="ctr"/>
                  <a:r>
                    <a:rPr lang="zh-CN" altLang="en-US" sz="1400" dirty="0">
                      <a:latin typeface="宋体" panose="02010600030101010101" pitchFamily="2" charset="-122"/>
                    </a:rPr>
                    <a:t>吸附</a:t>
                  </a:r>
                </a:p>
                <a:p>
                  <a:pPr algn="ctr" eaLnBrk="0" hangingPunct="0"/>
                  <a:endParaRPr lang="en-US" altLang="zh-CN" sz="1400" dirty="0">
                    <a:latin typeface="Arial" panose="020B0604020202020204" pitchFamily="34" charset="0"/>
                  </a:endParaRPr>
                </a:p>
              </p:txBody>
            </p:sp>
            <p:sp>
              <p:nvSpPr>
                <p:cNvPr id="15457" name="Rectangle 183"/>
                <p:cNvSpPr/>
                <p:nvPr/>
              </p:nvSpPr>
              <p:spPr>
                <a:xfrm>
                  <a:off x="1368" y="3488"/>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29" name="Group 186"/>
              <p:cNvGrpSpPr/>
              <p:nvPr/>
            </p:nvGrpSpPr>
            <p:grpSpPr>
              <a:xfrm>
                <a:off x="1962" y="3488"/>
                <a:ext cx="654" cy="346"/>
                <a:chOff x="1962" y="3488"/>
                <a:chExt cx="654" cy="346"/>
              </a:xfrm>
            </p:grpSpPr>
            <p:sp>
              <p:nvSpPr>
                <p:cNvPr id="15454" name="Rectangle 62"/>
                <p:cNvSpPr/>
                <p:nvPr/>
              </p:nvSpPr>
              <p:spPr>
                <a:xfrm>
                  <a:off x="2005" y="3488"/>
                  <a:ext cx="568" cy="346"/>
                </a:xfrm>
                <a:prstGeom prst="rect">
                  <a:avLst/>
                </a:prstGeom>
                <a:noFill/>
                <a:ln w="9525">
                  <a:noFill/>
                </a:ln>
              </p:spPr>
              <p:txBody>
                <a:bodyPr/>
                <a:lstStyle/>
                <a:p>
                  <a:pPr algn="ctr"/>
                  <a:r>
                    <a:rPr lang="zh-CN" altLang="en-US" sz="1400" dirty="0">
                      <a:latin typeface="宋体" panose="02010600030101010101" pitchFamily="2" charset="-122"/>
                    </a:rPr>
                    <a:t>铵离子电极</a:t>
                  </a:r>
                </a:p>
                <a:p>
                  <a:pPr algn="ctr" eaLnBrk="0" hangingPunct="0"/>
                  <a:endParaRPr lang="en-US" altLang="zh-CN" sz="1400" dirty="0">
                    <a:latin typeface="Arial" panose="020B0604020202020204" pitchFamily="34" charset="0"/>
                  </a:endParaRPr>
                </a:p>
              </p:txBody>
            </p:sp>
            <p:sp>
              <p:nvSpPr>
                <p:cNvPr id="15455" name="Rectangle 185"/>
                <p:cNvSpPr/>
                <p:nvPr/>
              </p:nvSpPr>
              <p:spPr>
                <a:xfrm>
                  <a:off x="1962" y="3488"/>
                  <a:ext cx="65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30" name="Group 188"/>
              <p:cNvGrpSpPr/>
              <p:nvPr/>
            </p:nvGrpSpPr>
            <p:grpSpPr>
              <a:xfrm>
                <a:off x="2616" y="3488"/>
                <a:ext cx="594" cy="346"/>
                <a:chOff x="2616" y="3488"/>
                <a:chExt cx="594" cy="346"/>
              </a:xfrm>
            </p:grpSpPr>
            <p:sp>
              <p:nvSpPr>
                <p:cNvPr id="15452" name="Rectangle 63"/>
                <p:cNvSpPr/>
                <p:nvPr/>
              </p:nvSpPr>
              <p:spPr>
                <a:xfrm>
                  <a:off x="2659" y="3488"/>
                  <a:ext cx="508" cy="346"/>
                </a:xfrm>
                <a:prstGeom prst="rect">
                  <a:avLst/>
                </a:prstGeom>
                <a:noFill/>
                <a:ln w="9525">
                  <a:noFill/>
                </a:ln>
              </p:spPr>
              <p:txBody>
                <a:bodyPr/>
                <a:lstStyle/>
                <a:p>
                  <a:pPr algn="ctr"/>
                  <a:r>
                    <a:rPr lang="en-US" altLang="zh-CN" sz="1400" dirty="0">
                      <a:latin typeface="宋体" panose="02010600030101010101" pitchFamily="2" charset="-122"/>
                    </a:rPr>
                    <a:t>2</a:t>
                  </a:r>
                </a:p>
                <a:p>
                  <a:pPr algn="ctr" eaLnBrk="0" hangingPunct="0"/>
                  <a:endParaRPr lang="en-US" altLang="zh-CN" sz="1400" dirty="0">
                    <a:latin typeface="Arial" panose="020B0604020202020204" pitchFamily="34" charset="0"/>
                  </a:endParaRPr>
                </a:p>
              </p:txBody>
            </p:sp>
            <p:sp>
              <p:nvSpPr>
                <p:cNvPr id="15453" name="Rectangle 187"/>
                <p:cNvSpPr/>
                <p:nvPr/>
              </p:nvSpPr>
              <p:spPr>
                <a:xfrm>
                  <a:off x="2616" y="3488"/>
                  <a:ext cx="594"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31" name="Group 190"/>
              <p:cNvGrpSpPr/>
              <p:nvPr/>
            </p:nvGrpSpPr>
            <p:grpSpPr>
              <a:xfrm>
                <a:off x="3210" y="3488"/>
                <a:ext cx="715" cy="346"/>
                <a:chOff x="3210" y="3488"/>
                <a:chExt cx="715" cy="346"/>
              </a:xfrm>
            </p:grpSpPr>
            <p:sp>
              <p:nvSpPr>
                <p:cNvPr id="15450" name="Rectangle 64"/>
                <p:cNvSpPr/>
                <p:nvPr/>
              </p:nvSpPr>
              <p:spPr>
                <a:xfrm>
                  <a:off x="3253" y="3488"/>
                  <a:ext cx="629" cy="346"/>
                </a:xfrm>
                <a:prstGeom prst="rect">
                  <a:avLst/>
                </a:prstGeom>
                <a:noFill/>
                <a:ln w="9525">
                  <a:noFill/>
                </a:ln>
              </p:spPr>
              <p:txBody>
                <a:bodyPr/>
                <a:lstStyle/>
                <a:p>
                  <a:pPr algn="ctr"/>
                  <a:r>
                    <a:rPr lang="en-US" altLang="zh-CN" sz="1400" dirty="0">
                      <a:latin typeface="宋体" panose="02010600030101010101" pitchFamily="2" charset="-122"/>
                    </a:rPr>
                    <a:t>10</a:t>
                  </a:r>
                  <a:r>
                    <a:rPr lang="zh-CN" altLang="en-US" sz="1400" dirty="0">
                      <a:latin typeface="宋体" panose="02010600030101010101" pitchFamily="2" charset="-122"/>
                    </a:rPr>
                    <a:t>～</a:t>
                  </a:r>
                  <a:r>
                    <a:rPr lang="en-US" altLang="zh-CN" sz="1400" dirty="0">
                      <a:latin typeface="宋体" panose="02010600030101010101" pitchFamily="2" charset="-122"/>
                    </a:rPr>
                    <a:t>1×10</a:t>
                  </a:r>
                  <a:r>
                    <a:rPr lang="en-US" altLang="zh-CN" sz="1400" baseline="30000" dirty="0">
                      <a:latin typeface="宋体" panose="02010600030101010101" pitchFamily="2" charset="-122"/>
                    </a:rPr>
                    <a:t>4</a:t>
                  </a:r>
                  <a:endParaRPr lang="en-US" altLang="zh-CN" sz="1400" dirty="0">
                    <a:latin typeface="宋体" panose="02010600030101010101" pitchFamily="2" charset="-122"/>
                  </a:endParaRPr>
                </a:p>
                <a:p>
                  <a:pPr algn="ctr" eaLnBrk="0" hangingPunct="0"/>
                  <a:endParaRPr lang="en-US" altLang="zh-CN" sz="1400" dirty="0">
                    <a:latin typeface="Arial" panose="020B0604020202020204" pitchFamily="34" charset="0"/>
                  </a:endParaRPr>
                </a:p>
              </p:txBody>
            </p:sp>
            <p:sp>
              <p:nvSpPr>
                <p:cNvPr id="15451" name="Rectangle 189"/>
                <p:cNvSpPr/>
                <p:nvPr/>
              </p:nvSpPr>
              <p:spPr>
                <a:xfrm>
                  <a:off x="3210" y="3488"/>
                  <a:ext cx="71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32" name="Group 192"/>
              <p:cNvGrpSpPr/>
              <p:nvPr/>
            </p:nvGrpSpPr>
            <p:grpSpPr>
              <a:xfrm>
                <a:off x="0" y="3834"/>
                <a:ext cx="654" cy="403"/>
                <a:chOff x="0" y="3834"/>
                <a:chExt cx="654" cy="403"/>
              </a:xfrm>
            </p:grpSpPr>
            <p:sp>
              <p:nvSpPr>
                <p:cNvPr id="15448" name="Rectangle 65"/>
                <p:cNvSpPr/>
                <p:nvPr/>
              </p:nvSpPr>
              <p:spPr>
                <a:xfrm>
                  <a:off x="43" y="3834"/>
                  <a:ext cx="568" cy="403"/>
                </a:xfrm>
                <a:prstGeom prst="rect">
                  <a:avLst/>
                </a:prstGeom>
                <a:noFill/>
                <a:ln w="9525">
                  <a:noFill/>
                </a:ln>
              </p:spPr>
              <p:txBody>
                <a:bodyPr/>
                <a:lstStyle/>
                <a:p>
                  <a:pPr algn="ctr"/>
                  <a:r>
                    <a:rPr lang="en-US" altLang="zh-CN" sz="1400" dirty="0">
                      <a:latin typeface="宋体" panose="02010600030101010101" pitchFamily="2" charset="-122"/>
                    </a:rPr>
                    <a:t>L</a:t>
                  </a:r>
                  <a:r>
                    <a:rPr lang="zh-CN" altLang="en-US" sz="1400" dirty="0">
                      <a:latin typeface="宋体" panose="02010600030101010101" pitchFamily="2" charset="-122"/>
                    </a:rPr>
                    <a:t>一酪氨酸</a:t>
                  </a:r>
                </a:p>
                <a:p>
                  <a:pPr algn="ctr" eaLnBrk="0" hangingPunct="0"/>
                  <a:endParaRPr lang="en-US" altLang="zh-CN" sz="1400" dirty="0">
                    <a:latin typeface="Arial" panose="020B0604020202020204" pitchFamily="34" charset="0"/>
                  </a:endParaRPr>
                </a:p>
              </p:txBody>
            </p:sp>
            <p:sp>
              <p:nvSpPr>
                <p:cNvPr id="15449" name="Rectangle 191"/>
                <p:cNvSpPr/>
                <p:nvPr/>
              </p:nvSpPr>
              <p:spPr>
                <a:xfrm>
                  <a:off x="0" y="3834"/>
                  <a:ext cx="654"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33" name="Group 194"/>
              <p:cNvGrpSpPr/>
              <p:nvPr/>
            </p:nvGrpSpPr>
            <p:grpSpPr>
              <a:xfrm>
                <a:off x="654" y="3834"/>
                <a:ext cx="714" cy="403"/>
                <a:chOff x="654" y="3834"/>
                <a:chExt cx="714" cy="403"/>
              </a:xfrm>
            </p:grpSpPr>
            <p:sp>
              <p:nvSpPr>
                <p:cNvPr id="15446" name="Rectangle 66"/>
                <p:cNvSpPr/>
                <p:nvPr/>
              </p:nvSpPr>
              <p:spPr>
                <a:xfrm>
                  <a:off x="697" y="3834"/>
                  <a:ext cx="628" cy="403"/>
                </a:xfrm>
                <a:prstGeom prst="rect">
                  <a:avLst/>
                </a:prstGeom>
                <a:noFill/>
                <a:ln w="9525">
                  <a:noFill/>
                </a:ln>
              </p:spPr>
              <p:txBody>
                <a:bodyPr/>
                <a:lstStyle/>
                <a:p>
                  <a:pPr algn="ctr"/>
                  <a:r>
                    <a:rPr lang="en-US" altLang="zh-CN" sz="1400" dirty="0">
                      <a:latin typeface="宋体" panose="02010600030101010101" pitchFamily="2" charset="-122"/>
                    </a:rPr>
                    <a:t>L</a:t>
                  </a:r>
                  <a:r>
                    <a:rPr lang="zh-CN" altLang="en-US" sz="1400" dirty="0">
                      <a:latin typeface="宋体" panose="02010600030101010101" pitchFamily="2" charset="-122"/>
                    </a:rPr>
                    <a:t>一酪氨酸脱羧酶</a:t>
                  </a:r>
                </a:p>
                <a:p>
                  <a:pPr algn="ctr" eaLnBrk="0" hangingPunct="0"/>
                  <a:endParaRPr lang="en-US" altLang="zh-CN" sz="1400" dirty="0">
                    <a:latin typeface="Arial" panose="020B0604020202020204" pitchFamily="34" charset="0"/>
                  </a:endParaRPr>
                </a:p>
              </p:txBody>
            </p:sp>
            <p:sp>
              <p:nvSpPr>
                <p:cNvPr id="15447" name="Rectangle 193"/>
                <p:cNvSpPr/>
                <p:nvPr/>
              </p:nvSpPr>
              <p:spPr>
                <a:xfrm>
                  <a:off x="654" y="3834"/>
                  <a:ext cx="714"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34" name="Group 196"/>
              <p:cNvGrpSpPr/>
              <p:nvPr/>
            </p:nvGrpSpPr>
            <p:grpSpPr>
              <a:xfrm>
                <a:off x="1368" y="3834"/>
                <a:ext cx="594" cy="403"/>
                <a:chOff x="1368" y="3834"/>
                <a:chExt cx="594" cy="403"/>
              </a:xfrm>
            </p:grpSpPr>
            <p:sp>
              <p:nvSpPr>
                <p:cNvPr id="15444" name="Rectangle 67"/>
                <p:cNvSpPr/>
                <p:nvPr/>
              </p:nvSpPr>
              <p:spPr>
                <a:xfrm>
                  <a:off x="1411" y="3834"/>
                  <a:ext cx="508" cy="403"/>
                </a:xfrm>
                <a:prstGeom prst="rect">
                  <a:avLst/>
                </a:prstGeom>
                <a:noFill/>
                <a:ln w="9525">
                  <a:noFill/>
                </a:ln>
              </p:spPr>
              <p:txBody>
                <a:bodyPr/>
                <a:lstStyle/>
                <a:p>
                  <a:pPr algn="ctr"/>
                  <a:r>
                    <a:rPr lang="zh-CN" altLang="en-US" sz="1400" dirty="0">
                      <a:latin typeface="宋体" panose="02010600030101010101" pitchFamily="2" charset="-122"/>
                    </a:rPr>
                    <a:t>吸附</a:t>
                  </a:r>
                </a:p>
                <a:p>
                  <a:pPr algn="ctr" eaLnBrk="0" hangingPunct="0"/>
                  <a:endParaRPr lang="en-US" altLang="zh-CN" sz="1400" dirty="0">
                    <a:latin typeface="Arial" panose="020B0604020202020204" pitchFamily="34" charset="0"/>
                  </a:endParaRPr>
                </a:p>
              </p:txBody>
            </p:sp>
            <p:sp>
              <p:nvSpPr>
                <p:cNvPr id="15445" name="Rectangle 195"/>
                <p:cNvSpPr/>
                <p:nvPr/>
              </p:nvSpPr>
              <p:spPr>
                <a:xfrm>
                  <a:off x="1368" y="3834"/>
                  <a:ext cx="594"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35" name="Group 198"/>
              <p:cNvGrpSpPr/>
              <p:nvPr/>
            </p:nvGrpSpPr>
            <p:grpSpPr>
              <a:xfrm>
                <a:off x="1962" y="3834"/>
                <a:ext cx="654" cy="403"/>
                <a:chOff x="1962" y="3834"/>
                <a:chExt cx="654" cy="403"/>
              </a:xfrm>
            </p:grpSpPr>
            <p:sp>
              <p:nvSpPr>
                <p:cNvPr id="15442" name="Rectangle 68"/>
                <p:cNvSpPr/>
                <p:nvPr/>
              </p:nvSpPr>
              <p:spPr>
                <a:xfrm>
                  <a:off x="2005" y="3834"/>
                  <a:ext cx="568" cy="403"/>
                </a:xfrm>
                <a:prstGeom prst="rect">
                  <a:avLst/>
                </a:prstGeom>
                <a:noFill/>
                <a:ln w="9525">
                  <a:noFill/>
                </a:ln>
              </p:spPr>
              <p:txBody>
                <a:bodyPr/>
                <a:lstStyle/>
                <a:p>
                  <a:pPr algn="ctr"/>
                  <a:r>
                    <a:rPr lang="zh-CN" altLang="en-US" sz="1400" dirty="0">
                      <a:latin typeface="宋体" panose="02010600030101010101" pitchFamily="2" charset="-122"/>
                    </a:rPr>
                    <a:t>二氧化碳电极</a:t>
                  </a:r>
                </a:p>
                <a:p>
                  <a:pPr algn="ctr" eaLnBrk="0" hangingPunct="0"/>
                  <a:endParaRPr lang="en-US" altLang="zh-CN" sz="1400" dirty="0">
                    <a:latin typeface="Arial" panose="020B0604020202020204" pitchFamily="34" charset="0"/>
                  </a:endParaRPr>
                </a:p>
              </p:txBody>
            </p:sp>
            <p:sp>
              <p:nvSpPr>
                <p:cNvPr id="15443" name="Rectangle 197"/>
                <p:cNvSpPr/>
                <p:nvPr/>
              </p:nvSpPr>
              <p:spPr>
                <a:xfrm>
                  <a:off x="1962" y="3834"/>
                  <a:ext cx="654"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36" name="Group 200"/>
              <p:cNvGrpSpPr/>
              <p:nvPr/>
            </p:nvGrpSpPr>
            <p:grpSpPr>
              <a:xfrm>
                <a:off x="2616" y="3834"/>
                <a:ext cx="594" cy="403"/>
                <a:chOff x="2616" y="3834"/>
                <a:chExt cx="594" cy="403"/>
              </a:xfrm>
            </p:grpSpPr>
            <p:sp>
              <p:nvSpPr>
                <p:cNvPr id="15440" name="Rectangle 69"/>
                <p:cNvSpPr/>
                <p:nvPr/>
              </p:nvSpPr>
              <p:spPr>
                <a:xfrm>
                  <a:off x="2659" y="3834"/>
                  <a:ext cx="508" cy="403"/>
                </a:xfrm>
                <a:prstGeom prst="rect">
                  <a:avLst/>
                </a:prstGeom>
                <a:noFill/>
                <a:ln w="9525">
                  <a:noFill/>
                </a:ln>
              </p:spPr>
              <p:txBody>
                <a:bodyPr/>
                <a:lstStyle/>
                <a:p>
                  <a:pPr algn="ctr"/>
                  <a:r>
                    <a:rPr lang="en-US" altLang="zh-CN" sz="1400" dirty="0">
                      <a:latin typeface="宋体" panose="02010600030101010101" pitchFamily="2" charset="-122"/>
                    </a:rPr>
                    <a:t>20</a:t>
                  </a:r>
                </a:p>
                <a:p>
                  <a:pPr algn="ctr" eaLnBrk="0" hangingPunct="0"/>
                  <a:endParaRPr lang="en-US" altLang="zh-CN" sz="1400" dirty="0">
                    <a:latin typeface="Arial" panose="020B0604020202020204" pitchFamily="34" charset="0"/>
                  </a:endParaRPr>
                </a:p>
              </p:txBody>
            </p:sp>
            <p:sp>
              <p:nvSpPr>
                <p:cNvPr id="15441" name="Rectangle 199"/>
                <p:cNvSpPr/>
                <p:nvPr/>
              </p:nvSpPr>
              <p:spPr>
                <a:xfrm>
                  <a:off x="2616" y="3834"/>
                  <a:ext cx="594"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5437" name="Group 202"/>
              <p:cNvGrpSpPr/>
              <p:nvPr/>
            </p:nvGrpSpPr>
            <p:grpSpPr>
              <a:xfrm>
                <a:off x="3210" y="3834"/>
                <a:ext cx="715" cy="403"/>
                <a:chOff x="3210" y="3834"/>
                <a:chExt cx="715" cy="403"/>
              </a:xfrm>
            </p:grpSpPr>
            <p:sp>
              <p:nvSpPr>
                <p:cNvPr id="15438" name="Rectangle 70"/>
                <p:cNvSpPr/>
                <p:nvPr/>
              </p:nvSpPr>
              <p:spPr>
                <a:xfrm>
                  <a:off x="3253" y="3834"/>
                  <a:ext cx="629" cy="403"/>
                </a:xfrm>
                <a:prstGeom prst="rect">
                  <a:avLst/>
                </a:prstGeom>
                <a:noFill/>
                <a:ln w="9525">
                  <a:noFill/>
                </a:ln>
              </p:spPr>
              <p:txBody>
                <a:bodyPr/>
                <a:lstStyle/>
                <a:p>
                  <a:pPr algn="ctr"/>
                  <a:r>
                    <a:rPr lang="en-US" altLang="zh-CN" sz="1400" dirty="0">
                      <a:latin typeface="宋体" panose="02010600030101010101" pitchFamily="2" charset="-122"/>
                    </a:rPr>
                    <a:t>10</a:t>
                  </a:r>
                  <a:r>
                    <a:rPr lang="zh-CN" altLang="en-US" sz="1400" dirty="0">
                      <a:latin typeface="宋体" panose="02010600030101010101" pitchFamily="2" charset="-122"/>
                    </a:rPr>
                    <a:t>～</a:t>
                  </a:r>
                  <a:r>
                    <a:rPr lang="en-US" altLang="zh-CN" sz="1400" dirty="0">
                      <a:latin typeface="宋体" panose="02010600030101010101" pitchFamily="2" charset="-122"/>
                    </a:rPr>
                    <a:t>1×10</a:t>
                  </a:r>
                  <a:r>
                    <a:rPr lang="en-US" altLang="zh-CN" sz="1400" baseline="30000" dirty="0">
                      <a:latin typeface="宋体" panose="02010600030101010101" pitchFamily="2" charset="-122"/>
                    </a:rPr>
                    <a:t>4</a:t>
                  </a:r>
                  <a:endParaRPr lang="en-US" altLang="zh-CN" sz="1400" dirty="0">
                    <a:latin typeface="宋体" panose="02010600030101010101" pitchFamily="2" charset="-122"/>
                  </a:endParaRPr>
                </a:p>
                <a:p>
                  <a:pPr algn="ctr" eaLnBrk="0" hangingPunct="0"/>
                  <a:endParaRPr lang="en-US" altLang="zh-CN" sz="1400" dirty="0">
                    <a:latin typeface="Arial" panose="020B0604020202020204" pitchFamily="34" charset="0"/>
                  </a:endParaRPr>
                </a:p>
              </p:txBody>
            </p:sp>
            <p:sp>
              <p:nvSpPr>
                <p:cNvPr id="15439" name="Rectangle 201"/>
                <p:cNvSpPr/>
                <p:nvPr/>
              </p:nvSpPr>
              <p:spPr>
                <a:xfrm>
                  <a:off x="3210" y="3834"/>
                  <a:ext cx="715" cy="403"/>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sp>
          <p:nvSpPr>
            <p:cNvPr id="15371" name="Rectangle 204"/>
            <p:cNvSpPr/>
            <p:nvPr/>
          </p:nvSpPr>
          <p:spPr>
            <a:xfrm>
              <a:off x="-3" y="314"/>
              <a:ext cx="3931" cy="3926"/>
            </a:xfrm>
            <a:prstGeom prst="rect">
              <a:avLst/>
            </a:prstGeom>
            <a:noFill/>
            <a:ln w="9525"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sp>
        <p:nvSpPr>
          <p:cNvPr id="15365" name="矩形 1"/>
          <p:cNvSpPr/>
          <p:nvPr/>
        </p:nvSpPr>
        <p:spPr>
          <a:xfrm>
            <a:off x="852327" y="1442393"/>
            <a:ext cx="10337800" cy="707886"/>
          </a:xfrm>
          <a:prstGeom prst="rect">
            <a:avLst/>
          </a:prstGeom>
          <a:noFill/>
          <a:ln w="9525">
            <a:noFill/>
          </a:ln>
        </p:spPr>
        <p:txBody>
          <a:bodyPr>
            <a:spAutoFit/>
          </a:bodyPr>
          <a:lstStyle/>
          <a:p>
            <a:r>
              <a:rPr lang="zh-CN" altLang="en-US" sz="2000" dirty="0">
                <a:latin typeface="Tahoma" panose="020B0604030504040204" pitchFamily="34" charset="0"/>
              </a:rPr>
              <a:t>酶传感器是生物传感器的一种，是利用生化反应所产生的或消耗的物质的量，通过电化学装置转换成电信号，进而选择性地测定出某种成分的器件。</a:t>
            </a:r>
          </a:p>
        </p:txBody>
      </p:sp>
      <p:sp>
        <p:nvSpPr>
          <p:cNvPr id="15366" name="TextBox 2"/>
          <p:cNvSpPr txBox="1"/>
          <p:nvPr/>
        </p:nvSpPr>
        <p:spPr>
          <a:xfrm>
            <a:off x="4688577" y="-66769"/>
            <a:ext cx="6015610" cy="646331"/>
          </a:xfrm>
          <a:prstGeom prst="rect">
            <a:avLst/>
          </a:prstGeom>
          <a:solidFill>
            <a:schemeClr val="accent2"/>
          </a:solidFill>
          <a:ln w="9525" cap="flat" cmpd="sng">
            <a:solidFill>
              <a:schemeClr val="accent1"/>
            </a:solidFill>
            <a:prstDash val="solid"/>
            <a:miter/>
            <a:headEnd type="none" w="med" len="med"/>
            <a:tailEnd type="none" w="med" len="med"/>
          </a:ln>
        </p:spPr>
        <p:txBody>
          <a:bodyPr wrap="square">
            <a:spAutoFit/>
          </a:bodyPr>
          <a:lstStyle/>
          <a:p>
            <a:r>
              <a:rPr lang="zh-CN" altLang="en-US" dirty="0">
                <a:latin typeface="Tahoma" panose="020B0604030504040204" pitchFamily="34" charset="0"/>
              </a:rPr>
              <a:t>共价是指酶与载体以共价键结合的固定化方法；包埋是指将酶包埋在凝胶的细微格子里；</a:t>
            </a:r>
            <a:r>
              <a:rPr lang="en-US" altLang="zh-CN" dirty="0">
                <a:latin typeface="Tahoma" panose="020B0604030504040204" pitchFamily="34" charset="0"/>
              </a:rPr>
              <a:t>…</a:t>
            </a:r>
            <a:endParaRPr lang="zh-CN" altLang="en-US" dirty="0">
              <a:latin typeface="Tahoma" panose="020B0604030504040204" pitchFamily="34" charset="0"/>
            </a:endParaRPr>
          </a:p>
        </p:txBody>
      </p:sp>
      <p:cxnSp>
        <p:nvCxnSpPr>
          <p:cNvPr id="5" name="直接箭头连接符 4"/>
          <p:cNvCxnSpPr>
            <a:stCxn id="15552" idx="2"/>
          </p:cNvCxnSpPr>
          <p:nvPr/>
        </p:nvCxnSpPr>
        <p:spPr>
          <a:xfrm flipV="1">
            <a:off x="5292632" y="579562"/>
            <a:ext cx="728595" cy="25383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368" name="TextBox 5"/>
          <p:cNvSpPr txBox="1"/>
          <p:nvPr/>
        </p:nvSpPr>
        <p:spPr>
          <a:xfrm>
            <a:off x="5757110" y="859997"/>
            <a:ext cx="6123551" cy="369332"/>
          </a:xfrm>
          <a:prstGeom prst="rect">
            <a:avLst/>
          </a:prstGeom>
          <a:solidFill>
            <a:schemeClr val="accent2"/>
          </a:solidFill>
          <a:ln w="9525" cap="flat" cmpd="sng">
            <a:solidFill>
              <a:schemeClr val="accent1"/>
            </a:solidFill>
            <a:prstDash val="solid"/>
            <a:miter/>
            <a:headEnd type="none" w="med" len="med"/>
            <a:tailEnd type="none" w="med" len="med"/>
          </a:ln>
        </p:spPr>
        <p:txBody>
          <a:bodyPr wrap="square">
            <a:spAutoFit/>
          </a:bodyPr>
          <a:lstStyle/>
          <a:p>
            <a:r>
              <a:rPr lang="zh-CN" altLang="en-US" dirty="0">
                <a:latin typeface="Tahoma" panose="020B0604030504040204" pitchFamily="34" charset="0"/>
              </a:rPr>
              <a:t>使用电极为将这些生化反应的信号转换为电信号的装置</a:t>
            </a:r>
          </a:p>
        </p:txBody>
      </p:sp>
      <p:cxnSp>
        <p:nvCxnSpPr>
          <p:cNvPr id="8" name="直接箭头连接符 7"/>
          <p:cNvCxnSpPr/>
          <p:nvPr/>
        </p:nvCxnSpPr>
        <p:spPr>
          <a:xfrm flipV="1">
            <a:off x="7391400" y="1229329"/>
            <a:ext cx="1295400" cy="128368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8" name="Group 111"/>
          <p:cNvGrpSpPr/>
          <p:nvPr/>
        </p:nvGrpSpPr>
        <p:grpSpPr>
          <a:xfrm>
            <a:off x="812800" y="2133600"/>
            <a:ext cx="10768013" cy="4343400"/>
            <a:chOff x="-3" y="343"/>
            <a:chExt cx="3845" cy="2314"/>
          </a:xfrm>
        </p:grpSpPr>
        <p:grpSp>
          <p:nvGrpSpPr>
            <p:cNvPr id="16390" name="Group 109"/>
            <p:cNvGrpSpPr/>
            <p:nvPr/>
          </p:nvGrpSpPr>
          <p:grpSpPr>
            <a:xfrm>
              <a:off x="0" y="346"/>
              <a:ext cx="3839" cy="2308"/>
              <a:chOff x="0" y="346"/>
              <a:chExt cx="3839" cy="2308"/>
            </a:xfrm>
          </p:grpSpPr>
          <p:grpSp>
            <p:nvGrpSpPr>
              <p:cNvPr id="16392" name="Group 40"/>
              <p:cNvGrpSpPr/>
              <p:nvPr/>
            </p:nvGrpSpPr>
            <p:grpSpPr>
              <a:xfrm>
                <a:off x="0" y="346"/>
                <a:ext cx="705" cy="327"/>
                <a:chOff x="0" y="346"/>
                <a:chExt cx="705" cy="327"/>
              </a:xfrm>
            </p:grpSpPr>
            <p:sp>
              <p:nvSpPr>
                <p:cNvPr id="16495" name="Rectangle 4"/>
                <p:cNvSpPr/>
                <p:nvPr/>
              </p:nvSpPr>
              <p:spPr>
                <a:xfrm>
                  <a:off x="43" y="346"/>
                  <a:ext cx="619" cy="327"/>
                </a:xfrm>
                <a:prstGeom prst="rect">
                  <a:avLst/>
                </a:prstGeom>
                <a:noFill/>
                <a:ln w="9525">
                  <a:noFill/>
                </a:ln>
              </p:spPr>
              <p:txBody>
                <a:bodyPr/>
                <a:lstStyle/>
                <a:p>
                  <a:pPr algn="ctr"/>
                  <a:r>
                    <a:rPr lang="zh-CN" altLang="en-US" sz="1800" dirty="0">
                      <a:latin typeface="宋体" panose="02010600030101010101" pitchFamily="2" charset="-122"/>
                    </a:rPr>
                    <a:t>测定项目</a:t>
                  </a:r>
                </a:p>
                <a:p>
                  <a:pPr algn="ctr" eaLnBrk="0" hangingPunct="0"/>
                  <a:endParaRPr lang="en-US" altLang="zh-CN" sz="1800" dirty="0">
                    <a:latin typeface="Arial" panose="020B0604020202020204" pitchFamily="34" charset="0"/>
                  </a:endParaRPr>
                </a:p>
              </p:txBody>
            </p:sp>
            <p:sp>
              <p:nvSpPr>
                <p:cNvPr id="16496" name="Rectangle 39"/>
                <p:cNvSpPr/>
                <p:nvPr/>
              </p:nvSpPr>
              <p:spPr>
                <a:xfrm>
                  <a:off x="0" y="346"/>
                  <a:ext cx="705"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393" name="Group 42"/>
              <p:cNvGrpSpPr/>
              <p:nvPr/>
            </p:nvGrpSpPr>
            <p:grpSpPr>
              <a:xfrm>
                <a:off x="705" y="346"/>
                <a:ext cx="518" cy="327"/>
                <a:chOff x="705" y="346"/>
                <a:chExt cx="518" cy="327"/>
              </a:xfrm>
            </p:grpSpPr>
            <p:sp>
              <p:nvSpPr>
                <p:cNvPr id="16493" name="Rectangle 5"/>
                <p:cNvSpPr/>
                <p:nvPr/>
              </p:nvSpPr>
              <p:spPr>
                <a:xfrm>
                  <a:off x="748" y="346"/>
                  <a:ext cx="432" cy="327"/>
                </a:xfrm>
                <a:prstGeom prst="rect">
                  <a:avLst/>
                </a:prstGeom>
                <a:noFill/>
                <a:ln w="9525">
                  <a:noFill/>
                </a:ln>
              </p:spPr>
              <p:txBody>
                <a:bodyPr/>
                <a:lstStyle/>
                <a:p>
                  <a:pPr algn="ctr"/>
                  <a:r>
                    <a:rPr lang="zh-CN" altLang="en-US" sz="1800" dirty="0">
                      <a:latin typeface="宋体" panose="02010600030101010101" pitchFamily="2" charset="-122"/>
                    </a:rPr>
                    <a:t>组织膜</a:t>
                  </a:r>
                </a:p>
                <a:p>
                  <a:pPr algn="ctr" eaLnBrk="0" hangingPunct="0"/>
                  <a:endParaRPr lang="en-US" altLang="zh-CN" sz="1800" dirty="0">
                    <a:latin typeface="Arial" panose="020B0604020202020204" pitchFamily="34" charset="0"/>
                  </a:endParaRPr>
                </a:p>
              </p:txBody>
            </p:sp>
            <p:sp>
              <p:nvSpPr>
                <p:cNvPr id="16494" name="Rectangle 41"/>
                <p:cNvSpPr/>
                <p:nvPr/>
              </p:nvSpPr>
              <p:spPr>
                <a:xfrm>
                  <a:off x="705" y="346"/>
                  <a:ext cx="518"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394" name="Group 44"/>
              <p:cNvGrpSpPr/>
              <p:nvPr/>
            </p:nvGrpSpPr>
            <p:grpSpPr>
              <a:xfrm>
                <a:off x="1223" y="346"/>
                <a:ext cx="662" cy="327"/>
                <a:chOff x="1223" y="346"/>
                <a:chExt cx="662" cy="327"/>
              </a:xfrm>
            </p:grpSpPr>
            <p:sp>
              <p:nvSpPr>
                <p:cNvPr id="16491" name="Rectangle 6"/>
                <p:cNvSpPr/>
                <p:nvPr/>
              </p:nvSpPr>
              <p:spPr>
                <a:xfrm>
                  <a:off x="1266" y="346"/>
                  <a:ext cx="576" cy="327"/>
                </a:xfrm>
                <a:prstGeom prst="rect">
                  <a:avLst/>
                </a:prstGeom>
                <a:noFill/>
                <a:ln w="9525">
                  <a:noFill/>
                </a:ln>
              </p:spPr>
              <p:txBody>
                <a:bodyPr/>
                <a:lstStyle/>
                <a:p>
                  <a:pPr algn="ctr"/>
                  <a:r>
                    <a:rPr lang="zh-CN" altLang="en-US" sz="1800" dirty="0">
                      <a:latin typeface="宋体" panose="02010600030101010101" pitchFamily="2" charset="-122"/>
                    </a:rPr>
                    <a:t>基础电极</a:t>
                  </a:r>
                </a:p>
                <a:p>
                  <a:pPr algn="ctr" eaLnBrk="0" hangingPunct="0"/>
                  <a:endParaRPr lang="en-US" altLang="zh-CN" sz="1800" dirty="0">
                    <a:latin typeface="Arial" panose="020B0604020202020204" pitchFamily="34" charset="0"/>
                  </a:endParaRPr>
                </a:p>
              </p:txBody>
            </p:sp>
            <p:sp>
              <p:nvSpPr>
                <p:cNvPr id="16492" name="Rectangle 43"/>
                <p:cNvSpPr/>
                <p:nvPr/>
              </p:nvSpPr>
              <p:spPr>
                <a:xfrm>
                  <a:off x="1223" y="346"/>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395" name="Group 46"/>
              <p:cNvGrpSpPr/>
              <p:nvPr/>
            </p:nvGrpSpPr>
            <p:grpSpPr>
              <a:xfrm>
                <a:off x="1885" y="346"/>
                <a:ext cx="662" cy="327"/>
                <a:chOff x="1885" y="346"/>
                <a:chExt cx="662" cy="327"/>
              </a:xfrm>
            </p:grpSpPr>
            <p:sp>
              <p:nvSpPr>
                <p:cNvPr id="16489" name="Rectangle 7"/>
                <p:cNvSpPr/>
                <p:nvPr/>
              </p:nvSpPr>
              <p:spPr>
                <a:xfrm>
                  <a:off x="1928" y="346"/>
                  <a:ext cx="576" cy="327"/>
                </a:xfrm>
                <a:prstGeom prst="rect">
                  <a:avLst/>
                </a:prstGeom>
                <a:noFill/>
                <a:ln w="9525">
                  <a:noFill/>
                </a:ln>
              </p:spPr>
              <p:txBody>
                <a:bodyPr/>
                <a:lstStyle/>
                <a:p>
                  <a:pPr algn="ctr"/>
                  <a:r>
                    <a:rPr lang="zh-CN" altLang="en-US" sz="1800" dirty="0">
                      <a:latin typeface="宋体" panose="02010600030101010101" pitchFamily="2" charset="-122"/>
                    </a:rPr>
                    <a:t>稳定性／天</a:t>
                  </a:r>
                </a:p>
                <a:p>
                  <a:pPr algn="ctr" eaLnBrk="0" hangingPunct="0"/>
                  <a:endParaRPr lang="en-US" altLang="zh-CN" sz="1800" dirty="0">
                    <a:latin typeface="Arial" panose="020B0604020202020204" pitchFamily="34" charset="0"/>
                  </a:endParaRPr>
                </a:p>
              </p:txBody>
            </p:sp>
            <p:sp>
              <p:nvSpPr>
                <p:cNvPr id="16490" name="Rectangle 45"/>
                <p:cNvSpPr/>
                <p:nvPr/>
              </p:nvSpPr>
              <p:spPr>
                <a:xfrm>
                  <a:off x="1885" y="346"/>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396" name="Group 48"/>
              <p:cNvGrpSpPr/>
              <p:nvPr/>
            </p:nvGrpSpPr>
            <p:grpSpPr>
              <a:xfrm>
                <a:off x="2547" y="346"/>
                <a:ext cx="1292" cy="327"/>
                <a:chOff x="2547" y="346"/>
                <a:chExt cx="1292" cy="327"/>
              </a:xfrm>
            </p:grpSpPr>
            <p:sp>
              <p:nvSpPr>
                <p:cNvPr id="16487" name="Rectangle 8"/>
                <p:cNvSpPr/>
                <p:nvPr/>
              </p:nvSpPr>
              <p:spPr>
                <a:xfrm>
                  <a:off x="2590" y="346"/>
                  <a:ext cx="1206" cy="327"/>
                </a:xfrm>
                <a:prstGeom prst="rect">
                  <a:avLst/>
                </a:prstGeom>
                <a:noFill/>
                <a:ln w="9525">
                  <a:noFill/>
                </a:ln>
              </p:spPr>
              <p:txBody>
                <a:bodyPr/>
                <a:lstStyle/>
                <a:p>
                  <a:pPr algn="ctr"/>
                  <a:r>
                    <a:rPr lang="zh-CN" altLang="en-US" sz="1800" dirty="0">
                      <a:latin typeface="宋体" panose="02010600030101010101" pitchFamily="2" charset="-122"/>
                    </a:rPr>
                    <a:t>线性范围</a:t>
                  </a:r>
                </a:p>
                <a:p>
                  <a:pPr algn="ctr" eaLnBrk="0" hangingPunct="0"/>
                  <a:endParaRPr lang="en-US" altLang="zh-CN" sz="1800" dirty="0">
                    <a:latin typeface="Arial" panose="020B0604020202020204" pitchFamily="34" charset="0"/>
                  </a:endParaRPr>
                </a:p>
              </p:txBody>
            </p:sp>
            <p:sp>
              <p:nvSpPr>
                <p:cNvPr id="16488" name="Rectangle 47"/>
                <p:cNvSpPr/>
                <p:nvPr/>
              </p:nvSpPr>
              <p:spPr>
                <a:xfrm>
                  <a:off x="2547" y="346"/>
                  <a:ext cx="129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397" name="Group 50"/>
              <p:cNvGrpSpPr/>
              <p:nvPr/>
            </p:nvGrpSpPr>
            <p:grpSpPr>
              <a:xfrm>
                <a:off x="0" y="673"/>
                <a:ext cx="705" cy="327"/>
                <a:chOff x="0" y="673"/>
                <a:chExt cx="705" cy="327"/>
              </a:xfrm>
            </p:grpSpPr>
            <p:sp>
              <p:nvSpPr>
                <p:cNvPr id="16485" name="Rectangle 9"/>
                <p:cNvSpPr/>
                <p:nvPr/>
              </p:nvSpPr>
              <p:spPr>
                <a:xfrm>
                  <a:off x="43" y="673"/>
                  <a:ext cx="619" cy="327"/>
                </a:xfrm>
                <a:prstGeom prst="rect">
                  <a:avLst/>
                </a:prstGeom>
                <a:noFill/>
                <a:ln w="9525">
                  <a:noFill/>
                </a:ln>
              </p:spPr>
              <p:txBody>
                <a:bodyPr/>
                <a:lstStyle/>
                <a:p>
                  <a:pPr algn="ctr"/>
                  <a:r>
                    <a:rPr lang="zh-CN" altLang="en-US" sz="1800" dirty="0">
                      <a:latin typeface="宋体" panose="02010600030101010101" pitchFamily="2" charset="-122"/>
                    </a:rPr>
                    <a:t>谷氨酸</a:t>
                  </a:r>
                </a:p>
                <a:p>
                  <a:pPr algn="ctr" eaLnBrk="0" hangingPunct="0"/>
                  <a:endParaRPr lang="en-US" altLang="zh-CN" sz="1800" dirty="0">
                    <a:latin typeface="Arial" panose="020B0604020202020204" pitchFamily="34" charset="0"/>
                  </a:endParaRPr>
                </a:p>
              </p:txBody>
            </p:sp>
            <p:sp>
              <p:nvSpPr>
                <p:cNvPr id="16486" name="Rectangle 49"/>
                <p:cNvSpPr/>
                <p:nvPr/>
              </p:nvSpPr>
              <p:spPr>
                <a:xfrm>
                  <a:off x="0" y="673"/>
                  <a:ext cx="705"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398" name="Group 52"/>
              <p:cNvGrpSpPr/>
              <p:nvPr/>
            </p:nvGrpSpPr>
            <p:grpSpPr>
              <a:xfrm>
                <a:off x="705" y="673"/>
                <a:ext cx="518" cy="327"/>
                <a:chOff x="705" y="673"/>
                <a:chExt cx="518" cy="327"/>
              </a:xfrm>
            </p:grpSpPr>
            <p:sp>
              <p:nvSpPr>
                <p:cNvPr id="16483" name="Rectangle 10"/>
                <p:cNvSpPr/>
                <p:nvPr/>
              </p:nvSpPr>
              <p:spPr>
                <a:xfrm>
                  <a:off x="748" y="673"/>
                  <a:ext cx="432" cy="327"/>
                </a:xfrm>
                <a:prstGeom prst="rect">
                  <a:avLst/>
                </a:prstGeom>
                <a:noFill/>
                <a:ln w="9525">
                  <a:noFill/>
                </a:ln>
              </p:spPr>
              <p:txBody>
                <a:bodyPr/>
                <a:lstStyle/>
                <a:p>
                  <a:pPr algn="ctr"/>
                  <a:r>
                    <a:rPr lang="zh-CN" altLang="en-US" sz="1800" dirty="0">
                      <a:latin typeface="宋体" panose="02010600030101010101" pitchFamily="2" charset="-122"/>
                    </a:rPr>
                    <a:t>木瓜</a:t>
                  </a:r>
                </a:p>
                <a:p>
                  <a:pPr algn="ctr" eaLnBrk="0" hangingPunct="0"/>
                  <a:endParaRPr lang="en-US" altLang="zh-CN" sz="1800" dirty="0">
                    <a:latin typeface="Arial" panose="020B0604020202020204" pitchFamily="34" charset="0"/>
                  </a:endParaRPr>
                </a:p>
              </p:txBody>
            </p:sp>
            <p:sp>
              <p:nvSpPr>
                <p:cNvPr id="16484" name="Rectangle 51"/>
                <p:cNvSpPr/>
                <p:nvPr/>
              </p:nvSpPr>
              <p:spPr>
                <a:xfrm>
                  <a:off x="705" y="673"/>
                  <a:ext cx="518"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399" name="Group 54"/>
              <p:cNvGrpSpPr/>
              <p:nvPr/>
            </p:nvGrpSpPr>
            <p:grpSpPr>
              <a:xfrm>
                <a:off x="1223" y="673"/>
                <a:ext cx="662" cy="327"/>
                <a:chOff x="1223" y="673"/>
                <a:chExt cx="662" cy="327"/>
              </a:xfrm>
            </p:grpSpPr>
            <p:sp>
              <p:nvSpPr>
                <p:cNvPr id="16481" name="Rectangle 11"/>
                <p:cNvSpPr/>
                <p:nvPr/>
              </p:nvSpPr>
              <p:spPr>
                <a:xfrm>
                  <a:off x="1266" y="673"/>
                  <a:ext cx="576" cy="327"/>
                </a:xfrm>
                <a:prstGeom prst="rect">
                  <a:avLst/>
                </a:prstGeom>
                <a:noFill/>
                <a:ln w="9525">
                  <a:noFill/>
                </a:ln>
              </p:spPr>
              <p:txBody>
                <a:bodyPr/>
                <a:lstStyle/>
                <a:p>
                  <a:pPr algn="ctr"/>
                  <a:r>
                    <a:rPr lang="en-US" altLang="zh-CN" sz="1800" dirty="0">
                      <a:latin typeface="宋体" panose="02010600030101010101" pitchFamily="2" charset="-122"/>
                    </a:rPr>
                    <a:t>CO</a:t>
                  </a:r>
                  <a:r>
                    <a:rPr lang="en-US" altLang="zh-CN" sz="1800" baseline="-30000" dirty="0">
                      <a:latin typeface="宋体" panose="02010600030101010101" pitchFamily="2" charset="-122"/>
                    </a:rPr>
                    <a:t>2</a:t>
                  </a:r>
                  <a:endParaRPr lang="en-US" altLang="zh-CN" sz="1800" dirty="0">
                    <a:latin typeface="宋体" panose="02010600030101010101" pitchFamily="2" charset="-122"/>
                  </a:endParaRPr>
                </a:p>
                <a:p>
                  <a:pPr algn="ctr" eaLnBrk="0" hangingPunct="0"/>
                  <a:endParaRPr lang="en-US" altLang="zh-CN" sz="1800" dirty="0">
                    <a:latin typeface="Arial" panose="020B0604020202020204" pitchFamily="34" charset="0"/>
                  </a:endParaRPr>
                </a:p>
              </p:txBody>
            </p:sp>
            <p:sp>
              <p:nvSpPr>
                <p:cNvPr id="16482" name="Rectangle 53"/>
                <p:cNvSpPr/>
                <p:nvPr/>
              </p:nvSpPr>
              <p:spPr>
                <a:xfrm>
                  <a:off x="1223" y="673"/>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00" name="Group 56"/>
              <p:cNvGrpSpPr/>
              <p:nvPr/>
            </p:nvGrpSpPr>
            <p:grpSpPr>
              <a:xfrm>
                <a:off x="1885" y="673"/>
                <a:ext cx="662" cy="327"/>
                <a:chOff x="1885" y="673"/>
                <a:chExt cx="662" cy="327"/>
              </a:xfrm>
            </p:grpSpPr>
            <p:sp>
              <p:nvSpPr>
                <p:cNvPr id="16479" name="Rectangle 12"/>
                <p:cNvSpPr/>
                <p:nvPr/>
              </p:nvSpPr>
              <p:spPr>
                <a:xfrm>
                  <a:off x="1928" y="673"/>
                  <a:ext cx="576" cy="327"/>
                </a:xfrm>
                <a:prstGeom prst="rect">
                  <a:avLst/>
                </a:prstGeom>
                <a:noFill/>
                <a:ln w="9525">
                  <a:noFill/>
                </a:ln>
              </p:spPr>
              <p:txBody>
                <a:bodyPr/>
                <a:lstStyle/>
                <a:p>
                  <a:pPr algn="ctr"/>
                  <a:r>
                    <a:rPr lang="en-US" altLang="zh-CN" sz="1800" dirty="0">
                      <a:latin typeface="宋体" panose="02010600030101010101" pitchFamily="2" charset="-122"/>
                    </a:rPr>
                    <a:t>7</a:t>
                  </a:r>
                </a:p>
                <a:p>
                  <a:pPr algn="ctr" eaLnBrk="0" hangingPunct="0"/>
                  <a:endParaRPr lang="en-US" altLang="zh-CN" sz="1800" dirty="0">
                    <a:latin typeface="Arial" panose="020B0604020202020204" pitchFamily="34" charset="0"/>
                  </a:endParaRPr>
                </a:p>
              </p:txBody>
            </p:sp>
            <p:sp>
              <p:nvSpPr>
                <p:cNvPr id="16480" name="Rectangle 55"/>
                <p:cNvSpPr/>
                <p:nvPr/>
              </p:nvSpPr>
              <p:spPr>
                <a:xfrm>
                  <a:off x="1885" y="673"/>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01" name="Group 58"/>
              <p:cNvGrpSpPr/>
              <p:nvPr/>
            </p:nvGrpSpPr>
            <p:grpSpPr>
              <a:xfrm>
                <a:off x="2547" y="673"/>
                <a:ext cx="1292" cy="327"/>
                <a:chOff x="2547" y="673"/>
                <a:chExt cx="1292" cy="327"/>
              </a:xfrm>
            </p:grpSpPr>
            <p:sp>
              <p:nvSpPr>
                <p:cNvPr id="16477" name="Rectangle 13"/>
                <p:cNvSpPr/>
                <p:nvPr/>
              </p:nvSpPr>
              <p:spPr>
                <a:xfrm>
                  <a:off x="2590" y="673"/>
                  <a:ext cx="1206" cy="327"/>
                </a:xfrm>
                <a:prstGeom prst="rect">
                  <a:avLst/>
                </a:prstGeom>
                <a:noFill/>
                <a:ln w="9525">
                  <a:noFill/>
                </a:ln>
              </p:spPr>
              <p:txBody>
                <a:bodyPr/>
                <a:lstStyle/>
                <a:p>
                  <a:pPr algn="ctr"/>
                  <a:r>
                    <a:rPr lang="en-US" altLang="zh-CN" sz="1800" dirty="0">
                      <a:latin typeface="宋体" panose="02010600030101010101" pitchFamily="2" charset="-122"/>
                    </a:rPr>
                    <a:t>2×10</a:t>
                  </a:r>
                  <a:r>
                    <a:rPr lang="en-US" altLang="zh-CN" sz="1800" baseline="30000" dirty="0">
                      <a:latin typeface="宋体" panose="02010600030101010101" pitchFamily="2" charset="-122"/>
                    </a:rPr>
                    <a:t>-4</a:t>
                  </a:r>
                  <a:r>
                    <a:rPr lang="zh-CN" altLang="en-US" sz="1800" dirty="0">
                      <a:latin typeface="宋体" panose="02010600030101010101" pitchFamily="2" charset="-122"/>
                    </a:rPr>
                    <a:t>～</a:t>
                  </a:r>
                  <a:r>
                    <a:rPr lang="en-US" altLang="zh-CN" sz="1800" dirty="0">
                      <a:latin typeface="宋体" panose="02010600030101010101" pitchFamily="2" charset="-122"/>
                    </a:rPr>
                    <a:t>1.3×10</a:t>
                  </a:r>
                  <a:r>
                    <a:rPr lang="en-US" altLang="zh-CN" sz="1800" baseline="30000" dirty="0">
                      <a:latin typeface="宋体" panose="02010600030101010101" pitchFamily="2" charset="-122"/>
                    </a:rPr>
                    <a:t>-2</a:t>
                  </a:r>
                  <a:r>
                    <a:rPr lang="en-US" altLang="zh-CN" sz="1800" dirty="0">
                      <a:latin typeface="宋体" panose="02010600030101010101" pitchFamily="2" charset="-122"/>
                    </a:rPr>
                    <a:t>mol/L</a:t>
                  </a:r>
                </a:p>
                <a:p>
                  <a:pPr algn="ctr" eaLnBrk="0" hangingPunct="0"/>
                  <a:endParaRPr lang="en-US" altLang="zh-CN" sz="1800" dirty="0">
                    <a:latin typeface="Arial" panose="020B0604020202020204" pitchFamily="34" charset="0"/>
                  </a:endParaRPr>
                </a:p>
              </p:txBody>
            </p:sp>
            <p:sp>
              <p:nvSpPr>
                <p:cNvPr id="16478" name="Rectangle 57"/>
                <p:cNvSpPr/>
                <p:nvPr/>
              </p:nvSpPr>
              <p:spPr>
                <a:xfrm>
                  <a:off x="2547" y="673"/>
                  <a:ext cx="129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02" name="Group 60"/>
              <p:cNvGrpSpPr/>
              <p:nvPr/>
            </p:nvGrpSpPr>
            <p:grpSpPr>
              <a:xfrm>
                <a:off x="0" y="1000"/>
                <a:ext cx="705" cy="327"/>
                <a:chOff x="0" y="1000"/>
                <a:chExt cx="705" cy="327"/>
              </a:xfrm>
            </p:grpSpPr>
            <p:sp>
              <p:nvSpPr>
                <p:cNvPr id="16475" name="Rectangle 14"/>
                <p:cNvSpPr/>
                <p:nvPr/>
              </p:nvSpPr>
              <p:spPr>
                <a:xfrm>
                  <a:off x="43" y="1000"/>
                  <a:ext cx="619" cy="327"/>
                </a:xfrm>
                <a:prstGeom prst="rect">
                  <a:avLst/>
                </a:prstGeom>
                <a:noFill/>
                <a:ln w="9525">
                  <a:noFill/>
                </a:ln>
              </p:spPr>
              <p:txBody>
                <a:bodyPr/>
                <a:lstStyle/>
                <a:p>
                  <a:pPr algn="ctr"/>
                  <a:r>
                    <a:rPr lang="zh-CN" altLang="en-US" sz="1800" dirty="0">
                      <a:latin typeface="宋体" panose="02010600030101010101" pitchFamily="2" charset="-122"/>
                    </a:rPr>
                    <a:t>尿素</a:t>
                  </a:r>
                </a:p>
                <a:p>
                  <a:pPr algn="ctr" eaLnBrk="0" hangingPunct="0"/>
                  <a:endParaRPr lang="en-US" altLang="zh-CN" sz="1800" dirty="0">
                    <a:latin typeface="Arial" panose="020B0604020202020204" pitchFamily="34" charset="0"/>
                  </a:endParaRPr>
                </a:p>
              </p:txBody>
            </p:sp>
            <p:sp>
              <p:nvSpPr>
                <p:cNvPr id="16476" name="Rectangle 59"/>
                <p:cNvSpPr/>
                <p:nvPr/>
              </p:nvSpPr>
              <p:spPr>
                <a:xfrm>
                  <a:off x="0" y="1000"/>
                  <a:ext cx="705"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03" name="Group 62"/>
              <p:cNvGrpSpPr/>
              <p:nvPr/>
            </p:nvGrpSpPr>
            <p:grpSpPr>
              <a:xfrm>
                <a:off x="705" y="1000"/>
                <a:ext cx="518" cy="327"/>
                <a:chOff x="705" y="1000"/>
                <a:chExt cx="518" cy="327"/>
              </a:xfrm>
            </p:grpSpPr>
            <p:sp>
              <p:nvSpPr>
                <p:cNvPr id="16473" name="Rectangle 15"/>
                <p:cNvSpPr/>
                <p:nvPr/>
              </p:nvSpPr>
              <p:spPr>
                <a:xfrm>
                  <a:off x="748" y="1000"/>
                  <a:ext cx="432" cy="327"/>
                </a:xfrm>
                <a:prstGeom prst="rect">
                  <a:avLst/>
                </a:prstGeom>
                <a:noFill/>
                <a:ln w="9525">
                  <a:noFill/>
                </a:ln>
              </p:spPr>
              <p:txBody>
                <a:bodyPr/>
                <a:lstStyle/>
                <a:p>
                  <a:pPr algn="ctr"/>
                  <a:r>
                    <a:rPr lang="zh-CN" altLang="en-US" sz="1800" dirty="0">
                      <a:latin typeface="宋体" panose="02010600030101010101" pitchFamily="2" charset="-122"/>
                    </a:rPr>
                    <a:t>夹克豆</a:t>
                  </a:r>
                </a:p>
                <a:p>
                  <a:pPr algn="ctr" eaLnBrk="0" hangingPunct="0"/>
                  <a:endParaRPr lang="en-US" altLang="zh-CN" sz="1800" dirty="0">
                    <a:latin typeface="Arial" panose="020B0604020202020204" pitchFamily="34" charset="0"/>
                  </a:endParaRPr>
                </a:p>
              </p:txBody>
            </p:sp>
            <p:sp>
              <p:nvSpPr>
                <p:cNvPr id="16474" name="Rectangle 61"/>
                <p:cNvSpPr/>
                <p:nvPr/>
              </p:nvSpPr>
              <p:spPr>
                <a:xfrm>
                  <a:off x="705" y="1000"/>
                  <a:ext cx="518"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04" name="Group 64"/>
              <p:cNvGrpSpPr/>
              <p:nvPr/>
            </p:nvGrpSpPr>
            <p:grpSpPr>
              <a:xfrm>
                <a:off x="1223" y="1000"/>
                <a:ext cx="662" cy="327"/>
                <a:chOff x="1223" y="1000"/>
                <a:chExt cx="662" cy="327"/>
              </a:xfrm>
            </p:grpSpPr>
            <p:sp>
              <p:nvSpPr>
                <p:cNvPr id="16471" name="Rectangle 16"/>
                <p:cNvSpPr/>
                <p:nvPr/>
              </p:nvSpPr>
              <p:spPr>
                <a:xfrm>
                  <a:off x="1266" y="1000"/>
                  <a:ext cx="576" cy="327"/>
                </a:xfrm>
                <a:prstGeom prst="rect">
                  <a:avLst/>
                </a:prstGeom>
                <a:noFill/>
                <a:ln w="9525">
                  <a:noFill/>
                </a:ln>
              </p:spPr>
              <p:txBody>
                <a:bodyPr/>
                <a:lstStyle/>
                <a:p>
                  <a:pPr algn="ctr"/>
                  <a:r>
                    <a:rPr lang="en-US" altLang="zh-CN" sz="1800" dirty="0">
                      <a:latin typeface="宋体" panose="02010600030101010101" pitchFamily="2" charset="-122"/>
                    </a:rPr>
                    <a:t>CO</a:t>
                  </a:r>
                  <a:r>
                    <a:rPr lang="en-US" altLang="zh-CN" sz="1800" baseline="-30000" dirty="0">
                      <a:latin typeface="宋体" panose="02010600030101010101" pitchFamily="2" charset="-122"/>
                    </a:rPr>
                    <a:t>2</a:t>
                  </a:r>
                  <a:endParaRPr lang="en-US" altLang="zh-CN" sz="1800" dirty="0">
                    <a:latin typeface="宋体" panose="02010600030101010101" pitchFamily="2" charset="-122"/>
                  </a:endParaRPr>
                </a:p>
                <a:p>
                  <a:pPr algn="ctr" eaLnBrk="0" hangingPunct="0"/>
                  <a:endParaRPr lang="en-US" altLang="zh-CN" sz="1800" dirty="0">
                    <a:latin typeface="Arial" panose="020B0604020202020204" pitchFamily="34" charset="0"/>
                  </a:endParaRPr>
                </a:p>
              </p:txBody>
            </p:sp>
            <p:sp>
              <p:nvSpPr>
                <p:cNvPr id="16472" name="Rectangle 63"/>
                <p:cNvSpPr/>
                <p:nvPr/>
              </p:nvSpPr>
              <p:spPr>
                <a:xfrm>
                  <a:off x="1223" y="1000"/>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05" name="Group 66"/>
              <p:cNvGrpSpPr/>
              <p:nvPr/>
            </p:nvGrpSpPr>
            <p:grpSpPr>
              <a:xfrm>
                <a:off x="1885" y="1000"/>
                <a:ext cx="662" cy="327"/>
                <a:chOff x="1885" y="1000"/>
                <a:chExt cx="662" cy="327"/>
              </a:xfrm>
            </p:grpSpPr>
            <p:sp>
              <p:nvSpPr>
                <p:cNvPr id="16469" name="Rectangle 17"/>
                <p:cNvSpPr/>
                <p:nvPr/>
              </p:nvSpPr>
              <p:spPr>
                <a:xfrm>
                  <a:off x="1928" y="1000"/>
                  <a:ext cx="576" cy="327"/>
                </a:xfrm>
                <a:prstGeom prst="rect">
                  <a:avLst/>
                </a:prstGeom>
                <a:noFill/>
                <a:ln w="9525">
                  <a:noFill/>
                </a:ln>
              </p:spPr>
              <p:txBody>
                <a:bodyPr/>
                <a:lstStyle/>
                <a:p>
                  <a:pPr algn="ctr"/>
                  <a:r>
                    <a:rPr lang="en-US" altLang="zh-CN" sz="1800" dirty="0">
                      <a:latin typeface="宋体" panose="02010600030101010101" pitchFamily="2" charset="-122"/>
                    </a:rPr>
                    <a:t>94</a:t>
                  </a:r>
                </a:p>
                <a:p>
                  <a:pPr algn="ctr" eaLnBrk="0" hangingPunct="0"/>
                  <a:endParaRPr lang="en-US" altLang="zh-CN" sz="1800" dirty="0">
                    <a:latin typeface="Arial" panose="020B0604020202020204" pitchFamily="34" charset="0"/>
                  </a:endParaRPr>
                </a:p>
              </p:txBody>
            </p:sp>
            <p:sp>
              <p:nvSpPr>
                <p:cNvPr id="16470" name="Rectangle 65"/>
                <p:cNvSpPr/>
                <p:nvPr/>
              </p:nvSpPr>
              <p:spPr>
                <a:xfrm>
                  <a:off x="1885" y="1000"/>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06" name="Group 68"/>
              <p:cNvGrpSpPr/>
              <p:nvPr/>
            </p:nvGrpSpPr>
            <p:grpSpPr>
              <a:xfrm>
                <a:off x="2547" y="1000"/>
                <a:ext cx="1292" cy="327"/>
                <a:chOff x="2547" y="1000"/>
                <a:chExt cx="1292" cy="327"/>
              </a:xfrm>
            </p:grpSpPr>
            <p:sp>
              <p:nvSpPr>
                <p:cNvPr id="16467" name="Rectangle 18"/>
                <p:cNvSpPr/>
                <p:nvPr/>
              </p:nvSpPr>
              <p:spPr>
                <a:xfrm>
                  <a:off x="2590" y="1000"/>
                  <a:ext cx="1206" cy="327"/>
                </a:xfrm>
                <a:prstGeom prst="rect">
                  <a:avLst/>
                </a:prstGeom>
                <a:noFill/>
                <a:ln w="9525">
                  <a:noFill/>
                </a:ln>
              </p:spPr>
              <p:txBody>
                <a:bodyPr/>
                <a:lstStyle/>
                <a:p>
                  <a:pPr algn="ctr"/>
                  <a:r>
                    <a:rPr lang="en-US" altLang="zh-CN" sz="1800" dirty="0">
                      <a:latin typeface="宋体" panose="02010600030101010101" pitchFamily="2" charset="-122"/>
                    </a:rPr>
                    <a:t>3.4×10</a:t>
                  </a:r>
                  <a:r>
                    <a:rPr lang="en-US" altLang="zh-CN" sz="1800" baseline="30000" dirty="0">
                      <a:latin typeface="宋体" panose="02010600030101010101" pitchFamily="2" charset="-122"/>
                    </a:rPr>
                    <a:t>-5</a:t>
                  </a:r>
                  <a:r>
                    <a:rPr lang="zh-CN" altLang="en-US" sz="1800" dirty="0">
                      <a:latin typeface="宋体" panose="02010600030101010101" pitchFamily="2" charset="-122"/>
                    </a:rPr>
                    <a:t>～</a:t>
                  </a:r>
                  <a:r>
                    <a:rPr lang="en-US" altLang="zh-CN" sz="1800" dirty="0">
                      <a:latin typeface="宋体" panose="02010600030101010101" pitchFamily="2" charset="-122"/>
                    </a:rPr>
                    <a:t>1.5×10</a:t>
                  </a:r>
                  <a:r>
                    <a:rPr lang="en-US" altLang="zh-CN" sz="1800" baseline="30000" dirty="0">
                      <a:latin typeface="宋体" panose="02010600030101010101" pitchFamily="2" charset="-122"/>
                    </a:rPr>
                    <a:t>-3</a:t>
                  </a:r>
                  <a:r>
                    <a:rPr lang="en-US" altLang="zh-CN" sz="1800" dirty="0">
                      <a:latin typeface="宋体" panose="02010600030101010101" pitchFamily="2" charset="-122"/>
                    </a:rPr>
                    <a:t>mol/L</a:t>
                  </a:r>
                </a:p>
                <a:p>
                  <a:pPr algn="ctr" eaLnBrk="0" hangingPunct="0"/>
                  <a:endParaRPr lang="en-US" altLang="zh-CN" sz="1800" dirty="0">
                    <a:latin typeface="Arial" panose="020B0604020202020204" pitchFamily="34" charset="0"/>
                  </a:endParaRPr>
                </a:p>
              </p:txBody>
            </p:sp>
            <p:sp>
              <p:nvSpPr>
                <p:cNvPr id="16468" name="Rectangle 67"/>
                <p:cNvSpPr/>
                <p:nvPr/>
              </p:nvSpPr>
              <p:spPr>
                <a:xfrm>
                  <a:off x="2547" y="1000"/>
                  <a:ext cx="129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07" name="Group 70"/>
              <p:cNvGrpSpPr/>
              <p:nvPr/>
            </p:nvGrpSpPr>
            <p:grpSpPr>
              <a:xfrm>
                <a:off x="0" y="1327"/>
                <a:ext cx="705" cy="327"/>
                <a:chOff x="0" y="1327"/>
                <a:chExt cx="705" cy="327"/>
              </a:xfrm>
            </p:grpSpPr>
            <p:sp>
              <p:nvSpPr>
                <p:cNvPr id="16465" name="Rectangle 19"/>
                <p:cNvSpPr/>
                <p:nvPr/>
              </p:nvSpPr>
              <p:spPr>
                <a:xfrm>
                  <a:off x="43" y="1327"/>
                  <a:ext cx="619" cy="327"/>
                </a:xfrm>
                <a:prstGeom prst="rect">
                  <a:avLst/>
                </a:prstGeom>
                <a:noFill/>
                <a:ln w="9525">
                  <a:noFill/>
                </a:ln>
              </p:spPr>
              <p:txBody>
                <a:bodyPr/>
                <a:lstStyle/>
                <a:p>
                  <a:pPr algn="ctr"/>
                  <a:r>
                    <a:rPr lang="en-US" altLang="zh-CN" sz="1800" dirty="0">
                      <a:latin typeface="宋体" panose="02010600030101010101" pitchFamily="2" charset="-122"/>
                    </a:rPr>
                    <a:t>L</a:t>
                  </a:r>
                  <a:r>
                    <a:rPr lang="zh-CN" altLang="en-US" sz="1800" dirty="0">
                      <a:latin typeface="宋体" panose="02010600030101010101" pitchFamily="2" charset="-122"/>
                    </a:rPr>
                    <a:t>一谷氨酰胺</a:t>
                  </a:r>
                </a:p>
                <a:p>
                  <a:pPr algn="ctr" eaLnBrk="0" hangingPunct="0"/>
                  <a:endParaRPr lang="en-US" altLang="zh-CN" sz="1800" dirty="0">
                    <a:latin typeface="Arial" panose="020B0604020202020204" pitchFamily="34" charset="0"/>
                  </a:endParaRPr>
                </a:p>
              </p:txBody>
            </p:sp>
            <p:sp>
              <p:nvSpPr>
                <p:cNvPr id="16466" name="Rectangle 69"/>
                <p:cNvSpPr/>
                <p:nvPr/>
              </p:nvSpPr>
              <p:spPr>
                <a:xfrm>
                  <a:off x="0" y="1327"/>
                  <a:ext cx="705"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08" name="Group 72"/>
              <p:cNvGrpSpPr/>
              <p:nvPr/>
            </p:nvGrpSpPr>
            <p:grpSpPr>
              <a:xfrm>
                <a:off x="705" y="1327"/>
                <a:ext cx="518" cy="327"/>
                <a:chOff x="705" y="1327"/>
                <a:chExt cx="518" cy="327"/>
              </a:xfrm>
            </p:grpSpPr>
            <p:sp>
              <p:nvSpPr>
                <p:cNvPr id="16463" name="Rectangle 20"/>
                <p:cNvSpPr/>
                <p:nvPr/>
              </p:nvSpPr>
              <p:spPr>
                <a:xfrm>
                  <a:off x="748" y="1327"/>
                  <a:ext cx="432" cy="327"/>
                </a:xfrm>
                <a:prstGeom prst="rect">
                  <a:avLst/>
                </a:prstGeom>
                <a:noFill/>
                <a:ln w="9525">
                  <a:noFill/>
                </a:ln>
              </p:spPr>
              <p:txBody>
                <a:bodyPr/>
                <a:lstStyle/>
                <a:p>
                  <a:pPr algn="ctr"/>
                  <a:r>
                    <a:rPr lang="zh-CN" altLang="en-US" sz="1800" dirty="0">
                      <a:latin typeface="宋体" panose="02010600030101010101" pitchFamily="2" charset="-122"/>
                    </a:rPr>
                    <a:t>肾</a:t>
                  </a:r>
                </a:p>
                <a:p>
                  <a:pPr algn="ctr" eaLnBrk="0" hangingPunct="0"/>
                  <a:endParaRPr lang="en-US" altLang="zh-CN" sz="1800" dirty="0">
                    <a:latin typeface="Arial" panose="020B0604020202020204" pitchFamily="34" charset="0"/>
                  </a:endParaRPr>
                </a:p>
              </p:txBody>
            </p:sp>
            <p:sp>
              <p:nvSpPr>
                <p:cNvPr id="16464" name="Rectangle 71"/>
                <p:cNvSpPr/>
                <p:nvPr/>
              </p:nvSpPr>
              <p:spPr>
                <a:xfrm>
                  <a:off x="705" y="1327"/>
                  <a:ext cx="518"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09" name="Group 74"/>
              <p:cNvGrpSpPr/>
              <p:nvPr/>
            </p:nvGrpSpPr>
            <p:grpSpPr>
              <a:xfrm>
                <a:off x="1223" y="1327"/>
                <a:ext cx="662" cy="327"/>
                <a:chOff x="1223" y="1327"/>
                <a:chExt cx="662" cy="327"/>
              </a:xfrm>
            </p:grpSpPr>
            <p:sp>
              <p:nvSpPr>
                <p:cNvPr id="16461" name="Rectangle 21"/>
                <p:cNvSpPr/>
                <p:nvPr/>
              </p:nvSpPr>
              <p:spPr>
                <a:xfrm>
                  <a:off x="1266" y="1327"/>
                  <a:ext cx="576" cy="327"/>
                </a:xfrm>
                <a:prstGeom prst="rect">
                  <a:avLst/>
                </a:prstGeom>
                <a:noFill/>
                <a:ln w="9525">
                  <a:noFill/>
                </a:ln>
              </p:spPr>
              <p:txBody>
                <a:bodyPr/>
                <a:lstStyle/>
                <a:p>
                  <a:pPr algn="ctr"/>
                  <a:r>
                    <a:rPr lang="en-US" altLang="zh-CN" sz="1800" dirty="0">
                      <a:latin typeface="宋体" panose="02010600030101010101" pitchFamily="2" charset="-122"/>
                    </a:rPr>
                    <a:t>NH</a:t>
                  </a:r>
                  <a:r>
                    <a:rPr lang="en-US" altLang="zh-CN" sz="1800" baseline="-30000" dirty="0">
                      <a:latin typeface="宋体" panose="02010600030101010101" pitchFamily="2" charset="-122"/>
                    </a:rPr>
                    <a:t>3</a:t>
                  </a:r>
                  <a:endParaRPr lang="en-US" altLang="zh-CN" sz="1800" dirty="0">
                    <a:latin typeface="宋体" panose="02010600030101010101" pitchFamily="2" charset="-122"/>
                  </a:endParaRPr>
                </a:p>
                <a:p>
                  <a:pPr algn="ctr" eaLnBrk="0" hangingPunct="0"/>
                  <a:endParaRPr lang="en-US" altLang="zh-CN" sz="1800" dirty="0">
                    <a:latin typeface="Arial" panose="020B0604020202020204" pitchFamily="34" charset="0"/>
                  </a:endParaRPr>
                </a:p>
              </p:txBody>
            </p:sp>
            <p:sp>
              <p:nvSpPr>
                <p:cNvPr id="16462" name="Rectangle 73"/>
                <p:cNvSpPr/>
                <p:nvPr/>
              </p:nvSpPr>
              <p:spPr>
                <a:xfrm>
                  <a:off x="1223" y="1327"/>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10" name="Group 76"/>
              <p:cNvGrpSpPr/>
              <p:nvPr/>
            </p:nvGrpSpPr>
            <p:grpSpPr>
              <a:xfrm>
                <a:off x="1885" y="1327"/>
                <a:ext cx="662" cy="327"/>
                <a:chOff x="1885" y="1327"/>
                <a:chExt cx="662" cy="327"/>
              </a:xfrm>
            </p:grpSpPr>
            <p:sp>
              <p:nvSpPr>
                <p:cNvPr id="16459" name="Rectangle 22"/>
                <p:cNvSpPr/>
                <p:nvPr/>
              </p:nvSpPr>
              <p:spPr>
                <a:xfrm>
                  <a:off x="1928" y="1327"/>
                  <a:ext cx="576" cy="327"/>
                </a:xfrm>
                <a:prstGeom prst="rect">
                  <a:avLst/>
                </a:prstGeom>
                <a:noFill/>
                <a:ln w="9525">
                  <a:noFill/>
                </a:ln>
              </p:spPr>
              <p:txBody>
                <a:bodyPr/>
                <a:lstStyle/>
                <a:p>
                  <a:pPr algn="ctr"/>
                  <a:r>
                    <a:rPr lang="en-US" altLang="zh-CN" sz="1800" dirty="0">
                      <a:latin typeface="宋体" panose="02010600030101010101" pitchFamily="2" charset="-122"/>
                    </a:rPr>
                    <a:t>30</a:t>
                  </a:r>
                </a:p>
                <a:p>
                  <a:pPr algn="ctr" eaLnBrk="0" hangingPunct="0"/>
                  <a:endParaRPr lang="en-US" altLang="zh-CN" sz="1800" dirty="0">
                    <a:latin typeface="Arial" panose="020B0604020202020204" pitchFamily="34" charset="0"/>
                  </a:endParaRPr>
                </a:p>
              </p:txBody>
            </p:sp>
            <p:sp>
              <p:nvSpPr>
                <p:cNvPr id="16460" name="Rectangle 75"/>
                <p:cNvSpPr/>
                <p:nvPr/>
              </p:nvSpPr>
              <p:spPr>
                <a:xfrm>
                  <a:off x="1885" y="1327"/>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11" name="Group 78"/>
              <p:cNvGrpSpPr/>
              <p:nvPr/>
            </p:nvGrpSpPr>
            <p:grpSpPr>
              <a:xfrm>
                <a:off x="2547" y="1327"/>
                <a:ext cx="1292" cy="327"/>
                <a:chOff x="2547" y="1327"/>
                <a:chExt cx="1292" cy="327"/>
              </a:xfrm>
            </p:grpSpPr>
            <p:sp>
              <p:nvSpPr>
                <p:cNvPr id="16457" name="Rectangle 23"/>
                <p:cNvSpPr/>
                <p:nvPr/>
              </p:nvSpPr>
              <p:spPr>
                <a:xfrm>
                  <a:off x="2590" y="1327"/>
                  <a:ext cx="1206" cy="327"/>
                </a:xfrm>
                <a:prstGeom prst="rect">
                  <a:avLst/>
                </a:prstGeom>
                <a:noFill/>
                <a:ln w="9525">
                  <a:noFill/>
                </a:ln>
              </p:spPr>
              <p:txBody>
                <a:bodyPr/>
                <a:lstStyle/>
                <a:p>
                  <a:pPr algn="ctr"/>
                  <a:r>
                    <a:rPr lang="en-US" altLang="zh-CN" sz="1800" dirty="0">
                      <a:latin typeface="宋体" panose="02010600030101010101" pitchFamily="2" charset="-122"/>
                    </a:rPr>
                    <a:t>1×10</a:t>
                  </a:r>
                  <a:r>
                    <a:rPr lang="en-US" altLang="zh-CN" sz="1800" baseline="30000" dirty="0">
                      <a:latin typeface="宋体" panose="02010600030101010101" pitchFamily="2" charset="-122"/>
                    </a:rPr>
                    <a:t>-4</a:t>
                  </a:r>
                  <a:r>
                    <a:rPr lang="zh-CN" altLang="en-US" sz="1800" dirty="0">
                      <a:latin typeface="宋体" panose="02010600030101010101" pitchFamily="2" charset="-122"/>
                    </a:rPr>
                    <a:t>～</a:t>
                  </a:r>
                  <a:r>
                    <a:rPr lang="en-US" altLang="zh-CN" sz="1800" dirty="0">
                      <a:latin typeface="宋体" panose="02010600030101010101" pitchFamily="2" charset="-122"/>
                    </a:rPr>
                    <a:t>1.1×10</a:t>
                  </a:r>
                  <a:r>
                    <a:rPr lang="en-US" altLang="zh-CN" sz="1800" baseline="30000" dirty="0">
                      <a:latin typeface="宋体" panose="02010600030101010101" pitchFamily="2" charset="-122"/>
                    </a:rPr>
                    <a:t>-2</a:t>
                  </a:r>
                  <a:r>
                    <a:rPr lang="en-US" altLang="zh-CN" sz="1800" dirty="0">
                      <a:latin typeface="宋体" panose="02010600030101010101" pitchFamily="2" charset="-122"/>
                    </a:rPr>
                    <a:t>mol/L</a:t>
                  </a:r>
                </a:p>
                <a:p>
                  <a:pPr algn="ctr" eaLnBrk="0" hangingPunct="0"/>
                  <a:endParaRPr lang="en-US" altLang="zh-CN" sz="1800" dirty="0">
                    <a:latin typeface="Arial" panose="020B0604020202020204" pitchFamily="34" charset="0"/>
                  </a:endParaRPr>
                </a:p>
              </p:txBody>
            </p:sp>
            <p:sp>
              <p:nvSpPr>
                <p:cNvPr id="16458" name="Rectangle 77"/>
                <p:cNvSpPr/>
                <p:nvPr/>
              </p:nvSpPr>
              <p:spPr>
                <a:xfrm>
                  <a:off x="2547" y="1327"/>
                  <a:ext cx="129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12" name="Group 80"/>
              <p:cNvGrpSpPr/>
              <p:nvPr/>
            </p:nvGrpSpPr>
            <p:grpSpPr>
              <a:xfrm>
                <a:off x="0" y="1654"/>
                <a:ext cx="705" cy="346"/>
                <a:chOff x="0" y="1654"/>
                <a:chExt cx="705" cy="346"/>
              </a:xfrm>
            </p:grpSpPr>
            <p:sp>
              <p:nvSpPr>
                <p:cNvPr id="16455" name="Rectangle 24"/>
                <p:cNvSpPr/>
                <p:nvPr/>
              </p:nvSpPr>
              <p:spPr>
                <a:xfrm>
                  <a:off x="43" y="1654"/>
                  <a:ext cx="619" cy="346"/>
                </a:xfrm>
                <a:prstGeom prst="rect">
                  <a:avLst/>
                </a:prstGeom>
                <a:noFill/>
                <a:ln w="9525">
                  <a:noFill/>
                </a:ln>
              </p:spPr>
              <p:txBody>
                <a:bodyPr/>
                <a:lstStyle/>
                <a:p>
                  <a:pPr algn="ctr"/>
                  <a:r>
                    <a:rPr lang="zh-CN" altLang="en-US" sz="1800" dirty="0">
                      <a:latin typeface="宋体" panose="02010600030101010101" pitchFamily="2" charset="-122"/>
                    </a:rPr>
                    <a:t>多巴胺</a:t>
                  </a:r>
                </a:p>
                <a:p>
                  <a:pPr algn="ctr" eaLnBrk="0" hangingPunct="0"/>
                  <a:endParaRPr lang="en-US" altLang="zh-CN" sz="1800" dirty="0">
                    <a:latin typeface="Arial" panose="020B0604020202020204" pitchFamily="34" charset="0"/>
                  </a:endParaRPr>
                </a:p>
              </p:txBody>
            </p:sp>
            <p:sp>
              <p:nvSpPr>
                <p:cNvPr id="16456" name="Rectangle 79"/>
                <p:cNvSpPr/>
                <p:nvPr/>
              </p:nvSpPr>
              <p:spPr>
                <a:xfrm>
                  <a:off x="0" y="1654"/>
                  <a:ext cx="70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13" name="Group 82"/>
              <p:cNvGrpSpPr/>
              <p:nvPr/>
            </p:nvGrpSpPr>
            <p:grpSpPr>
              <a:xfrm>
                <a:off x="705" y="1654"/>
                <a:ext cx="518" cy="346"/>
                <a:chOff x="705" y="1654"/>
                <a:chExt cx="518" cy="346"/>
              </a:xfrm>
            </p:grpSpPr>
            <p:sp>
              <p:nvSpPr>
                <p:cNvPr id="16453" name="Rectangle 25"/>
                <p:cNvSpPr/>
                <p:nvPr/>
              </p:nvSpPr>
              <p:spPr>
                <a:xfrm>
                  <a:off x="748" y="1654"/>
                  <a:ext cx="432" cy="346"/>
                </a:xfrm>
                <a:prstGeom prst="rect">
                  <a:avLst/>
                </a:prstGeom>
                <a:noFill/>
                <a:ln w="9525">
                  <a:noFill/>
                </a:ln>
              </p:spPr>
              <p:txBody>
                <a:bodyPr/>
                <a:lstStyle/>
                <a:p>
                  <a:pPr algn="ctr"/>
                  <a:r>
                    <a:rPr lang="zh-CN" altLang="en-US" sz="1800" dirty="0">
                      <a:latin typeface="宋体" panose="02010600030101010101" pitchFamily="2" charset="-122"/>
                    </a:rPr>
                    <a:t>香蕉</a:t>
                  </a:r>
                </a:p>
                <a:p>
                  <a:pPr algn="ctr" eaLnBrk="0" hangingPunct="0"/>
                  <a:endParaRPr lang="en-US" altLang="zh-CN" sz="1800" dirty="0">
                    <a:latin typeface="Arial" panose="020B0604020202020204" pitchFamily="34" charset="0"/>
                  </a:endParaRPr>
                </a:p>
              </p:txBody>
            </p:sp>
            <p:sp>
              <p:nvSpPr>
                <p:cNvPr id="16454" name="Rectangle 81"/>
                <p:cNvSpPr/>
                <p:nvPr/>
              </p:nvSpPr>
              <p:spPr>
                <a:xfrm>
                  <a:off x="705" y="1654"/>
                  <a:ext cx="51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14" name="Group 84"/>
              <p:cNvGrpSpPr/>
              <p:nvPr/>
            </p:nvGrpSpPr>
            <p:grpSpPr>
              <a:xfrm>
                <a:off x="1223" y="1654"/>
                <a:ext cx="662" cy="346"/>
                <a:chOff x="1223" y="1654"/>
                <a:chExt cx="662" cy="346"/>
              </a:xfrm>
            </p:grpSpPr>
            <p:sp>
              <p:nvSpPr>
                <p:cNvPr id="16451" name="Rectangle 26"/>
                <p:cNvSpPr/>
                <p:nvPr/>
              </p:nvSpPr>
              <p:spPr>
                <a:xfrm>
                  <a:off x="1266" y="1654"/>
                  <a:ext cx="576" cy="346"/>
                </a:xfrm>
                <a:prstGeom prst="rect">
                  <a:avLst/>
                </a:prstGeom>
                <a:noFill/>
                <a:ln w="9525">
                  <a:noFill/>
                </a:ln>
              </p:spPr>
              <p:txBody>
                <a:bodyPr/>
                <a:lstStyle/>
                <a:p>
                  <a:pPr algn="ctr"/>
                  <a:r>
                    <a:rPr lang="en-US" altLang="zh-CN" sz="1800" dirty="0">
                      <a:latin typeface="宋体" panose="02010600030101010101" pitchFamily="2" charset="-122"/>
                    </a:rPr>
                    <a:t>O</a:t>
                  </a:r>
                  <a:r>
                    <a:rPr lang="en-US" altLang="zh-CN" sz="1800" baseline="-30000" dirty="0">
                      <a:latin typeface="宋体" panose="02010600030101010101" pitchFamily="2" charset="-122"/>
                    </a:rPr>
                    <a:t>2</a:t>
                  </a:r>
                  <a:endParaRPr lang="en-US" altLang="zh-CN" sz="1800" dirty="0">
                    <a:latin typeface="宋体" panose="02010600030101010101" pitchFamily="2" charset="-122"/>
                  </a:endParaRPr>
                </a:p>
                <a:p>
                  <a:pPr algn="ctr" eaLnBrk="0" hangingPunct="0"/>
                  <a:endParaRPr lang="en-US" altLang="zh-CN" sz="1800" dirty="0">
                    <a:latin typeface="Arial" panose="020B0604020202020204" pitchFamily="34" charset="0"/>
                  </a:endParaRPr>
                </a:p>
              </p:txBody>
            </p:sp>
            <p:sp>
              <p:nvSpPr>
                <p:cNvPr id="16452" name="Rectangle 83"/>
                <p:cNvSpPr/>
                <p:nvPr/>
              </p:nvSpPr>
              <p:spPr>
                <a:xfrm>
                  <a:off x="1223" y="1654"/>
                  <a:ext cx="66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15" name="Group 86"/>
              <p:cNvGrpSpPr/>
              <p:nvPr/>
            </p:nvGrpSpPr>
            <p:grpSpPr>
              <a:xfrm>
                <a:off x="1885" y="1654"/>
                <a:ext cx="662" cy="346"/>
                <a:chOff x="1885" y="1654"/>
                <a:chExt cx="662" cy="346"/>
              </a:xfrm>
            </p:grpSpPr>
            <p:sp>
              <p:nvSpPr>
                <p:cNvPr id="16449" name="Rectangle 27"/>
                <p:cNvSpPr/>
                <p:nvPr/>
              </p:nvSpPr>
              <p:spPr>
                <a:xfrm>
                  <a:off x="1928" y="1654"/>
                  <a:ext cx="576" cy="346"/>
                </a:xfrm>
                <a:prstGeom prst="rect">
                  <a:avLst/>
                </a:prstGeom>
                <a:noFill/>
                <a:ln w="9525">
                  <a:noFill/>
                </a:ln>
              </p:spPr>
              <p:txBody>
                <a:bodyPr/>
                <a:lstStyle/>
                <a:p>
                  <a:pPr algn="ctr"/>
                  <a:r>
                    <a:rPr lang="en-US" altLang="zh-CN" sz="1800" dirty="0">
                      <a:latin typeface="宋体" panose="02010600030101010101" pitchFamily="2" charset="-122"/>
                    </a:rPr>
                    <a:t>14</a:t>
                  </a:r>
                </a:p>
                <a:p>
                  <a:pPr algn="ctr" eaLnBrk="0" hangingPunct="0"/>
                  <a:endParaRPr lang="en-US" altLang="zh-CN" sz="1800" dirty="0">
                    <a:latin typeface="Arial" panose="020B0604020202020204" pitchFamily="34" charset="0"/>
                  </a:endParaRPr>
                </a:p>
              </p:txBody>
            </p:sp>
            <p:sp>
              <p:nvSpPr>
                <p:cNvPr id="16450" name="Rectangle 85"/>
                <p:cNvSpPr/>
                <p:nvPr/>
              </p:nvSpPr>
              <p:spPr>
                <a:xfrm>
                  <a:off x="1885" y="1654"/>
                  <a:ext cx="66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16" name="Group 88"/>
              <p:cNvGrpSpPr/>
              <p:nvPr/>
            </p:nvGrpSpPr>
            <p:grpSpPr>
              <a:xfrm>
                <a:off x="2547" y="1654"/>
                <a:ext cx="1292" cy="346"/>
                <a:chOff x="2547" y="1654"/>
                <a:chExt cx="1292" cy="346"/>
              </a:xfrm>
            </p:grpSpPr>
            <p:sp>
              <p:nvSpPr>
                <p:cNvPr id="16447" name="Rectangle 28"/>
                <p:cNvSpPr/>
                <p:nvPr/>
              </p:nvSpPr>
              <p:spPr>
                <a:xfrm>
                  <a:off x="2590" y="1654"/>
                  <a:ext cx="1206" cy="346"/>
                </a:xfrm>
                <a:prstGeom prst="rect">
                  <a:avLst/>
                </a:prstGeom>
                <a:noFill/>
                <a:ln w="9525">
                  <a:noFill/>
                </a:ln>
              </p:spPr>
              <p:txBody>
                <a:bodyPr/>
                <a:lstStyle/>
                <a:p>
                  <a:pPr algn="ctr"/>
                  <a:r>
                    <a:rPr lang="en-US" altLang="zh-CN" sz="1800" dirty="0">
                      <a:latin typeface="Arial" panose="020B0604020202020204" pitchFamily="34" charset="0"/>
                    </a:rPr>
                    <a:t> </a:t>
                  </a:r>
                  <a:endParaRPr lang="en-US" altLang="zh-CN" sz="1800" dirty="0">
                    <a:latin typeface="宋体" panose="02010600030101010101" pitchFamily="2" charset="-122"/>
                  </a:endParaRPr>
                </a:p>
                <a:p>
                  <a:pPr algn="ctr" eaLnBrk="0" hangingPunct="0"/>
                  <a:endParaRPr lang="en-US" altLang="zh-CN" sz="1800" dirty="0">
                    <a:latin typeface="Arial" panose="020B0604020202020204" pitchFamily="34" charset="0"/>
                  </a:endParaRPr>
                </a:p>
              </p:txBody>
            </p:sp>
            <p:sp>
              <p:nvSpPr>
                <p:cNvPr id="16448" name="Rectangle 87"/>
                <p:cNvSpPr/>
                <p:nvPr/>
              </p:nvSpPr>
              <p:spPr>
                <a:xfrm>
                  <a:off x="2547" y="1654"/>
                  <a:ext cx="129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17" name="Group 90"/>
              <p:cNvGrpSpPr/>
              <p:nvPr/>
            </p:nvGrpSpPr>
            <p:grpSpPr>
              <a:xfrm>
                <a:off x="0" y="2000"/>
                <a:ext cx="705" cy="327"/>
                <a:chOff x="0" y="2000"/>
                <a:chExt cx="705" cy="327"/>
              </a:xfrm>
            </p:grpSpPr>
            <p:sp>
              <p:nvSpPr>
                <p:cNvPr id="16445" name="Rectangle 29"/>
                <p:cNvSpPr/>
                <p:nvPr/>
              </p:nvSpPr>
              <p:spPr>
                <a:xfrm>
                  <a:off x="43" y="2000"/>
                  <a:ext cx="619" cy="327"/>
                </a:xfrm>
                <a:prstGeom prst="rect">
                  <a:avLst/>
                </a:prstGeom>
                <a:noFill/>
                <a:ln w="9525">
                  <a:noFill/>
                </a:ln>
              </p:spPr>
              <p:txBody>
                <a:bodyPr/>
                <a:lstStyle/>
                <a:p>
                  <a:pPr algn="ctr"/>
                  <a:r>
                    <a:rPr lang="zh-CN" altLang="en-US" sz="1800" dirty="0">
                      <a:latin typeface="宋体" panose="02010600030101010101" pitchFamily="2" charset="-122"/>
                    </a:rPr>
                    <a:t>丙酮酸</a:t>
                  </a:r>
                </a:p>
                <a:p>
                  <a:pPr algn="ctr" eaLnBrk="0" hangingPunct="0"/>
                  <a:endParaRPr lang="en-US" altLang="zh-CN" sz="1800" dirty="0">
                    <a:latin typeface="Arial" panose="020B0604020202020204" pitchFamily="34" charset="0"/>
                  </a:endParaRPr>
                </a:p>
              </p:txBody>
            </p:sp>
            <p:sp>
              <p:nvSpPr>
                <p:cNvPr id="16446" name="Rectangle 89"/>
                <p:cNvSpPr/>
                <p:nvPr/>
              </p:nvSpPr>
              <p:spPr>
                <a:xfrm>
                  <a:off x="0" y="2000"/>
                  <a:ext cx="705"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18" name="Group 92"/>
              <p:cNvGrpSpPr/>
              <p:nvPr/>
            </p:nvGrpSpPr>
            <p:grpSpPr>
              <a:xfrm>
                <a:off x="705" y="2000"/>
                <a:ext cx="518" cy="327"/>
                <a:chOff x="705" y="2000"/>
                <a:chExt cx="518" cy="327"/>
              </a:xfrm>
            </p:grpSpPr>
            <p:sp>
              <p:nvSpPr>
                <p:cNvPr id="16443" name="Rectangle 30"/>
                <p:cNvSpPr/>
                <p:nvPr/>
              </p:nvSpPr>
              <p:spPr>
                <a:xfrm>
                  <a:off x="748" y="2000"/>
                  <a:ext cx="432" cy="327"/>
                </a:xfrm>
                <a:prstGeom prst="rect">
                  <a:avLst/>
                </a:prstGeom>
                <a:noFill/>
                <a:ln w="9525">
                  <a:noFill/>
                </a:ln>
              </p:spPr>
              <p:txBody>
                <a:bodyPr/>
                <a:lstStyle/>
                <a:p>
                  <a:pPr algn="ctr"/>
                  <a:r>
                    <a:rPr lang="zh-CN" altLang="en-US" sz="1800" dirty="0">
                      <a:latin typeface="宋体" panose="02010600030101010101" pitchFamily="2" charset="-122"/>
                    </a:rPr>
                    <a:t>玉米芯</a:t>
                  </a:r>
                </a:p>
                <a:p>
                  <a:pPr algn="ctr" eaLnBrk="0" hangingPunct="0"/>
                  <a:endParaRPr lang="en-US" altLang="zh-CN" sz="1800" dirty="0">
                    <a:latin typeface="Arial" panose="020B0604020202020204" pitchFamily="34" charset="0"/>
                  </a:endParaRPr>
                </a:p>
              </p:txBody>
            </p:sp>
            <p:sp>
              <p:nvSpPr>
                <p:cNvPr id="16444" name="Rectangle 91"/>
                <p:cNvSpPr/>
                <p:nvPr/>
              </p:nvSpPr>
              <p:spPr>
                <a:xfrm>
                  <a:off x="705" y="2000"/>
                  <a:ext cx="518"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19" name="Group 94"/>
              <p:cNvGrpSpPr/>
              <p:nvPr/>
            </p:nvGrpSpPr>
            <p:grpSpPr>
              <a:xfrm>
                <a:off x="1223" y="2000"/>
                <a:ext cx="662" cy="327"/>
                <a:chOff x="1223" y="2000"/>
                <a:chExt cx="662" cy="327"/>
              </a:xfrm>
            </p:grpSpPr>
            <p:sp>
              <p:nvSpPr>
                <p:cNvPr id="16441" name="Rectangle 31"/>
                <p:cNvSpPr/>
                <p:nvPr/>
              </p:nvSpPr>
              <p:spPr>
                <a:xfrm>
                  <a:off x="1266" y="2000"/>
                  <a:ext cx="576" cy="327"/>
                </a:xfrm>
                <a:prstGeom prst="rect">
                  <a:avLst/>
                </a:prstGeom>
                <a:noFill/>
                <a:ln w="9525">
                  <a:noFill/>
                </a:ln>
              </p:spPr>
              <p:txBody>
                <a:bodyPr/>
                <a:lstStyle/>
                <a:p>
                  <a:pPr algn="ctr"/>
                  <a:r>
                    <a:rPr lang="en-US" altLang="zh-CN" sz="1800" dirty="0">
                      <a:latin typeface="宋体" panose="02010600030101010101" pitchFamily="2" charset="-122"/>
                    </a:rPr>
                    <a:t>CO</a:t>
                  </a:r>
                  <a:r>
                    <a:rPr lang="en-US" altLang="zh-CN" sz="1800" baseline="-30000" dirty="0">
                      <a:latin typeface="宋体" panose="02010600030101010101" pitchFamily="2" charset="-122"/>
                    </a:rPr>
                    <a:t>2</a:t>
                  </a:r>
                  <a:endParaRPr lang="en-US" altLang="zh-CN" sz="1800" dirty="0">
                    <a:latin typeface="宋体" panose="02010600030101010101" pitchFamily="2" charset="-122"/>
                  </a:endParaRPr>
                </a:p>
                <a:p>
                  <a:pPr algn="ctr" eaLnBrk="0" hangingPunct="0"/>
                  <a:endParaRPr lang="en-US" altLang="zh-CN" sz="1800" dirty="0">
                    <a:latin typeface="Arial" panose="020B0604020202020204" pitchFamily="34" charset="0"/>
                  </a:endParaRPr>
                </a:p>
              </p:txBody>
            </p:sp>
            <p:sp>
              <p:nvSpPr>
                <p:cNvPr id="16442" name="Rectangle 93"/>
                <p:cNvSpPr/>
                <p:nvPr/>
              </p:nvSpPr>
              <p:spPr>
                <a:xfrm>
                  <a:off x="1223" y="2000"/>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20" name="Group 96"/>
              <p:cNvGrpSpPr/>
              <p:nvPr/>
            </p:nvGrpSpPr>
            <p:grpSpPr>
              <a:xfrm>
                <a:off x="1885" y="2000"/>
                <a:ext cx="662" cy="327"/>
                <a:chOff x="1885" y="2000"/>
                <a:chExt cx="662" cy="327"/>
              </a:xfrm>
            </p:grpSpPr>
            <p:sp>
              <p:nvSpPr>
                <p:cNvPr id="16439" name="Rectangle 32"/>
                <p:cNvSpPr/>
                <p:nvPr/>
              </p:nvSpPr>
              <p:spPr>
                <a:xfrm>
                  <a:off x="1928" y="2000"/>
                  <a:ext cx="576" cy="327"/>
                </a:xfrm>
                <a:prstGeom prst="rect">
                  <a:avLst/>
                </a:prstGeom>
                <a:noFill/>
                <a:ln w="9525">
                  <a:noFill/>
                </a:ln>
              </p:spPr>
              <p:txBody>
                <a:bodyPr/>
                <a:lstStyle/>
                <a:p>
                  <a:pPr algn="ctr"/>
                  <a:r>
                    <a:rPr lang="en-US" altLang="zh-CN" sz="1800" dirty="0">
                      <a:latin typeface="宋体" panose="02010600030101010101" pitchFamily="2" charset="-122"/>
                    </a:rPr>
                    <a:t>7</a:t>
                  </a:r>
                </a:p>
                <a:p>
                  <a:pPr algn="ctr" eaLnBrk="0" hangingPunct="0"/>
                  <a:endParaRPr lang="en-US" altLang="zh-CN" sz="1800" dirty="0">
                    <a:latin typeface="Arial" panose="020B0604020202020204" pitchFamily="34" charset="0"/>
                  </a:endParaRPr>
                </a:p>
              </p:txBody>
            </p:sp>
            <p:sp>
              <p:nvSpPr>
                <p:cNvPr id="16440" name="Rectangle 95"/>
                <p:cNvSpPr/>
                <p:nvPr/>
              </p:nvSpPr>
              <p:spPr>
                <a:xfrm>
                  <a:off x="1885" y="2000"/>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21" name="Group 98"/>
              <p:cNvGrpSpPr/>
              <p:nvPr/>
            </p:nvGrpSpPr>
            <p:grpSpPr>
              <a:xfrm>
                <a:off x="2547" y="2000"/>
                <a:ext cx="1292" cy="327"/>
                <a:chOff x="2547" y="2000"/>
                <a:chExt cx="1292" cy="327"/>
              </a:xfrm>
            </p:grpSpPr>
            <p:sp>
              <p:nvSpPr>
                <p:cNvPr id="16437" name="Rectangle 33"/>
                <p:cNvSpPr/>
                <p:nvPr/>
              </p:nvSpPr>
              <p:spPr>
                <a:xfrm>
                  <a:off x="2590" y="2000"/>
                  <a:ext cx="1206" cy="327"/>
                </a:xfrm>
                <a:prstGeom prst="rect">
                  <a:avLst/>
                </a:prstGeom>
                <a:noFill/>
                <a:ln w="9525">
                  <a:noFill/>
                </a:ln>
              </p:spPr>
              <p:txBody>
                <a:bodyPr/>
                <a:lstStyle/>
                <a:p>
                  <a:pPr algn="ctr"/>
                  <a:r>
                    <a:rPr lang="en-US" altLang="zh-CN" sz="1800" dirty="0">
                      <a:latin typeface="宋体" panose="02010600030101010101" pitchFamily="2" charset="-122"/>
                    </a:rPr>
                    <a:t>8×10</a:t>
                  </a:r>
                  <a:r>
                    <a:rPr lang="en-US" altLang="zh-CN" sz="1800" baseline="30000" dirty="0">
                      <a:latin typeface="宋体" panose="02010600030101010101" pitchFamily="2" charset="-122"/>
                    </a:rPr>
                    <a:t>-5</a:t>
                  </a:r>
                  <a:r>
                    <a:rPr lang="zh-CN" altLang="en-US" sz="1800" dirty="0">
                      <a:latin typeface="宋体" panose="02010600030101010101" pitchFamily="2" charset="-122"/>
                    </a:rPr>
                    <a:t>～</a:t>
                  </a:r>
                  <a:r>
                    <a:rPr lang="en-US" altLang="zh-CN" sz="1800" dirty="0">
                      <a:latin typeface="宋体" panose="02010600030101010101" pitchFamily="2" charset="-122"/>
                    </a:rPr>
                    <a:t>3×10</a:t>
                  </a:r>
                  <a:r>
                    <a:rPr lang="en-US" altLang="zh-CN" sz="1800" baseline="30000" dirty="0">
                      <a:latin typeface="宋体" panose="02010600030101010101" pitchFamily="2" charset="-122"/>
                    </a:rPr>
                    <a:t>-3</a:t>
                  </a:r>
                  <a:r>
                    <a:rPr lang="en-US" altLang="zh-CN" sz="1800" dirty="0">
                      <a:latin typeface="宋体" panose="02010600030101010101" pitchFamily="2" charset="-122"/>
                    </a:rPr>
                    <a:t>mol/L</a:t>
                  </a:r>
                </a:p>
                <a:p>
                  <a:pPr algn="ctr" eaLnBrk="0" hangingPunct="0"/>
                  <a:endParaRPr lang="en-US" altLang="zh-CN" sz="1800" dirty="0">
                    <a:latin typeface="Arial" panose="020B0604020202020204" pitchFamily="34" charset="0"/>
                  </a:endParaRPr>
                </a:p>
              </p:txBody>
            </p:sp>
            <p:sp>
              <p:nvSpPr>
                <p:cNvPr id="16438" name="Rectangle 97"/>
                <p:cNvSpPr/>
                <p:nvPr/>
              </p:nvSpPr>
              <p:spPr>
                <a:xfrm>
                  <a:off x="2547" y="2000"/>
                  <a:ext cx="129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22" name="Group 100"/>
              <p:cNvGrpSpPr/>
              <p:nvPr/>
            </p:nvGrpSpPr>
            <p:grpSpPr>
              <a:xfrm>
                <a:off x="0" y="2327"/>
                <a:ext cx="705" cy="327"/>
                <a:chOff x="0" y="2327"/>
                <a:chExt cx="705" cy="327"/>
              </a:xfrm>
            </p:grpSpPr>
            <p:sp>
              <p:nvSpPr>
                <p:cNvPr id="16435" name="Rectangle 34"/>
                <p:cNvSpPr/>
                <p:nvPr/>
              </p:nvSpPr>
              <p:spPr>
                <a:xfrm>
                  <a:off x="43" y="2327"/>
                  <a:ext cx="619" cy="327"/>
                </a:xfrm>
                <a:prstGeom prst="rect">
                  <a:avLst/>
                </a:prstGeom>
                <a:noFill/>
                <a:ln w="9525">
                  <a:noFill/>
                </a:ln>
              </p:spPr>
              <p:txBody>
                <a:bodyPr/>
                <a:lstStyle/>
                <a:p>
                  <a:pPr algn="ctr"/>
                  <a:r>
                    <a:rPr lang="zh-CN" altLang="en-US" sz="1800" dirty="0">
                      <a:latin typeface="宋体" panose="02010600030101010101" pitchFamily="2" charset="-122"/>
                    </a:rPr>
                    <a:t>过氧化氢</a:t>
                  </a:r>
                </a:p>
                <a:p>
                  <a:pPr algn="ctr" eaLnBrk="0" hangingPunct="0"/>
                  <a:endParaRPr lang="en-US" altLang="zh-CN" sz="1800" dirty="0">
                    <a:latin typeface="Arial" panose="020B0604020202020204" pitchFamily="34" charset="0"/>
                  </a:endParaRPr>
                </a:p>
              </p:txBody>
            </p:sp>
            <p:sp>
              <p:nvSpPr>
                <p:cNvPr id="16436" name="Rectangle 99"/>
                <p:cNvSpPr/>
                <p:nvPr/>
              </p:nvSpPr>
              <p:spPr>
                <a:xfrm>
                  <a:off x="0" y="2327"/>
                  <a:ext cx="705"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23" name="Group 102"/>
              <p:cNvGrpSpPr/>
              <p:nvPr/>
            </p:nvGrpSpPr>
            <p:grpSpPr>
              <a:xfrm>
                <a:off x="705" y="2327"/>
                <a:ext cx="518" cy="327"/>
                <a:chOff x="705" y="2327"/>
                <a:chExt cx="518" cy="327"/>
              </a:xfrm>
            </p:grpSpPr>
            <p:sp>
              <p:nvSpPr>
                <p:cNvPr id="16433" name="Rectangle 35"/>
                <p:cNvSpPr/>
                <p:nvPr/>
              </p:nvSpPr>
              <p:spPr>
                <a:xfrm>
                  <a:off x="748" y="2327"/>
                  <a:ext cx="432" cy="327"/>
                </a:xfrm>
                <a:prstGeom prst="rect">
                  <a:avLst/>
                </a:prstGeom>
                <a:noFill/>
                <a:ln w="9525">
                  <a:noFill/>
                </a:ln>
              </p:spPr>
              <p:txBody>
                <a:bodyPr/>
                <a:lstStyle/>
                <a:p>
                  <a:pPr algn="ctr"/>
                  <a:r>
                    <a:rPr lang="zh-CN" altLang="en-US" sz="1800" dirty="0">
                      <a:latin typeface="宋体" panose="02010600030101010101" pitchFamily="2" charset="-122"/>
                    </a:rPr>
                    <a:t>肝</a:t>
                  </a:r>
                </a:p>
                <a:p>
                  <a:pPr algn="ctr" eaLnBrk="0" hangingPunct="0"/>
                  <a:endParaRPr lang="en-US" altLang="zh-CN" sz="1800" dirty="0">
                    <a:latin typeface="Arial" panose="020B0604020202020204" pitchFamily="34" charset="0"/>
                  </a:endParaRPr>
                </a:p>
              </p:txBody>
            </p:sp>
            <p:sp>
              <p:nvSpPr>
                <p:cNvPr id="16434" name="Rectangle 101"/>
                <p:cNvSpPr/>
                <p:nvPr/>
              </p:nvSpPr>
              <p:spPr>
                <a:xfrm>
                  <a:off x="705" y="2327"/>
                  <a:ext cx="518"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24" name="Group 104"/>
              <p:cNvGrpSpPr/>
              <p:nvPr/>
            </p:nvGrpSpPr>
            <p:grpSpPr>
              <a:xfrm>
                <a:off x="1223" y="2327"/>
                <a:ext cx="662" cy="327"/>
                <a:chOff x="1223" y="2327"/>
                <a:chExt cx="662" cy="327"/>
              </a:xfrm>
            </p:grpSpPr>
            <p:sp>
              <p:nvSpPr>
                <p:cNvPr id="16431" name="Rectangle 36"/>
                <p:cNvSpPr/>
                <p:nvPr/>
              </p:nvSpPr>
              <p:spPr>
                <a:xfrm>
                  <a:off x="1266" y="2327"/>
                  <a:ext cx="576" cy="327"/>
                </a:xfrm>
                <a:prstGeom prst="rect">
                  <a:avLst/>
                </a:prstGeom>
                <a:noFill/>
                <a:ln w="9525">
                  <a:noFill/>
                </a:ln>
              </p:spPr>
              <p:txBody>
                <a:bodyPr/>
                <a:lstStyle/>
                <a:p>
                  <a:pPr algn="ctr"/>
                  <a:r>
                    <a:rPr lang="en-US" altLang="zh-CN" sz="1800" dirty="0">
                      <a:latin typeface="宋体" panose="02010600030101010101" pitchFamily="2" charset="-122"/>
                    </a:rPr>
                    <a:t>O</a:t>
                  </a:r>
                  <a:r>
                    <a:rPr lang="en-US" altLang="zh-CN" sz="1800" baseline="-30000" dirty="0">
                      <a:latin typeface="宋体" panose="02010600030101010101" pitchFamily="2" charset="-122"/>
                    </a:rPr>
                    <a:t>2</a:t>
                  </a:r>
                  <a:endParaRPr lang="en-US" altLang="zh-CN" sz="1800" dirty="0">
                    <a:latin typeface="宋体" panose="02010600030101010101" pitchFamily="2" charset="-122"/>
                  </a:endParaRPr>
                </a:p>
                <a:p>
                  <a:pPr algn="ctr" eaLnBrk="0" hangingPunct="0"/>
                  <a:endParaRPr lang="en-US" altLang="zh-CN" sz="1800" dirty="0">
                    <a:latin typeface="Arial" panose="020B0604020202020204" pitchFamily="34" charset="0"/>
                  </a:endParaRPr>
                </a:p>
              </p:txBody>
            </p:sp>
            <p:sp>
              <p:nvSpPr>
                <p:cNvPr id="16432" name="Rectangle 103"/>
                <p:cNvSpPr/>
                <p:nvPr/>
              </p:nvSpPr>
              <p:spPr>
                <a:xfrm>
                  <a:off x="1223" y="2327"/>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25" name="Group 106"/>
              <p:cNvGrpSpPr/>
              <p:nvPr/>
            </p:nvGrpSpPr>
            <p:grpSpPr>
              <a:xfrm>
                <a:off x="1885" y="2327"/>
                <a:ext cx="662" cy="327"/>
                <a:chOff x="1885" y="2327"/>
                <a:chExt cx="662" cy="327"/>
              </a:xfrm>
            </p:grpSpPr>
            <p:sp>
              <p:nvSpPr>
                <p:cNvPr id="16429" name="Rectangle 37"/>
                <p:cNvSpPr/>
                <p:nvPr/>
              </p:nvSpPr>
              <p:spPr>
                <a:xfrm>
                  <a:off x="1928" y="2327"/>
                  <a:ext cx="576" cy="327"/>
                </a:xfrm>
                <a:prstGeom prst="rect">
                  <a:avLst/>
                </a:prstGeom>
                <a:noFill/>
                <a:ln w="9525">
                  <a:noFill/>
                </a:ln>
              </p:spPr>
              <p:txBody>
                <a:bodyPr/>
                <a:lstStyle/>
                <a:p>
                  <a:pPr algn="ctr"/>
                  <a:r>
                    <a:rPr lang="en-US" altLang="zh-CN" sz="1800" dirty="0">
                      <a:latin typeface="宋体" panose="02010600030101010101" pitchFamily="2" charset="-122"/>
                    </a:rPr>
                    <a:t>14</a:t>
                  </a:r>
                </a:p>
                <a:p>
                  <a:pPr algn="ctr" eaLnBrk="0" hangingPunct="0"/>
                  <a:endParaRPr lang="en-US" altLang="zh-CN" sz="1800" dirty="0">
                    <a:latin typeface="Arial" panose="020B0604020202020204" pitchFamily="34" charset="0"/>
                  </a:endParaRPr>
                </a:p>
              </p:txBody>
            </p:sp>
            <p:sp>
              <p:nvSpPr>
                <p:cNvPr id="16430" name="Rectangle 105"/>
                <p:cNvSpPr/>
                <p:nvPr/>
              </p:nvSpPr>
              <p:spPr>
                <a:xfrm>
                  <a:off x="1885" y="2327"/>
                  <a:ext cx="66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6426" name="Group 108"/>
              <p:cNvGrpSpPr/>
              <p:nvPr/>
            </p:nvGrpSpPr>
            <p:grpSpPr>
              <a:xfrm>
                <a:off x="2547" y="2327"/>
                <a:ext cx="1292" cy="327"/>
                <a:chOff x="2547" y="2327"/>
                <a:chExt cx="1292" cy="327"/>
              </a:xfrm>
            </p:grpSpPr>
            <p:sp>
              <p:nvSpPr>
                <p:cNvPr id="16427" name="Rectangle 38"/>
                <p:cNvSpPr/>
                <p:nvPr/>
              </p:nvSpPr>
              <p:spPr>
                <a:xfrm>
                  <a:off x="2590" y="2327"/>
                  <a:ext cx="1206" cy="327"/>
                </a:xfrm>
                <a:prstGeom prst="rect">
                  <a:avLst/>
                </a:prstGeom>
                <a:noFill/>
                <a:ln w="9525">
                  <a:noFill/>
                </a:ln>
              </p:spPr>
              <p:txBody>
                <a:bodyPr/>
                <a:lstStyle/>
                <a:p>
                  <a:pPr algn="ctr"/>
                  <a:r>
                    <a:rPr lang="en-US" altLang="zh-CN" sz="1800" dirty="0">
                      <a:latin typeface="宋体" panose="02010600030101010101" pitchFamily="2" charset="-122"/>
                    </a:rPr>
                    <a:t>5×10</a:t>
                  </a:r>
                  <a:r>
                    <a:rPr lang="en-US" altLang="zh-CN" sz="1800" baseline="30000" dirty="0">
                      <a:latin typeface="宋体" panose="02010600030101010101" pitchFamily="2" charset="-122"/>
                    </a:rPr>
                    <a:t>-3</a:t>
                  </a:r>
                  <a:r>
                    <a:rPr lang="zh-CN" altLang="en-US" sz="1800" dirty="0">
                      <a:latin typeface="宋体" panose="02010600030101010101" pitchFamily="2" charset="-122"/>
                    </a:rPr>
                    <a:t>～</a:t>
                  </a:r>
                  <a:r>
                    <a:rPr lang="en-US" altLang="zh-CN" sz="1800" dirty="0">
                      <a:latin typeface="宋体" panose="02010600030101010101" pitchFamily="2" charset="-122"/>
                    </a:rPr>
                    <a:t>2.5×10</a:t>
                  </a:r>
                  <a:r>
                    <a:rPr lang="en-US" altLang="zh-CN" sz="1800" baseline="30000" dirty="0">
                      <a:latin typeface="宋体" panose="02010600030101010101" pitchFamily="2" charset="-122"/>
                    </a:rPr>
                    <a:t>-1</a:t>
                  </a:r>
                  <a:r>
                    <a:rPr lang="en-US" altLang="zh-CN" sz="1800" dirty="0">
                      <a:latin typeface="宋体" panose="02010600030101010101" pitchFamily="2" charset="-122"/>
                    </a:rPr>
                    <a:t>U/mL</a:t>
                  </a:r>
                </a:p>
                <a:p>
                  <a:pPr algn="ctr" eaLnBrk="0" hangingPunct="0"/>
                  <a:endParaRPr lang="en-US" altLang="zh-CN" sz="1800" dirty="0">
                    <a:latin typeface="Arial" panose="020B0604020202020204" pitchFamily="34" charset="0"/>
                  </a:endParaRPr>
                </a:p>
              </p:txBody>
            </p:sp>
            <p:sp>
              <p:nvSpPr>
                <p:cNvPr id="16428" name="Rectangle 107"/>
                <p:cNvSpPr/>
                <p:nvPr/>
              </p:nvSpPr>
              <p:spPr>
                <a:xfrm>
                  <a:off x="2547" y="2327"/>
                  <a:ext cx="1292" cy="327"/>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sp>
          <p:nvSpPr>
            <p:cNvPr id="16391" name="Rectangle 110"/>
            <p:cNvSpPr/>
            <p:nvPr/>
          </p:nvSpPr>
          <p:spPr>
            <a:xfrm>
              <a:off x="-3" y="343"/>
              <a:ext cx="3845" cy="2314"/>
            </a:xfrm>
            <a:prstGeom prst="rect">
              <a:avLst/>
            </a:prstGeom>
            <a:noFill/>
            <a:ln w="9525"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sp>
        <p:nvSpPr>
          <p:cNvPr id="4" name="矩形 3"/>
          <p:cNvSpPr/>
          <p:nvPr/>
        </p:nvSpPr>
        <p:spPr>
          <a:xfrm>
            <a:off x="812800" y="3933825"/>
            <a:ext cx="10760075" cy="66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16386" name="Rectangle 2"/>
          <p:cNvSpPr/>
          <p:nvPr/>
        </p:nvSpPr>
        <p:spPr>
          <a:xfrm>
            <a:off x="637380" y="61694"/>
            <a:ext cx="10914063" cy="1877437"/>
          </a:xfrm>
          <a:prstGeom prst="rect">
            <a:avLst/>
          </a:prstGeom>
          <a:noFill/>
          <a:ln w="9525">
            <a:noFill/>
          </a:ln>
        </p:spPr>
        <p:txBody>
          <a:bodyPr>
            <a:spAutoFit/>
          </a:bodyPr>
          <a:lstStyle/>
          <a:p>
            <a:r>
              <a:rPr lang="en-US" altLang="zh-CN" sz="2800" b="1" dirty="0">
                <a:latin typeface="宋体" panose="02010600030101010101" pitchFamily="2" charset="-122"/>
              </a:rPr>
              <a:t>2</a:t>
            </a:r>
            <a:r>
              <a:rPr lang="zh-CN" altLang="en-US" sz="2800" b="1" dirty="0">
                <a:latin typeface="宋体" panose="02010600030101010101" pitchFamily="2" charset="-122"/>
              </a:rPr>
              <a:t>、组织传感器</a:t>
            </a:r>
            <a:r>
              <a:rPr lang="en-US" altLang="zh-CN" sz="2800" b="1" dirty="0">
                <a:latin typeface="宋体" panose="02010600030101010101" pitchFamily="2" charset="-122"/>
                <a:ea typeface="楷体_GB2312" pitchFamily="49" charset="-122"/>
              </a:rPr>
              <a:t>(Tissue Sensor)</a:t>
            </a:r>
          </a:p>
          <a:p>
            <a:endParaRPr lang="en-US" altLang="zh-CN" sz="2800" b="1" dirty="0">
              <a:latin typeface="宋体" panose="02010600030101010101" pitchFamily="2" charset="-122"/>
              <a:ea typeface="楷体_GB2312" pitchFamily="49" charset="-122"/>
            </a:endParaRPr>
          </a:p>
          <a:p>
            <a:r>
              <a:rPr lang="zh-CN" altLang="en-US" sz="2000" dirty="0">
                <a:latin typeface="Tahoma" panose="020B0604030504040204" pitchFamily="34" charset="0"/>
              </a:rPr>
              <a:t>组织传感器以动、植物组织薄层切片作为感受器的一类生物传感器，它是利用天然组织中的酶的催化作用而制作的。测定机理同酶传感器。如将猪肾组织切片覆盖在氨气敏电极，制备成可利用该组织内丰富的谷氨酞（</a:t>
            </a:r>
            <a:r>
              <a:rPr lang="en-US" altLang="zh-CN" sz="2000" dirty="0">
                <a:latin typeface="宋体" panose="02010600030101010101" pitchFamily="2" charset="-122"/>
              </a:rPr>
              <a:t>L</a:t>
            </a:r>
            <a:r>
              <a:rPr lang="zh-CN" altLang="en-US" sz="2000" dirty="0">
                <a:latin typeface="宋体" panose="02010600030101010101" pitchFamily="2" charset="-122"/>
              </a:rPr>
              <a:t>一谷氨酰胺</a:t>
            </a:r>
            <a:r>
              <a:rPr lang="zh-CN" altLang="en-US" sz="2000" dirty="0">
                <a:latin typeface="Tahoma" panose="020B0604030504040204" pitchFamily="34" charset="0"/>
              </a:rPr>
              <a:t>）按酶来测定谷氨酞胺的传感器</a:t>
            </a:r>
            <a:r>
              <a:rPr lang="en-US" altLang="zh-CN" sz="2000" dirty="0">
                <a:latin typeface="宋体" panose="02010600030101010101" pitchFamily="2" charset="-122"/>
              </a:rPr>
              <a:t> </a:t>
            </a:r>
          </a:p>
        </p:txBody>
      </p:sp>
    </p:spTree>
    <p:custDataLst>
      <p:tags r:id="rId1"/>
    </p:custDataLst>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p:nvPr/>
        </p:nvSpPr>
        <p:spPr>
          <a:xfrm>
            <a:off x="696304" y="211192"/>
            <a:ext cx="9363075" cy="1261884"/>
          </a:xfrm>
          <a:prstGeom prst="rect">
            <a:avLst/>
          </a:prstGeom>
          <a:noFill/>
          <a:ln w="9525">
            <a:noFill/>
          </a:ln>
        </p:spPr>
        <p:txBody>
          <a:bodyPr>
            <a:spAutoFit/>
          </a:bodyPr>
          <a:lstStyle/>
          <a:p>
            <a:r>
              <a:rPr lang="en-US" altLang="zh-CN" sz="2800" b="1" dirty="0">
                <a:latin typeface="宋体" panose="02010600030101010101" pitchFamily="2" charset="-122"/>
              </a:rPr>
              <a:t>3</a:t>
            </a:r>
            <a:r>
              <a:rPr lang="zh-CN" altLang="en-US" sz="2800" b="1" dirty="0">
                <a:latin typeface="宋体" panose="02010600030101010101" pitchFamily="2" charset="-122"/>
              </a:rPr>
              <a:t>、微生物传感器</a:t>
            </a:r>
            <a:r>
              <a:rPr lang="en-US" altLang="zh-CN" sz="2800" b="1" dirty="0">
                <a:latin typeface="宋体" panose="02010600030101010101" pitchFamily="2" charset="-122"/>
                <a:ea typeface="楷体_GB2312" pitchFamily="49" charset="-122"/>
              </a:rPr>
              <a:t>(Microorganism Sensor)</a:t>
            </a:r>
          </a:p>
          <a:p>
            <a:endParaRPr lang="en-US" altLang="zh-CN" sz="2800" b="1" dirty="0">
              <a:latin typeface="宋体" panose="02010600030101010101" pitchFamily="2" charset="-122"/>
              <a:ea typeface="楷体_GB2312" pitchFamily="49" charset="-122"/>
            </a:endParaRPr>
          </a:p>
          <a:p>
            <a:r>
              <a:rPr lang="zh-CN" altLang="en-US" sz="2000" dirty="0">
                <a:latin typeface="宋体" panose="02010600030101010101" pitchFamily="2" charset="-122"/>
                <a:ea typeface="楷体_GB2312" pitchFamily="49" charset="-122"/>
              </a:rPr>
              <a:t>利用活微生物的代谢功能检测化学物质，制成具有复杂功能的微生物传感器。</a:t>
            </a:r>
            <a:r>
              <a:rPr lang="en-US" altLang="zh-CN" sz="2000" dirty="0">
                <a:latin typeface="宋体" panose="02010600030101010101" pitchFamily="2" charset="-122"/>
                <a:ea typeface="楷体_GB2312" pitchFamily="49" charset="-122"/>
              </a:rPr>
              <a:t> </a:t>
            </a:r>
          </a:p>
        </p:txBody>
      </p:sp>
      <p:grpSp>
        <p:nvGrpSpPr>
          <p:cNvPr id="17412" name="Group 138"/>
          <p:cNvGrpSpPr/>
          <p:nvPr/>
        </p:nvGrpSpPr>
        <p:grpSpPr>
          <a:xfrm>
            <a:off x="559435" y="1931670"/>
            <a:ext cx="10768013" cy="4495800"/>
            <a:chOff x="-3" y="343"/>
            <a:chExt cx="3619" cy="3812"/>
          </a:xfrm>
        </p:grpSpPr>
        <p:grpSp>
          <p:nvGrpSpPr>
            <p:cNvPr id="17414" name="Group 136"/>
            <p:cNvGrpSpPr/>
            <p:nvPr/>
          </p:nvGrpSpPr>
          <p:grpSpPr>
            <a:xfrm>
              <a:off x="0" y="346"/>
              <a:ext cx="3613" cy="3806"/>
              <a:chOff x="0" y="346"/>
              <a:chExt cx="3613" cy="3806"/>
            </a:xfrm>
          </p:grpSpPr>
          <p:grpSp>
            <p:nvGrpSpPr>
              <p:cNvPr id="17416" name="Group 49"/>
              <p:cNvGrpSpPr/>
              <p:nvPr/>
            </p:nvGrpSpPr>
            <p:grpSpPr>
              <a:xfrm>
                <a:off x="0" y="346"/>
                <a:ext cx="852" cy="346"/>
                <a:chOff x="0" y="346"/>
                <a:chExt cx="852" cy="346"/>
              </a:xfrm>
            </p:grpSpPr>
            <p:sp>
              <p:nvSpPr>
                <p:cNvPr id="17546" name="Rectangle 4"/>
                <p:cNvSpPr/>
                <p:nvPr/>
              </p:nvSpPr>
              <p:spPr>
                <a:xfrm>
                  <a:off x="43" y="346"/>
                  <a:ext cx="766" cy="346"/>
                </a:xfrm>
                <a:prstGeom prst="rect">
                  <a:avLst/>
                </a:prstGeom>
                <a:noFill/>
                <a:ln w="9525">
                  <a:noFill/>
                </a:ln>
              </p:spPr>
              <p:txBody>
                <a:bodyPr/>
                <a:lstStyle/>
                <a:p>
                  <a:pPr algn="ctr"/>
                  <a:r>
                    <a:rPr lang="zh-CN" altLang="en-US" sz="1600" dirty="0">
                      <a:latin typeface="Times New Roman" panose="02020603050405020304" pitchFamily="18" charset="0"/>
                    </a:rPr>
                    <a:t>测定项目</a:t>
                  </a:r>
                  <a:endParaRPr lang="zh-CN" altLang="en-US"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547" name="Rectangle 48"/>
                <p:cNvSpPr/>
                <p:nvPr/>
              </p:nvSpPr>
              <p:spPr>
                <a:xfrm>
                  <a:off x="0" y="346"/>
                  <a:ext cx="85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17" name="Group 51"/>
              <p:cNvGrpSpPr/>
              <p:nvPr/>
            </p:nvGrpSpPr>
            <p:grpSpPr>
              <a:xfrm>
                <a:off x="852" y="346"/>
                <a:ext cx="938" cy="346"/>
                <a:chOff x="852" y="346"/>
                <a:chExt cx="938" cy="346"/>
              </a:xfrm>
            </p:grpSpPr>
            <p:sp>
              <p:nvSpPr>
                <p:cNvPr id="17544" name="Rectangle 5"/>
                <p:cNvSpPr/>
                <p:nvPr/>
              </p:nvSpPr>
              <p:spPr>
                <a:xfrm>
                  <a:off x="895" y="346"/>
                  <a:ext cx="852" cy="346"/>
                </a:xfrm>
                <a:prstGeom prst="rect">
                  <a:avLst/>
                </a:prstGeom>
                <a:noFill/>
                <a:ln w="9525">
                  <a:noFill/>
                </a:ln>
              </p:spPr>
              <p:txBody>
                <a:bodyPr/>
                <a:lstStyle/>
                <a:p>
                  <a:pPr algn="ctr"/>
                  <a:r>
                    <a:rPr lang="zh-CN" altLang="en-US" sz="1600" dirty="0">
                      <a:latin typeface="Times New Roman" panose="02020603050405020304" pitchFamily="18" charset="0"/>
                    </a:rPr>
                    <a:t>微生物</a:t>
                  </a:r>
                  <a:endParaRPr lang="zh-CN" altLang="en-US"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545" name="Rectangle 50"/>
                <p:cNvSpPr/>
                <p:nvPr/>
              </p:nvSpPr>
              <p:spPr>
                <a:xfrm>
                  <a:off x="852" y="346"/>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18" name="Group 53"/>
              <p:cNvGrpSpPr/>
              <p:nvPr/>
            </p:nvGrpSpPr>
            <p:grpSpPr>
              <a:xfrm>
                <a:off x="1790" y="346"/>
                <a:ext cx="938" cy="346"/>
                <a:chOff x="1790" y="346"/>
                <a:chExt cx="938" cy="346"/>
              </a:xfrm>
            </p:grpSpPr>
            <p:sp>
              <p:nvSpPr>
                <p:cNvPr id="17542" name="Rectangle 6"/>
                <p:cNvSpPr/>
                <p:nvPr/>
              </p:nvSpPr>
              <p:spPr>
                <a:xfrm>
                  <a:off x="1833" y="346"/>
                  <a:ext cx="852" cy="346"/>
                </a:xfrm>
                <a:prstGeom prst="rect">
                  <a:avLst/>
                </a:prstGeom>
                <a:noFill/>
                <a:ln w="9525">
                  <a:noFill/>
                </a:ln>
              </p:spPr>
              <p:txBody>
                <a:bodyPr/>
                <a:lstStyle/>
                <a:p>
                  <a:pPr algn="ctr"/>
                  <a:r>
                    <a:rPr lang="zh-CN" altLang="en-US" sz="1600" dirty="0">
                      <a:latin typeface="Times New Roman" panose="02020603050405020304" pitchFamily="18" charset="0"/>
                    </a:rPr>
                    <a:t>测定电极</a:t>
                  </a:r>
                  <a:endParaRPr lang="zh-CN" altLang="en-US"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543" name="Rectangle 52"/>
                <p:cNvSpPr/>
                <p:nvPr/>
              </p:nvSpPr>
              <p:spPr>
                <a:xfrm>
                  <a:off x="1790" y="346"/>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19" name="Group 55"/>
              <p:cNvGrpSpPr/>
              <p:nvPr/>
            </p:nvGrpSpPr>
            <p:grpSpPr>
              <a:xfrm>
                <a:off x="2728" y="346"/>
                <a:ext cx="885" cy="346"/>
                <a:chOff x="2728" y="346"/>
                <a:chExt cx="885" cy="346"/>
              </a:xfrm>
            </p:grpSpPr>
            <p:sp>
              <p:nvSpPr>
                <p:cNvPr id="17540" name="Rectangle 7"/>
                <p:cNvSpPr/>
                <p:nvPr/>
              </p:nvSpPr>
              <p:spPr>
                <a:xfrm>
                  <a:off x="2771" y="346"/>
                  <a:ext cx="799" cy="346"/>
                </a:xfrm>
                <a:prstGeom prst="rect">
                  <a:avLst/>
                </a:prstGeom>
                <a:noFill/>
                <a:ln w="9525">
                  <a:noFill/>
                </a:ln>
              </p:spPr>
              <p:txBody>
                <a:bodyPr/>
                <a:lstStyle/>
                <a:p>
                  <a:pPr algn="ctr"/>
                  <a:r>
                    <a:rPr lang="zh-CN" altLang="en-US" sz="1600" dirty="0">
                      <a:latin typeface="Times New Roman" panose="02020603050405020304" pitchFamily="18" charset="0"/>
                    </a:rPr>
                    <a:t>检测范围（</a:t>
                  </a:r>
                  <a:r>
                    <a:rPr lang="en-US" altLang="zh-CN" sz="1600" dirty="0">
                      <a:latin typeface="宋体" panose="02010600030101010101" pitchFamily="2" charset="-122"/>
                    </a:rPr>
                    <a:t>mg/L</a:t>
                  </a:r>
                  <a:r>
                    <a:rPr lang="zh-CN" altLang="en-US" sz="1600" dirty="0">
                      <a:latin typeface="Times New Roman" panose="02020603050405020304" pitchFamily="18" charset="0"/>
                    </a:rPr>
                    <a:t>）</a:t>
                  </a:r>
                  <a:endParaRPr lang="zh-CN" altLang="en-US"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541" name="Rectangle 54"/>
                <p:cNvSpPr/>
                <p:nvPr/>
              </p:nvSpPr>
              <p:spPr>
                <a:xfrm>
                  <a:off x="2728" y="346"/>
                  <a:ext cx="88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20" name="Group 57"/>
              <p:cNvGrpSpPr/>
              <p:nvPr/>
            </p:nvGrpSpPr>
            <p:grpSpPr>
              <a:xfrm>
                <a:off x="0" y="692"/>
                <a:ext cx="852" cy="346"/>
                <a:chOff x="0" y="692"/>
                <a:chExt cx="852" cy="346"/>
              </a:xfrm>
            </p:grpSpPr>
            <p:sp>
              <p:nvSpPr>
                <p:cNvPr id="17538" name="Rectangle 8"/>
                <p:cNvSpPr/>
                <p:nvPr/>
              </p:nvSpPr>
              <p:spPr>
                <a:xfrm>
                  <a:off x="43" y="692"/>
                  <a:ext cx="766" cy="346"/>
                </a:xfrm>
                <a:prstGeom prst="rect">
                  <a:avLst/>
                </a:prstGeom>
                <a:noFill/>
                <a:ln w="9525">
                  <a:noFill/>
                </a:ln>
              </p:spPr>
              <p:txBody>
                <a:bodyPr/>
                <a:lstStyle/>
                <a:p>
                  <a:pPr algn="ctr"/>
                  <a:r>
                    <a:rPr lang="zh-CN" altLang="en-US" sz="1600" dirty="0">
                      <a:latin typeface="宋体" panose="02010600030101010101" pitchFamily="2" charset="-122"/>
                    </a:rPr>
                    <a:t>葡萄糖</a:t>
                  </a:r>
                </a:p>
                <a:p>
                  <a:pPr algn="ctr" eaLnBrk="0" hangingPunct="0"/>
                  <a:endParaRPr lang="en-US" altLang="zh-CN" sz="1600" dirty="0">
                    <a:latin typeface="Arial" panose="020B0604020202020204" pitchFamily="34" charset="0"/>
                  </a:endParaRPr>
                </a:p>
              </p:txBody>
            </p:sp>
            <p:sp>
              <p:nvSpPr>
                <p:cNvPr id="17539" name="Rectangle 56"/>
                <p:cNvSpPr/>
                <p:nvPr/>
              </p:nvSpPr>
              <p:spPr>
                <a:xfrm>
                  <a:off x="0" y="692"/>
                  <a:ext cx="85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21" name="Group 59"/>
              <p:cNvGrpSpPr/>
              <p:nvPr/>
            </p:nvGrpSpPr>
            <p:grpSpPr>
              <a:xfrm>
                <a:off x="852" y="692"/>
                <a:ext cx="938" cy="346"/>
                <a:chOff x="852" y="692"/>
                <a:chExt cx="938" cy="346"/>
              </a:xfrm>
            </p:grpSpPr>
            <p:sp>
              <p:nvSpPr>
                <p:cNvPr id="17536" name="Rectangle 9"/>
                <p:cNvSpPr/>
                <p:nvPr/>
              </p:nvSpPr>
              <p:spPr>
                <a:xfrm>
                  <a:off x="895" y="692"/>
                  <a:ext cx="852" cy="346"/>
                </a:xfrm>
                <a:prstGeom prst="rect">
                  <a:avLst/>
                </a:prstGeom>
                <a:noFill/>
                <a:ln w="9525">
                  <a:noFill/>
                </a:ln>
              </p:spPr>
              <p:txBody>
                <a:bodyPr/>
                <a:lstStyle/>
                <a:p>
                  <a:pPr algn="ctr"/>
                  <a:r>
                    <a:rPr lang="zh-CN" altLang="en-US" sz="1600" dirty="0">
                      <a:latin typeface="宋体" panose="02010600030101010101" pitchFamily="2" charset="-122"/>
                    </a:rPr>
                    <a:t>荧光假单胞菌</a:t>
                  </a:r>
                </a:p>
                <a:p>
                  <a:pPr algn="ctr" eaLnBrk="0" hangingPunct="0"/>
                  <a:endParaRPr lang="en-US" altLang="zh-CN" sz="1600" dirty="0">
                    <a:latin typeface="Arial" panose="020B0604020202020204" pitchFamily="34" charset="0"/>
                  </a:endParaRPr>
                </a:p>
              </p:txBody>
            </p:sp>
            <p:sp>
              <p:nvSpPr>
                <p:cNvPr id="17537" name="Rectangle 58"/>
                <p:cNvSpPr/>
                <p:nvPr/>
              </p:nvSpPr>
              <p:spPr>
                <a:xfrm>
                  <a:off x="852" y="692"/>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22" name="Group 61"/>
              <p:cNvGrpSpPr/>
              <p:nvPr/>
            </p:nvGrpSpPr>
            <p:grpSpPr>
              <a:xfrm>
                <a:off x="1790" y="692"/>
                <a:ext cx="938" cy="346"/>
                <a:chOff x="1790" y="692"/>
                <a:chExt cx="938" cy="346"/>
              </a:xfrm>
            </p:grpSpPr>
            <p:sp>
              <p:nvSpPr>
                <p:cNvPr id="17534" name="Rectangle 10"/>
                <p:cNvSpPr/>
                <p:nvPr/>
              </p:nvSpPr>
              <p:spPr>
                <a:xfrm>
                  <a:off x="1833" y="692"/>
                  <a:ext cx="852" cy="346"/>
                </a:xfrm>
                <a:prstGeom prst="rect">
                  <a:avLst/>
                </a:prstGeom>
                <a:noFill/>
                <a:ln w="9525">
                  <a:noFill/>
                </a:ln>
              </p:spPr>
              <p:txBody>
                <a:bodyPr/>
                <a:lstStyle/>
                <a:p>
                  <a:pPr algn="ctr"/>
                  <a:r>
                    <a:rPr lang="en-US" altLang="zh-CN" sz="1600" dirty="0">
                      <a:latin typeface="宋体" panose="02010600030101010101" pitchFamily="2" charset="-122"/>
                    </a:rPr>
                    <a:t>O</a:t>
                  </a:r>
                  <a:r>
                    <a:rPr lang="en-US" altLang="zh-CN" sz="1600" baseline="-30000" dirty="0">
                      <a:latin typeface="宋体" panose="02010600030101010101" pitchFamily="2" charset="-122"/>
                    </a:rPr>
                    <a:t>2</a:t>
                  </a:r>
                  <a:endParaRPr lang="en-US" altLang="zh-CN"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535" name="Rectangle 60"/>
                <p:cNvSpPr/>
                <p:nvPr/>
              </p:nvSpPr>
              <p:spPr>
                <a:xfrm>
                  <a:off x="1790" y="692"/>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23" name="Group 63"/>
              <p:cNvGrpSpPr/>
              <p:nvPr/>
            </p:nvGrpSpPr>
            <p:grpSpPr>
              <a:xfrm>
                <a:off x="2728" y="692"/>
                <a:ext cx="885" cy="346"/>
                <a:chOff x="2728" y="692"/>
                <a:chExt cx="885" cy="346"/>
              </a:xfrm>
            </p:grpSpPr>
            <p:sp>
              <p:nvSpPr>
                <p:cNvPr id="17532" name="Rectangle 11"/>
                <p:cNvSpPr/>
                <p:nvPr/>
              </p:nvSpPr>
              <p:spPr>
                <a:xfrm>
                  <a:off x="2771" y="692"/>
                  <a:ext cx="799" cy="346"/>
                </a:xfrm>
                <a:prstGeom prst="rect">
                  <a:avLst/>
                </a:prstGeom>
                <a:noFill/>
                <a:ln w="9525">
                  <a:noFill/>
                </a:ln>
              </p:spPr>
              <p:txBody>
                <a:bodyPr/>
                <a:lstStyle/>
                <a:p>
                  <a:pPr algn="ctr"/>
                  <a:r>
                    <a:rPr lang="en-US" altLang="zh-CN" sz="1600" dirty="0">
                      <a:latin typeface="宋体" panose="02010600030101010101" pitchFamily="2" charset="-122"/>
                    </a:rPr>
                    <a:t>5</a:t>
                  </a:r>
                  <a:r>
                    <a:rPr lang="zh-CN" altLang="en-US" sz="1600" dirty="0">
                      <a:latin typeface="Times New Roman" panose="02020603050405020304" pitchFamily="18" charset="0"/>
                    </a:rPr>
                    <a:t>～</a:t>
                  </a:r>
                  <a:r>
                    <a:rPr lang="en-US" altLang="zh-CN" sz="1600" dirty="0">
                      <a:latin typeface="宋体" panose="02010600030101010101" pitchFamily="2" charset="-122"/>
                    </a:rPr>
                    <a:t>200</a:t>
                  </a:r>
                </a:p>
                <a:p>
                  <a:pPr algn="ctr" eaLnBrk="0" hangingPunct="0"/>
                  <a:endParaRPr lang="en-US" altLang="zh-CN" sz="1600" dirty="0">
                    <a:latin typeface="Arial" panose="020B0604020202020204" pitchFamily="34" charset="0"/>
                  </a:endParaRPr>
                </a:p>
              </p:txBody>
            </p:sp>
            <p:sp>
              <p:nvSpPr>
                <p:cNvPr id="17533" name="Rectangle 62"/>
                <p:cNvSpPr/>
                <p:nvPr/>
              </p:nvSpPr>
              <p:spPr>
                <a:xfrm>
                  <a:off x="2728" y="692"/>
                  <a:ext cx="88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24" name="Group 65"/>
              <p:cNvGrpSpPr/>
              <p:nvPr/>
            </p:nvGrpSpPr>
            <p:grpSpPr>
              <a:xfrm>
                <a:off x="0" y="1038"/>
                <a:ext cx="852" cy="346"/>
                <a:chOff x="0" y="1038"/>
                <a:chExt cx="852" cy="346"/>
              </a:xfrm>
            </p:grpSpPr>
            <p:sp>
              <p:nvSpPr>
                <p:cNvPr id="17530" name="Rectangle 12"/>
                <p:cNvSpPr/>
                <p:nvPr/>
              </p:nvSpPr>
              <p:spPr>
                <a:xfrm>
                  <a:off x="43" y="1038"/>
                  <a:ext cx="766" cy="346"/>
                </a:xfrm>
                <a:prstGeom prst="rect">
                  <a:avLst/>
                </a:prstGeom>
                <a:noFill/>
                <a:ln w="9525">
                  <a:noFill/>
                </a:ln>
              </p:spPr>
              <p:txBody>
                <a:bodyPr/>
                <a:lstStyle/>
                <a:p>
                  <a:pPr algn="ctr"/>
                  <a:r>
                    <a:rPr lang="zh-CN" altLang="en-US" sz="1600" dirty="0">
                      <a:latin typeface="宋体" panose="02010600030101010101" pitchFamily="2" charset="-122"/>
                    </a:rPr>
                    <a:t>乙醇</a:t>
                  </a:r>
                </a:p>
                <a:p>
                  <a:pPr algn="ctr" eaLnBrk="0" hangingPunct="0"/>
                  <a:endParaRPr lang="en-US" altLang="zh-CN" sz="1600" dirty="0">
                    <a:latin typeface="Arial" panose="020B0604020202020204" pitchFamily="34" charset="0"/>
                  </a:endParaRPr>
                </a:p>
              </p:txBody>
            </p:sp>
            <p:sp>
              <p:nvSpPr>
                <p:cNvPr id="17531" name="Rectangle 64"/>
                <p:cNvSpPr/>
                <p:nvPr/>
              </p:nvSpPr>
              <p:spPr>
                <a:xfrm>
                  <a:off x="0" y="1038"/>
                  <a:ext cx="85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25" name="Group 67"/>
              <p:cNvGrpSpPr/>
              <p:nvPr/>
            </p:nvGrpSpPr>
            <p:grpSpPr>
              <a:xfrm>
                <a:off x="852" y="1038"/>
                <a:ext cx="938" cy="346"/>
                <a:chOff x="852" y="1038"/>
                <a:chExt cx="938" cy="346"/>
              </a:xfrm>
            </p:grpSpPr>
            <p:sp>
              <p:nvSpPr>
                <p:cNvPr id="17528" name="Rectangle 13"/>
                <p:cNvSpPr/>
                <p:nvPr/>
              </p:nvSpPr>
              <p:spPr>
                <a:xfrm>
                  <a:off x="895" y="1038"/>
                  <a:ext cx="852" cy="346"/>
                </a:xfrm>
                <a:prstGeom prst="rect">
                  <a:avLst/>
                </a:prstGeom>
                <a:noFill/>
                <a:ln w="9525">
                  <a:noFill/>
                </a:ln>
              </p:spPr>
              <p:txBody>
                <a:bodyPr/>
                <a:lstStyle/>
                <a:p>
                  <a:pPr algn="ctr"/>
                  <a:r>
                    <a:rPr lang="zh-CN" altLang="en-US" sz="1600" dirty="0">
                      <a:latin typeface="宋体" panose="02010600030101010101" pitchFamily="2" charset="-122"/>
                    </a:rPr>
                    <a:t>芸苔丝孢酵母</a:t>
                  </a:r>
                </a:p>
                <a:p>
                  <a:pPr algn="ctr" eaLnBrk="0" hangingPunct="0"/>
                  <a:endParaRPr lang="en-US" altLang="zh-CN" sz="1600" dirty="0">
                    <a:latin typeface="Arial" panose="020B0604020202020204" pitchFamily="34" charset="0"/>
                  </a:endParaRPr>
                </a:p>
              </p:txBody>
            </p:sp>
            <p:sp>
              <p:nvSpPr>
                <p:cNvPr id="17529" name="Rectangle 66"/>
                <p:cNvSpPr/>
                <p:nvPr/>
              </p:nvSpPr>
              <p:spPr>
                <a:xfrm>
                  <a:off x="852" y="1038"/>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26" name="Group 69"/>
              <p:cNvGrpSpPr/>
              <p:nvPr/>
            </p:nvGrpSpPr>
            <p:grpSpPr>
              <a:xfrm>
                <a:off x="1790" y="1038"/>
                <a:ext cx="938" cy="346"/>
                <a:chOff x="1790" y="1038"/>
                <a:chExt cx="938" cy="346"/>
              </a:xfrm>
            </p:grpSpPr>
            <p:sp>
              <p:nvSpPr>
                <p:cNvPr id="17526" name="Rectangle 14"/>
                <p:cNvSpPr/>
                <p:nvPr/>
              </p:nvSpPr>
              <p:spPr>
                <a:xfrm>
                  <a:off x="1833" y="1038"/>
                  <a:ext cx="852" cy="346"/>
                </a:xfrm>
                <a:prstGeom prst="rect">
                  <a:avLst/>
                </a:prstGeom>
                <a:noFill/>
                <a:ln w="9525">
                  <a:noFill/>
                </a:ln>
              </p:spPr>
              <p:txBody>
                <a:bodyPr/>
                <a:lstStyle/>
                <a:p>
                  <a:pPr algn="ctr"/>
                  <a:r>
                    <a:rPr lang="en-US" altLang="zh-CN" sz="1600" dirty="0">
                      <a:latin typeface="宋体" panose="02010600030101010101" pitchFamily="2" charset="-122"/>
                    </a:rPr>
                    <a:t>O</a:t>
                  </a:r>
                  <a:r>
                    <a:rPr lang="en-US" altLang="zh-CN" sz="1600" baseline="-30000" dirty="0">
                      <a:latin typeface="宋体" panose="02010600030101010101" pitchFamily="2" charset="-122"/>
                    </a:rPr>
                    <a:t>2</a:t>
                  </a:r>
                  <a:endParaRPr lang="en-US" altLang="zh-CN"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527" name="Rectangle 68"/>
                <p:cNvSpPr/>
                <p:nvPr/>
              </p:nvSpPr>
              <p:spPr>
                <a:xfrm>
                  <a:off x="1790" y="1038"/>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27" name="Group 71"/>
              <p:cNvGrpSpPr/>
              <p:nvPr/>
            </p:nvGrpSpPr>
            <p:grpSpPr>
              <a:xfrm>
                <a:off x="2728" y="1038"/>
                <a:ext cx="885" cy="346"/>
                <a:chOff x="2728" y="1038"/>
                <a:chExt cx="885" cy="346"/>
              </a:xfrm>
            </p:grpSpPr>
            <p:sp>
              <p:nvSpPr>
                <p:cNvPr id="17524" name="Rectangle 15"/>
                <p:cNvSpPr/>
                <p:nvPr/>
              </p:nvSpPr>
              <p:spPr>
                <a:xfrm>
                  <a:off x="2771" y="1038"/>
                  <a:ext cx="799" cy="346"/>
                </a:xfrm>
                <a:prstGeom prst="rect">
                  <a:avLst/>
                </a:prstGeom>
                <a:noFill/>
                <a:ln w="9525">
                  <a:noFill/>
                </a:ln>
              </p:spPr>
              <p:txBody>
                <a:bodyPr/>
                <a:lstStyle/>
                <a:p>
                  <a:pPr algn="ctr"/>
                  <a:r>
                    <a:rPr lang="en-US" altLang="zh-CN" sz="1600" dirty="0">
                      <a:latin typeface="宋体" panose="02010600030101010101" pitchFamily="2" charset="-122"/>
                    </a:rPr>
                    <a:t>5</a:t>
                  </a:r>
                  <a:r>
                    <a:rPr lang="zh-CN" altLang="en-US" sz="1600" dirty="0">
                      <a:latin typeface="Times New Roman" panose="02020603050405020304" pitchFamily="18" charset="0"/>
                    </a:rPr>
                    <a:t>～</a:t>
                  </a:r>
                  <a:r>
                    <a:rPr lang="en-US" altLang="zh-CN" sz="1600" dirty="0">
                      <a:latin typeface="宋体" panose="02010600030101010101" pitchFamily="2" charset="-122"/>
                    </a:rPr>
                    <a:t>300</a:t>
                  </a:r>
                </a:p>
                <a:p>
                  <a:pPr algn="ctr" eaLnBrk="0" hangingPunct="0"/>
                  <a:endParaRPr lang="en-US" altLang="zh-CN" sz="1600" dirty="0">
                    <a:latin typeface="Arial" panose="020B0604020202020204" pitchFamily="34" charset="0"/>
                  </a:endParaRPr>
                </a:p>
              </p:txBody>
            </p:sp>
            <p:sp>
              <p:nvSpPr>
                <p:cNvPr id="17525" name="Rectangle 70"/>
                <p:cNvSpPr/>
                <p:nvPr/>
              </p:nvSpPr>
              <p:spPr>
                <a:xfrm>
                  <a:off x="2728" y="1038"/>
                  <a:ext cx="88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28" name="Group 73"/>
              <p:cNvGrpSpPr/>
              <p:nvPr/>
            </p:nvGrpSpPr>
            <p:grpSpPr>
              <a:xfrm>
                <a:off x="0" y="1384"/>
                <a:ext cx="852" cy="346"/>
                <a:chOff x="0" y="1384"/>
                <a:chExt cx="852" cy="346"/>
              </a:xfrm>
            </p:grpSpPr>
            <p:sp>
              <p:nvSpPr>
                <p:cNvPr id="17522" name="Rectangle 16"/>
                <p:cNvSpPr/>
                <p:nvPr/>
              </p:nvSpPr>
              <p:spPr>
                <a:xfrm>
                  <a:off x="43" y="1384"/>
                  <a:ext cx="766" cy="346"/>
                </a:xfrm>
                <a:prstGeom prst="rect">
                  <a:avLst/>
                </a:prstGeom>
                <a:noFill/>
                <a:ln w="9525">
                  <a:noFill/>
                </a:ln>
              </p:spPr>
              <p:txBody>
                <a:bodyPr/>
                <a:lstStyle/>
                <a:p>
                  <a:pPr algn="ctr"/>
                  <a:r>
                    <a:rPr lang="zh-CN" altLang="en-US" sz="1600" dirty="0">
                      <a:latin typeface="宋体" panose="02010600030101010101" pitchFamily="2" charset="-122"/>
                    </a:rPr>
                    <a:t>亚硝酸盐</a:t>
                  </a:r>
                </a:p>
                <a:p>
                  <a:pPr algn="ctr" eaLnBrk="0" hangingPunct="0"/>
                  <a:endParaRPr lang="en-US" altLang="zh-CN" sz="1600" dirty="0">
                    <a:latin typeface="Arial" panose="020B0604020202020204" pitchFamily="34" charset="0"/>
                  </a:endParaRPr>
                </a:p>
              </p:txBody>
            </p:sp>
            <p:sp>
              <p:nvSpPr>
                <p:cNvPr id="17523" name="Rectangle 72"/>
                <p:cNvSpPr/>
                <p:nvPr/>
              </p:nvSpPr>
              <p:spPr>
                <a:xfrm>
                  <a:off x="0" y="1384"/>
                  <a:ext cx="85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29" name="Group 75"/>
              <p:cNvGrpSpPr/>
              <p:nvPr/>
            </p:nvGrpSpPr>
            <p:grpSpPr>
              <a:xfrm>
                <a:off x="852" y="1384"/>
                <a:ext cx="938" cy="346"/>
                <a:chOff x="852" y="1384"/>
                <a:chExt cx="938" cy="346"/>
              </a:xfrm>
            </p:grpSpPr>
            <p:sp>
              <p:nvSpPr>
                <p:cNvPr id="17520" name="Rectangle 17"/>
                <p:cNvSpPr/>
                <p:nvPr/>
              </p:nvSpPr>
              <p:spPr>
                <a:xfrm>
                  <a:off x="895" y="1384"/>
                  <a:ext cx="852" cy="346"/>
                </a:xfrm>
                <a:prstGeom prst="rect">
                  <a:avLst/>
                </a:prstGeom>
                <a:noFill/>
                <a:ln w="9525">
                  <a:noFill/>
                </a:ln>
              </p:spPr>
              <p:txBody>
                <a:bodyPr/>
                <a:lstStyle/>
                <a:p>
                  <a:pPr algn="ctr"/>
                  <a:r>
                    <a:rPr lang="zh-CN" altLang="en-US" sz="1600" dirty="0">
                      <a:latin typeface="宋体" panose="02010600030101010101" pitchFamily="2" charset="-122"/>
                    </a:rPr>
                    <a:t>硝化菌</a:t>
                  </a:r>
                </a:p>
                <a:p>
                  <a:pPr algn="ctr" eaLnBrk="0" hangingPunct="0"/>
                  <a:endParaRPr lang="en-US" altLang="zh-CN" sz="1600" dirty="0">
                    <a:latin typeface="Arial" panose="020B0604020202020204" pitchFamily="34" charset="0"/>
                  </a:endParaRPr>
                </a:p>
              </p:txBody>
            </p:sp>
            <p:sp>
              <p:nvSpPr>
                <p:cNvPr id="17521" name="Rectangle 74"/>
                <p:cNvSpPr/>
                <p:nvPr/>
              </p:nvSpPr>
              <p:spPr>
                <a:xfrm>
                  <a:off x="852" y="1384"/>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30" name="Group 77"/>
              <p:cNvGrpSpPr/>
              <p:nvPr/>
            </p:nvGrpSpPr>
            <p:grpSpPr>
              <a:xfrm>
                <a:off x="1790" y="1384"/>
                <a:ext cx="938" cy="346"/>
                <a:chOff x="1790" y="1384"/>
                <a:chExt cx="938" cy="346"/>
              </a:xfrm>
            </p:grpSpPr>
            <p:sp>
              <p:nvSpPr>
                <p:cNvPr id="17518" name="Rectangle 18"/>
                <p:cNvSpPr/>
                <p:nvPr/>
              </p:nvSpPr>
              <p:spPr>
                <a:xfrm>
                  <a:off x="1833" y="1384"/>
                  <a:ext cx="852" cy="346"/>
                </a:xfrm>
                <a:prstGeom prst="rect">
                  <a:avLst/>
                </a:prstGeom>
                <a:noFill/>
                <a:ln w="9525">
                  <a:noFill/>
                </a:ln>
              </p:spPr>
              <p:txBody>
                <a:bodyPr/>
                <a:lstStyle/>
                <a:p>
                  <a:pPr algn="ctr"/>
                  <a:r>
                    <a:rPr lang="en-US" altLang="zh-CN" sz="1600" dirty="0">
                      <a:latin typeface="宋体" panose="02010600030101010101" pitchFamily="2" charset="-122"/>
                    </a:rPr>
                    <a:t>O</a:t>
                  </a:r>
                  <a:r>
                    <a:rPr lang="en-US" altLang="zh-CN" sz="1600" baseline="-30000" dirty="0">
                      <a:latin typeface="宋体" panose="02010600030101010101" pitchFamily="2" charset="-122"/>
                    </a:rPr>
                    <a:t>2</a:t>
                  </a:r>
                  <a:endParaRPr lang="en-US" altLang="zh-CN"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519" name="Rectangle 76"/>
                <p:cNvSpPr/>
                <p:nvPr/>
              </p:nvSpPr>
              <p:spPr>
                <a:xfrm>
                  <a:off x="1790" y="1384"/>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31" name="Group 79"/>
              <p:cNvGrpSpPr/>
              <p:nvPr/>
            </p:nvGrpSpPr>
            <p:grpSpPr>
              <a:xfrm>
                <a:off x="2728" y="1384"/>
                <a:ext cx="885" cy="346"/>
                <a:chOff x="2728" y="1384"/>
                <a:chExt cx="885" cy="346"/>
              </a:xfrm>
            </p:grpSpPr>
            <p:sp>
              <p:nvSpPr>
                <p:cNvPr id="17516" name="Rectangle 19"/>
                <p:cNvSpPr/>
                <p:nvPr/>
              </p:nvSpPr>
              <p:spPr>
                <a:xfrm>
                  <a:off x="2771" y="1384"/>
                  <a:ext cx="799" cy="346"/>
                </a:xfrm>
                <a:prstGeom prst="rect">
                  <a:avLst/>
                </a:prstGeom>
                <a:noFill/>
                <a:ln w="9525">
                  <a:noFill/>
                </a:ln>
              </p:spPr>
              <p:txBody>
                <a:bodyPr/>
                <a:lstStyle/>
                <a:p>
                  <a:pPr algn="ctr"/>
                  <a:r>
                    <a:rPr lang="en-US" altLang="zh-CN" sz="1600" dirty="0">
                      <a:latin typeface="宋体" panose="02010600030101010101" pitchFamily="2" charset="-122"/>
                    </a:rPr>
                    <a:t>51</a:t>
                  </a:r>
                  <a:r>
                    <a:rPr lang="zh-CN" altLang="en-US" sz="1600" dirty="0">
                      <a:latin typeface="Times New Roman" panose="02020603050405020304" pitchFamily="18" charset="0"/>
                    </a:rPr>
                    <a:t>～</a:t>
                  </a:r>
                  <a:r>
                    <a:rPr lang="en-US" altLang="zh-CN" sz="1600" dirty="0">
                      <a:latin typeface="宋体" panose="02010600030101010101" pitchFamily="2" charset="-122"/>
                    </a:rPr>
                    <a:t>200</a:t>
                  </a:r>
                </a:p>
                <a:p>
                  <a:pPr algn="ctr" eaLnBrk="0" hangingPunct="0"/>
                  <a:endParaRPr lang="en-US" altLang="zh-CN" sz="1600" dirty="0">
                    <a:latin typeface="Arial" panose="020B0604020202020204" pitchFamily="34" charset="0"/>
                  </a:endParaRPr>
                </a:p>
              </p:txBody>
            </p:sp>
            <p:sp>
              <p:nvSpPr>
                <p:cNvPr id="17517" name="Rectangle 78"/>
                <p:cNvSpPr/>
                <p:nvPr/>
              </p:nvSpPr>
              <p:spPr>
                <a:xfrm>
                  <a:off x="2728" y="1384"/>
                  <a:ext cx="88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32" name="Group 81"/>
              <p:cNvGrpSpPr/>
              <p:nvPr/>
            </p:nvGrpSpPr>
            <p:grpSpPr>
              <a:xfrm>
                <a:off x="0" y="1730"/>
                <a:ext cx="852" cy="346"/>
                <a:chOff x="0" y="1730"/>
                <a:chExt cx="852" cy="346"/>
              </a:xfrm>
            </p:grpSpPr>
            <p:sp>
              <p:nvSpPr>
                <p:cNvPr id="17514" name="Rectangle 20"/>
                <p:cNvSpPr/>
                <p:nvPr/>
              </p:nvSpPr>
              <p:spPr>
                <a:xfrm>
                  <a:off x="43" y="1730"/>
                  <a:ext cx="766" cy="346"/>
                </a:xfrm>
                <a:prstGeom prst="rect">
                  <a:avLst/>
                </a:prstGeom>
                <a:noFill/>
                <a:ln w="9525">
                  <a:noFill/>
                </a:ln>
              </p:spPr>
              <p:txBody>
                <a:bodyPr/>
                <a:lstStyle/>
                <a:p>
                  <a:pPr algn="ctr"/>
                  <a:r>
                    <a:rPr lang="zh-CN" altLang="en-US" sz="1600" dirty="0">
                      <a:latin typeface="宋体" panose="02010600030101010101" pitchFamily="2" charset="-122"/>
                    </a:rPr>
                    <a:t>维生素</a:t>
                  </a:r>
                  <a:r>
                    <a:rPr lang="en-US" altLang="zh-CN" sz="1600" dirty="0">
                      <a:latin typeface="宋体" panose="02010600030101010101" pitchFamily="2" charset="-122"/>
                    </a:rPr>
                    <a:t>B12</a:t>
                  </a:r>
                </a:p>
                <a:p>
                  <a:pPr algn="ctr" eaLnBrk="0" hangingPunct="0"/>
                  <a:endParaRPr lang="en-US" altLang="zh-CN" sz="1600" dirty="0">
                    <a:latin typeface="Arial" panose="020B0604020202020204" pitchFamily="34" charset="0"/>
                  </a:endParaRPr>
                </a:p>
              </p:txBody>
            </p:sp>
            <p:sp>
              <p:nvSpPr>
                <p:cNvPr id="17515" name="Rectangle 80"/>
                <p:cNvSpPr/>
                <p:nvPr/>
              </p:nvSpPr>
              <p:spPr>
                <a:xfrm>
                  <a:off x="0" y="1730"/>
                  <a:ext cx="85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33" name="Group 83"/>
              <p:cNvGrpSpPr/>
              <p:nvPr/>
            </p:nvGrpSpPr>
            <p:grpSpPr>
              <a:xfrm>
                <a:off x="852" y="1730"/>
                <a:ext cx="938" cy="346"/>
                <a:chOff x="852" y="1730"/>
                <a:chExt cx="938" cy="346"/>
              </a:xfrm>
            </p:grpSpPr>
            <p:sp>
              <p:nvSpPr>
                <p:cNvPr id="17512" name="Rectangle 21"/>
                <p:cNvSpPr/>
                <p:nvPr/>
              </p:nvSpPr>
              <p:spPr>
                <a:xfrm>
                  <a:off x="895" y="1730"/>
                  <a:ext cx="852" cy="346"/>
                </a:xfrm>
                <a:prstGeom prst="rect">
                  <a:avLst/>
                </a:prstGeom>
                <a:noFill/>
                <a:ln w="9525">
                  <a:noFill/>
                </a:ln>
              </p:spPr>
              <p:txBody>
                <a:bodyPr/>
                <a:lstStyle/>
                <a:p>
                  <a:pPr algn="ctr"/>
                  <a:r>
                    <a:rPr lang="zh-CN" altLang="en-US" sz="1600" dirty="0">
                      <a:latin typeface="宋体" panose="02010600030101010101" pitchFamily="2" charset="-122"/>
                    </a:rPr>
                    <a:t>大肠杆菌</a:t>
                  </a:r>
                </a:p>
                <a:p>
                  <a:pPr algn="ctr" eaLnBrk="0" hangingPunct="0"/>
                  <a:endParaRPr lang="en-US" altLang="zh-CN" sz="1600" dirty="0">
                    <a:latin typeface="Arial" panose="020B0604020202020204" pitchFamily="34" charset="0"/>
                  </a:endParaRPr>
                </a:p>
              </p:txBody>
            </p:sp>
            <p:sp>
              <p:nvSpPr>
                <p:cNvPr id="17513" name="Rectangle 82"/>
                <p:cNvSpPr/>
                <p:nvPr/>
              </p:nvSpPr>
              <p:spPr>
                <a:xfrm>
                  <a:off x="852" y="1730"/>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34" name="Group 85"/>
              <p:cNvGrpSpPr/>
              <p:nvPr/>
            </p:nvGrpSpPr>
            <p:grpSpPr>
              <a:xfrm>
                <a:off x="1790" y="1730"/>
                <a:ext cx="938" cy="346"/>
                <a:chOff x="1790" y="1730"/>
                <a:chExt cx="938" cy="346"/>
              </a:xfrm>
            </p:grpSpPr>
            <p:sp>
              <p:nvSpPr>
                <p:cNvPr id="17510" name="Rectangle 22"/>
                <p:cNvSpPr/>
                <p:nvPr/>
              </p:nvSpPr>
              <p:spPr>
                <a:xfrm>
                  <a:off x="1833" y="1730"/>
                  <a:ext cx="852" cy="346"/>
                </a:xfrm>
                <a:prstGeom prst="rect">
                  <a:avLst/>
                </a:prstGeom>
                <a:noFill/>
                <a:ln w="9525">
                  <a:noFill/>
                </a:ln>
              </p:spPr>
              <p:txBody>
                <a:bodyPr/>
                <a:lstStyle/>
                <a:p>
                  <a:pPr algn="ctr"/>
                  <a:r>
                    <a:rPr lang="en-US" altLang="zh-CN" sz="1600" dirty="0">
                      <a:latin typeface="宋体" panose="02010600030101010101" pitchFamily="2" charset="-122"/>
                    </a:rPr>
                    <a:t>O</a:t>
                  </a:r>
                  <a:r>
                    <a:rPr lang="en-US" altLang="zh-CN" sz="1600" baseline="-30000" dirty="0">
                      <a:latin typeface="宋体" panose="02010600030101010101" pitchFamily="2" charset="-122"/>
                    </a:rPr>
                    <a:t>2</a:t>
                  </a:r>
                  <a:endParaRPr lang="en-US" altLang="zh-CN"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511" name="Rectangle 84"/>
                <p:cNvSpPr/>
                <p:nvPr/>
              </p:nvSpPr>
              <p:spPr>
                <a:xfrm>
                  <a:off x="1790" y="1730"/>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35" name="Group 87"/>
              <p:cNvGrpSpPr/>
              <p:nvPr/>
            </p:nvGrpSpPr>
            <p:grpSpPr>
              <a:xfrm>
                <a:off x="2728" y="1730"/>
                <a:ext cx="885" cy="346"/>
                <a:chOff x="2728" y="1730"/>
                <a:chExt cx="885" cy="346"/>
              </a:xfrm>
            </p:grpSpPr>
            <p:sp>
              <p:nvSpPr>
                <p:cNvPr id="17508" name="Rectangle 23"/>
                <p:cNvSpPr/>
                <p:nvPr/>
              </p:nvSpPr>
              <p:spPr>
                <a:xfrm>
                  <a:off x="2771" y="1730"/>
                  <a:ext cx="799" cy="346"/>
                </a:xfrm>
                <a:prstGeom prst="rect">
                  <a:avLst/>
                </a:prstGeom>
                <a:noFill/>
                <a:ln w="9525">
                  <a:noFill/>
                </a:ln>
              </p:spPr>
              <p:txBody>
                <a:bodyPr/>
                <a:lstStyle/>
                <a:p>
                  <a:pPr algn="ctr"/>
                  <a:r>
                    <a:rPr lang="en-US" altLang="zh-CN" sz="1600" dirty="0">
                      <a:latin typeface="Arial" panose="020B0604020202020204" pitchFamily="34" charset="0"/>
                    </a:rPr>
                    <a:t> </a:t>
                  </a:r>
                  <a:endParaRPr lang="en-US" altLang="zh-CN"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509" name="Rectangle 86"/>
                <p:cNvSpPr/>
                <p:nvPr/>
              </p:nvSpPr>
              <p:spPr>
                <a:xfrm>
                  <a:off x="2728" y="1730"/>
                  <a:ext cx="88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36" name="Group 89"/>
              <p:cNvGrpSpPr/>
              <p:nvPr/>
            </p:nvGrpSpPr>
            <p:grpSpPr>
              <a:xfrm>
                <a:off x="0" y="2076"/>
                <a:ext cx="852" cy="346"/>
                <a:chOff x="0" y="2076"/>
                <a:chExt cx="852" cy="346"/>
              </a:xfrm>
            </p:grpSpPr>
            <p:sp>
              <p:nvSpPr>
                <p:cNvPr id="17506" name="Rectangle 24"/>
                <p:cNvSpPr/>
                <p:nvPr/>
              </p:nvSpPr>
              <p:spPr>
                <a:xfrm>
                  <a:off x="43" y="2076"/>
                  <a:ext cx="766" cy="346"/>
                </a:xfrm>
                <a:prstGeom prst="rect">
                  <a:avLst/>
                </a:prstGeom>
                <a:noFill/>
                <a:ln w="9525">
                  <a:noFill/>
                </a:ln>
              </p:spPr>
              <p:txBody>
                <a:bodyPr/>
                <a:lstStyle/>
                <a:p>
                  <a:pPr algn="ctr"/>
                  <a:r>
                    <a:rPr lang="zh-CN" altLang="en-US" sz="1600" dirty="0">
                      <a:latin typeface="宋体" panose="02010600030101010101" pitchFamily="2" charset="-122"/>
                    </a:rPr>
                    <a:t>谷氨酸</a:t>
                  </a:r>
                </a:p>
                <a:p>
                  <a:pPr algn="ctr" eaLnBrk="0" hangingPunct="0"/>
                  <a:endParaRPr lang="en-US" altLang="zh-CN" sz="1600" dirty="0">
                    <a:latin typeface="Arial" panose="020B0604020202020204" pitchFamily="34" charset="0"/>
                  </a:endParaRPr>
                </a:p>
              </p:txBody>
            </p:sp>
            <p:sp>
              <p:nvSpPr>
                <p:cNvPr id="17507" name="Rectangle 88"/>
                <p:cNvSpPr/>
                <p:nvPr/>
              </p:nvSpPr>
              <p:spPr>
                <a:xfrm>
                  <a:off x="0" y="2076"/>
                  <a:ext cx="85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37" name="Group 91"/>
              <p:cNvGrpSpPr/>
              <p:nvPr/>
            </p:nvGrpSpPr>
            <p:grpSpPr>
              <a:xfrm>
                <a:off x="852" y="2076"/>
                <a:ext cx="938" cy="346"/>
                <a:chOff x="852" y="2076"/>
                <a:chExt cx="938" cy="346"/>
              </a:xfrm>
            </p:grpSpPr>
            <p:sp>
              <p:nvSpPr>
                <p:cNvPr id="17504" name="Rectangle 25"/>
                <p:cNvSpPr/>
                <p:nvPr/>
              </p:nvSpPr>
              <p:spPr>
                <a:xfrm>
                  <a:off x="895" y="2076"/>
                  <a:ext cx="852" cy="346"/>
                </a:xfrm>
                <a:prstGeom prst="rect">
                  <a:avLst/>
                </a:prstGeom>
                <a:noFill/>
                <a:ln w="9525">
                  <a:noFill/>
                </a:ln>
              </p:spPr>
              <p:txBody>
                <a:bodyPr/>
                <a:lstStyle/>
                <a:p>
                  <a:pPr algn="ctr"/>
                  <a:r>
                    <a:rPr lang="zh-CN" altLang="en-US" sz="1600" dirty="0">
                      <a:latin typeface="宋体" panose="02010600030101010101" pitchFamily="2" charset="-122"/>
                    </a:rPr>
                    <a:t>大肠杆菌</a:t>
                  </a:r>
                </a:p>
                <a:p>
                  <a:pPr algn="ctr" eaLnBrk="0" hangingPunct="0"/>
                  <a:endParaRPr lang="en-US" altLang="zh-CN" sz="1600" dirty="0">
                    <a:latin typeface="Arial" panose="020B0604020202020204" pitchFamily="34" charset="0"/>
                  </a:endParaRPr>
                </a:p>
              </p:txBody>
            </p:sp>
            <p:sp>
              <p:nvSpPr>
                <p:cNvPr id="17505" name="Rectangle 90"/>
                <p:cNvSpPr/>
                <p:nvPr/>
              </p:nvSpPr>
              <p:spPr>
                <a:xfrm>
                  <a:off x="852" y="2076"/>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38" name="Group 93"/>
              <p:cNvGrpSpPr/>
              <p:nvPr/>
            </p:nvGrpSpPr>
            <p:grpSpPr>
              <a:xfrm>
                <a:off x="1790" y="2076"/>
                <a:ext cx="938" cy="346"/>
                <a:chOff x="1790" y="2076"/>
                <a:chExt cx="938" cy="346"/>
              </a:xfrm>
            </p:grpSpPr>
            <p:sp>
              <p:nvSpPr>
                <p:cNvPr id="17502" name="Rectangle 26"/>
                <p:cNvSpPr/>
                <p:nvPr/>
              </p:nvSpPr>
              <p:spPr>
                <a:xfrm>
                  <a:off x="1833" y="2076"/>
                  <a:ext cx="852" cy="346"/>
                </a:xfrm>
                <a:prstGeom prst="rect">
                  <a:avLst/>
                </a:prstGeom>
                <a:noFill/>
                <a:ln w="9525">
                  <a:noFill/>
                </a:ln>
              </p:spPr>
              <p:txBody>
                <a:bodyPr/>
                <a:lstStyle/>
                <a:p>
                  <a:pPr algn="ctr"/>
                  <a:r>
                    <a:rPr lang="en-US" altLang="zh-CN" sz="1600" dirty="0">
                      <a:latin typeface="宋体" panose="02010600030101010101" pitchFamily="2" charset="-122"/>
                    </a:rPr>
                    <a:t>CO</a:t>
                  </a:r>
                  <a:r>
                    <a:rPr lang="en-US" altLang="zh-CN" sz="1600" baseline="-30000" dirty="0">
                      <a:latin typeface="宋体" panose="02010600030101010101" pitchFamily="2" charset="-122"/>
                    </a:rPr>
                    <a:t>2</a:t>
                  </a:r>
                  <a:endParaRPr lang="en-US" altLang="zh-CN"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503" name="Rectangle 92"/>
                <p:cNvSpPr/>
                <p:nvPr/>
              </p:nvSpPr>
              <p:spPr>
                <a:xfrm>
                  <a:off x="1790" y="2076"/>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39" name="Group 95"/>
              <p:cNvGrpSpPr/>
              <p:nvPr/>
            </p:nvGrpSpPr>
            <p:grpSpPr>
              <a:xfrm>
                <a:off x="2728" y="2076"/>
                <a:ext cx="885" cy="346"/>
                <a:chOff x="2728" y="2076"/>
                <a:chExt cx="885" cy="346"/>
              </a:xfrm>
            </p:grpSpPr>
            <p:sp>
              <p:nvSpPr>
                <p:cNvPr id="17500" name="Rectangle 27"/>
                <p:cNvSpPr/>
                <p:nvPr/>
              </p:nvSpPr>
              <p:spPr>
                <a:xfrm>
                  <a:off x="2771" y="2076"/>
                  <a:ext cx="799" cy="346"/>
                </a:xfrm>
                <a:prstGeom prst="rect">
                  <a:avLst/>
                </a:prstGeom>
                <a:noFill/>
                <a:ln w="9525">
                  <a:noFill/>
                </a:ln>
              </p:spPr>
              <p:txBody>
                <a:bodyPr/>
                <a:lstStyle/>
                <a:p>
                  <a:pPr algn="ctr"/>
                  <a:r>
                    <a:rPr lang="en-US" altLang="zh-CN" sz="1600" dirty="0">
                      <a:latin typeface="宋体" panose="02010600030101010101" pitchFamily="2" charset="-122"/>
                    </a:rPr>
                    <a:t>8</a:t>
                  </a:r>
                  <a:r>
                    <a:rPr lang="zh-CN" altLang="en-US" sz="1600" dirty="0">
                      <a:latin typeface="Times New Roman" panose="02020603050405020304" pitchFamily="18" charset="0"/>
                    </a:rPr>
                    <a:t>～</a:t>
                  </a:r>
                  <a:r>
                    <a:rPr lang="en-US" altLang="zh-CN" sz="1600" dirty="0">
                      <a:latin typeface="宋体" panose="02010600030101010101" pitchFamily="2" charset="-122"/>
                    </a:rPr>
                    <a:t>800</a:t>
                  </a:r>
                </a:p>
                <a:p>
                  <a:pPr algn="ctr" eaLnBrk="0" hangingPunct="0"/>
                  <a:endParaRPr lang="en-US" altLang="zh-CN" sz="1600" dirty="0">
                    <a:latin typeface="Arial" panose="020B0604020202020204" pitchFamily="34" charset="0"/>
                  </a:endParaRPr>
                </a:p>
              </p:txBody>
            </p:sp>
            <p:sp>
              <p:nvSpPr>
                <p:cNvPr id="17501" name="Rectangle 94"/>
                <p:cNvSpPr/>
                <p:nvPr/>
              </p:nvSpPr>
              <p:spPr>
                <a:xfrm>
                  <a:off x="2728" y="2076"/>
                  <a:ext cx="88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40" name="Group 97"/>
              <p:cNvGrpSpPr/>
              <p:nvPr/>
            </p:nvGrpSpPr>
            <p:grpSpPr>
              <a:xfrm>
                <a:off x="0" y="2422"/>
                <a:ext cx="852" cy="346"/>
                <a:chOff x="0" y="2422"/>
                <a:chExt cx="852" cy="346"/>
              </a:xfrm>
            </p:grpSpPr>
            <p:sp>
              <p:nvSpPr>
                <p:cNvPr id="17498" name="Rectangle 28"/>
                <p:cNvSpPr/>
                <p:nvPr/>
              </p:nvSpPr>
              <p:spPr>
                <a:xfrm>
                  <a:off x="43" y="2422"/>
                  <a:ext cx="766" cy="346"/>
                </a:xfrm>
                <a:prstGeom prst="rect">
                  <a:avLst/>
                </a:prstGeom>
                <a:noFill/>
                <a:ln w="9525">
                  <a:noFill/>
                </a:ln>
              </p:spPr>
              <p:txBody>
                <a:bodyPr/>
                <a:lstStyle/>
                <a:p>
                  <a:pPr algn="ctr"/>
                  <a:r>
                    <a:rPr lang="zh-CN" altLang="en-US" sz="1600" dirty="0">
                      <a:latin typeface="宋体" panose="02010600030101010101" pitchFamily="2" charset="-122"/>
                    </a:rPr>
                    <a:t>赖氨酸</a:t>
                  </a:r>
                </a:p>
                <a:p>
                  <a:pPr algn="ctr" eaLnBrk="0" hangingPunct="0"/>
                  <a:endParaRPr lang="en-US" altLang="zh-CN" sz="1600" dirty="0">
                    <a:latin typeface="Arial" panose="020B0604020202020204" pitchFamily="34" charset="0"/>
                  </a:endParaRPr>
                </a:p>
              </p:txBody>
            </p:sp>
            <p:sp>
              <p:nvSpPr>
                <p:cNvPr id="17499" name="Rectangle 96"/>
                <p:cNvSpPr/>
                <p:nvPr/>
              </p:nvSpPr>
              <p:spPr>
                <a:xfrm>
                  <a:off x="0" y="2422"/>
                  <a:ext cx="85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41" name="Group 99"/>
              <p:cNvGrpSpPr/>
              <p:nvPr/>
            </p:nvGrpSpPr>
            <p:grpSpPr>
              <a:xfrm>
                <a:off x="852" y="2422"/>
                <a:ext cx="938" cy="346"/>
                <a:chOff x="852" y="2422"/>
                <a:chExt cx="938" cy="346"/>
              </a:xfrm>
            </p:grpSpPr>
            <p:sp>
              <p:nvSpPr>
                <p:cNvPr id="17496" name="Rectangle 29"/>
                <p:cNvSpPr/>
                <p:nvPr/>
              </p:nvSpPr>
              <p:spPr>
                <a:xfrm>
                  <a:off x="895" y="2422"/>
                  <a:ext cx="852" cy="346"/>
                </a:xfrm>
                <a:prstGeom prst="rect">
                  <a:avLst/>
                </a:prstGeom>
                <a:noFill/>
                <a:ln w="9525">
                  <a:noFill/>
                </a:ln>
              </p:spPr>
              <p:txBody>
                <a:bodyPr/>
                <a:lstStyle/>
                <a:p>
                  <a:pPr algn="ctr"/>
                  <a:r>
                    <a:rPr lang="zh-CN" altLang="en-US" sz="1600" dirty="0">
                      <a:latin typeface="宋体" panose="02010600030101010101" pitchFamily="2" charset="-122"/>
                    </a:rPr>
                    <a:t>大肠杆菌</a:t>
                  </a:r>
                </a:p>
                <a:p>
                  <a:pPr algn="ctr" eaLnBrk="0" hangingPunct="0"/>
                  <a:endParaRPr lang="en-US" altLang="zh-CN" sz="1600" dirty="0">
                    <a:latin typeface="Arial" panose="020B0604020202020204" pitchFamily="34" charset="0"/>
                  </a:endParaRPr>
                </a:p>
              </p:txBody>
            </p:sp>
            <p:sp>
              <p:nvSpPr>
                <p:cNvPr id="17497" name="Rectangle 98"/>
                <p:cNvSpPr/>
                <p:nvPr/>
              </p:nvSpPr>
              <p:spPr>
                <a:xfrm>
                  <a:off x="852" y="2422"/>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42" name="Group 101"/>
              <p:cNvGrpSpPr/>
              <p:nvPr/>
            </p:nvGrpSpPr>
            <p:grpSpPr>
              <a:xfrm>
                <a:off x="1790" y="2422"/>
                <a:ext cx="938" cy="346"/>
                <a:chOff x="1790" y="2422"/>
                <a:chExt cx="938" cy="346"/>
              </a:xfrm>
            </p:grpSpPr>
            <p:sp>
              <p:nvSpPr>
                <p:cNvPr id="17494" name="Rectangle 30"/>
                <p:cNvSpPr/>
                <p:nvPr/>
              </p:nvSpPr>
              <p:spPr>
                <a:xfrm>
                  <a:off x="1833" y="2422"/>
                  <a:ext cx="852" cy="346"/>
                </a:xfrm>
                <a:prstGeom prst="rect">
                  <a:avLst/>
                </a:prstGeom>
                <a:noFill/>
                <a:ln w="9525">
                  <a:noFill/>
                </a:ln>
              </p:spPr>
              <p:txBody>
                <a:bodyPr/>
                <a:lstStyle/>
                <a:p>
                  <a:pPr algn="ctr"/>
                  <a:r>
                    <a:rPr lang="en-US" altLang="zh-CN" sz="1600" dirty="0">
                      <a:latin typeface="宋体" panose="02010600030101010101" pitchFamily="2" charset="-122"/>
                    </a:rPr>
                    <a:t>CO</a:t>
                  </a:r>
                  <a:r>
                    <a:rPr lang="en-US" altLang="zh-CN" sz="1600" baseline="-30000" dirty="0">
                      <a:latin typeface="宋体" panose="02010600030101010101" pitchFamily="2" charset="-122"/>
                    </a:rPr>
                    <a:t>2</a:t>
                  </a:r>
                  <a:endParaRPr lang="en-US" altLang="zh-CN"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495" name="Rectangle 100"/>
                <p:cNvSpPr/>
                <p:nvPr/>
              </p:nvSpPr>
              <p:spPr>
                <a:xfrm>
                  <a:off x="1790" y="2422"/>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43" name="Group 103"/>
              <p:cNvGrpSpPr/>
              <p:nvPr/>
            </p:nvGrpSpPr>
            <p:grpSpPr>
              <a:xfrm>
                <a:off x="2728" y="2422"/>
                <a:ext cx="885" cy="346"/>
                <a:chOff x="2728" y="2422"/>
                <a:chExt cx="885" cy="346"/>
              </a:xfrm>
            </p:grpSpPr>
            <p:sp>
              <p:nvSpPr>
                <p:cNvPr id="17492" name="Rectangle 31"/>
                <p:cNvSpPr/>
                <p:nvPr/>
              </p:nvSpPr>
              <p:spPr>
                <a:xfrm>
                  <a:off x="2771" y="2422"/>
                  <a:ext cx="799" cy="346"/>
                </a:xfrm>
                <a:prstGeom prst="rect">
                  <a:avLst/>
                </a:prstGeom>
                <a:noFill/>
                <a:ln w="9525">
                  <a:noFill/>
                </a:ln>
              </p:spPr>
              <p:txBody>
                <a:bodyPr/>
                <a:lstStyle/>
                <a:p>
                  <a:pPr algn="ctr"/>
                  <a:r>
                    <a:rPr lang="en-US" altLang="zh-CN" sz="1600" dirty="0">
                      <a:latin typeface="宋体" panose="02010600030101010101" pitchFamily="2" charset="-122"/>
                    </a:rPr>
                    <a:t>10</a:t>
                  </a:r>
                  <a:r>
                    <a:rPr lang="zh-CN" altLang="en-US" sz="1600" dirty="0">
                      <a:latin typeface="Times New Roman" panose="02020603050405020304" pitchFamily="18" charset="0"/>
                    </a:rPr>
                    <a:t>～</a:t>
                  </a:r>
                  <a:r>
                    <a:rPr lang="en-US" altLang="zh-CN" sz="1600" dirty="0">
                      <a:latin typeface="宋体" panose="02010600030101010101" pitchFamily="2" charset="-122"/>
                    </a:rPr>
                    <a:t>100</a:t>
                  </a:r>
                </a:p>
                <a:p>
                  <a:pPr algn="ctr" eaLnBrk="0" hangingPunct="0"/>
                  <a:endParaRPr lang="en-US" altLang="zh-CN" sz="1600" dirty="0">
                    <a:latin typeface="Arial" panose="020B0604020202020204" pitchFamily="34" charset="0"/>
                  </a:endParaRPr>
                </a:p>
              </p:txBody>
            </p:sp>
            <p:sp>
              <p:nvSpPr>
                <p:cNvPr id="17493" name="Rectangle 102"/>
                <p:cNvSpPr/>
                <p:nvPr/>
              </p:nvSpPr>
              <p:spPr>
                <a:xfrm>
                  <a:off x="2728" y="2422"/>
                  <a:ext cx="88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44" name="Group 105"/>
              <p:cNvGrpSpPr/>
              <p:nvPr/>
            </p:nvGrpSpPr>
            <p:grpSpPr>
              <a:xfrm>
                <a:off x="0" y="2768"/>
                <a:ext cx="852" cy="346"/>
                <a:chOff x="0" y="2768"/>
                <a:chExt cx="852" cy="346"/>
              </a:xfrm>
            </p:grpSpPr>
            <p:sp>
              <p:nvSpPr>
                <p:cNvPr id="17490" name="Rectangle 32"/>
                <p:cNvSpPr/>
                <p:nvPr/>
              </p:nvSpPr>
              <p:spPr>
                <a:xfrm>
                  <a:off x="43" y="2768"/>
                  <a:ext cx="766" cy="346"/>
                </a:xfrm>
                <a:prstGeom prst="rect">
                  <a:avLst/>
                </a:prstGeom>
                <a:noFill/>
                <a:ln w="9525">
                  <a:noFill/>
                </a:ln>
              </p:spPr>
              <p:txBody>
                <a:bodyPr/>
                <a:lstStyle/>
                <a:p>
                  <a:pPr algn="ctr"/>
                  <a:r>
                    <a:rPr lang="zh-CN" altLang="en-US" sz="1600" dirty="0">
                      <a:latin typeface="宋体" panose="02010600030101010101" pitchFamily="2" charset="-122"/>
                    </a:rPr>
                    <a:t>维生素</a:t>
                  </a:r>
                  <a:r>
                    <a:rPr lang="en-US" altLang="zh-CN" sz="1600" dirty="0">
                      <a:latin typeface="宋体" panose="02010600030101010101" pitchFamily="2" charset="-122"/>
                    </a:rPr>
                    <a:t>B1</a:t>
                  </a:r>
                </a:p>
                <a:p>
                  <a:pPr algn="ctr" eaLnBrk="0" hangingPunct="0"/>
                  <a:endParaRPr lang="en-US" altLang="zh-CN" sz="1600" dirty="0">
                    <a:latin typeface="Arial" panose="020B0604020202020204" pitchFamily="34" charset="0"/>
                  </a:endParaRPr>
                </a:p>
              </p:txBody>
            </p:sp>
            <p:sp>
              <p:nvSpPr>
                <p:cNvPr id="17491" name="Rectangle 104"/>
                <p:cNvSpPr/>
                <p:nvPr/>
              </p:nvSpPr>
              <p:spPr>
                <a:xfrm>
                  <a:off x="0" y="2768"/>
                  <a:ext cx="85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45" name="Group 107"/>
              <p:cNvGrpSpPr/>
              <p:nvPr/>
            </p:nvGrpSpPr>
            <p:grpSpPr>
              <a:xfrm>
                <a:off x="852" y="2768"/>
                <a:ext cx="938" cy="346"/>
                <a:chOff x="852" y="2768"/>
                <a:chExt cx="938" cy="346"/>
              </a:xfrm>
            </p:grpSpPr>
            <p:sp>
              <p:nvSpPr>
                <p:cNvPr id="17488" name="Rectangle 33"/>
                <p:cNvSpPr/>
                <p:nvPr/>
              </p:nvSpPr>
              <p:spPr>
                <a:xfrm>
                  <a:off x="895" y="2768"/>
                  <a:ext cx="852" cy="346"/>
                </a:xfrm>
                <a:prstGeom prst="rect">
                  <a:avLst/>
                </a:prstGeom>
                <a:noFill/>
                <a:ln w="9525">
                  <a:noFill/>
                </a:ln>
              </p:spPr>
              <p:txBody>
                <a:bodyPr/>
                <a:lstStyle/>
                <a:p>
                  <a:pPr algn="ctr"/>
                  <a:r>
                    <a:rPr lang="zh-CN" altLang="en-US" sz="1600" dirty="0">
                      <a:latin typeface="宋体" panose="02010600030101010101" pitchFamily="2" charset="-122"/>
                    </a:rPr>
                    <a:t>发酵乳杆菌</a:t>
                  </a:r>
                </a:p>
                <a:p>
                  <a:pPr algn="ctr" eaLnBrk="0" hangingPunct="0"/>
                  <a:endParaRPr lang="en-US" altLang="zh-CN" sz="1600" dirty="0">
                    <a:latin typeface="Arial" panose="020B0604020202020204" pitchFamily="34" charset="0"/>
                  </a:endParaRPr>
                </a:p>
              </p:txBody>
            </p:sp>
            <p:sp>
              <p:nvSpPr>
                <p:cNvPr id="17489" name="Rectangle 106"/>
                <p:cNvSpPr/>
                <p:nvPr/>
              </p:nvSpPr>
              <p:spPr>
                <a:xfrm>
                  <a:off x="852" y="2768"/>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46" name="Group 109"/>
              <p:cNvGrpSpPr/>
              <p:nvPr/>
            </p:nvGrpSpPr>
            <p:grpSpPr>
              <a:xfrm>
                <a:off x="1790" y="2768"/>
                <a:ext cx="938" cy="346"/>
                <a:chOff x="1790" y="2768"/>
                <a:chExt cx="938" cy="346"/>
              </a:xfrm>
            </p:grpSpPr>
            <p:sp>
              <p:nvSpPr>
                <p:cNvPr id="17486" name="Rectangle 34"/>
                <p:cNvSpPr/>
                <p:nvPr/>
              </p:nvSpPr>
              <p:spPr>
                <a:xfrm>
                  <a:off x="1833" y="2768"/>
                  <a:ext cx="852" cy="346"/>
                </a:xfrm>
                <a:prstGeom prst="rect">
                  <a:avLst/>
                </a:prstGeom>
                <a:noFill/>
                <a:ln w="9525">
                  <a:noFill/>
                </a:ln>
              </p:spPr>
              <p:txBody>
                <a:bodyPr/>
                <a:lstStyle/>
                <a:p>
                  <a:pPr algn="ctr"/>
                  <a:r>
                    <a:rPr lang="zh-CN" altLang="en-US" sz="1600" dirty="0">
                      <a:latin typeface="Times New Roman" panose="02020603050405020304" pitchFamily="18" charset="0"/>
                    </a:rPr>
                    <a:t>燃料电池</a:t>
                  </a:r>
                  <a:endParaRPr lang="zh-CN" altLang="en-US"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487" name="Rectangle 108"/>
                <p:cNvSpPr/>
                <p:nvPr/>
              </p:nvSpPr>
              <p:spPr>
                <a:xfrm>
                  <a:off x="1790" y="2768"/>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47" name="Group 111"/>
              <p:cNvGrpSpPr/>
              <p:nvPr/>
            </p:nvGrpSpPr>
            <p:grpSpPr>
              <a:xfrm>
                <a:off x="2728" y="2768"/>
                <a:ext cx="885" cy="346"/>
                <a:chOff x="2728" y="2768"/>
                <a:chExt cx="885" cy="346"/>
              </a:xfrm>
            </p:grpSpPr>
            <p:sp>
              <p:nvSpPr>
                <p:cNvPr id="17484" name="Rectangle 35"/>
                <p:cNvSpPr/>
                <p:nvPr/>
              </p:nvSpPr>
              <p:spPr>
                <a:xfrm>
                  <a:off x="2771" y="2768"/>
                  <a:ext cx="799" cy="346"/>
                </a:xfrm>
                <a:prstGeom prst="rect">
                  <a:avLst/>
                </a:prstGeom>
                <a:noFill/>
                <a:ln w="9525">
                  <a:noFill/>
                </a:ln>
              </p:spPr>
              <p:txBody>
                <a:bodyPr/>
                <a:lstStyle/>
                <a:p>
                  <a:pPr algn="ctr"/>
                  <a:r>
                    <a:rPr lang="en-US" altLang="zh-CN" sz="1600" dirty="0">
                      <a:latin typeface="宋体" panose="02010600030101010101" pitchFamily="2" charset="-122"/>
                    </a:rPr>
                    <a:t>0.01</a:t>
                  </a:r>
                  <a:r>
                    <a:rPr lang="zh-CN" altLang="en-US" sz="1600" dirty="0">
                      <a:latin typeface="Times New Roman" panose="02020603050405020304" pitchFamily="18" charset="0"/>
                    </a:rPr>
                    <a:t>～</a:t>
                  </a:r>
                  <a:r>
                    <a:rPr lang="en-US" altLang="zh-CN" sz="1600" dirty="0">
                      <a:latin typeface="宋体" panose="02010600030101010101" pitchFamily="2" charset="-122"/>
                    </a:rPr>
                    <a:t>10</a:t>
                  </a:r>
                </a:p>
                <a:p>
                  <a:pPr algn="ctr" eaLnBrk="0" hangingPunct="0"/>
                  <a:endParaRPr lang="en-US" altLang="zh-CN" sz="1600" dirty="0">
                    <a:latin typeface="Arial" panose="020B0604020202020204" pitchFamily="34" charset="0"/>
                  </a:endParaRPr>
                </a:p>
              </p:txBody>
            </p:sp>
            <p:sp>
              <p:nvSpPr>
                <p:cNvPr id="17485" name="Rectangle 110"/>
                <p:cNvSpPr/>
                <p:nvPr/>
              </p:nvSpPr>
              <p:spPr>
                <a:xfrm>
                  <a:off x="2728" y="2768"/>
                  <a:ext cx="88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48" name="Group 113"/>
              <p:cNvGrpSpPr/>
              <p:nvPr/>
            </p:nvGrpSpPr>
            <p:grpSpPr>
              <a:xfrm>
                <a:off x="0" y="3114"/>
                <a:ext cx="852" cy="346"/>
                <a:chOff x="0" y="3114"/>
                <a:chExt cx="852" cy="346"/>
              </a:xfrm>
            </p:grpSpPr>
            <p:sp>
              <p:nvSpPr>
                <p:cNvPr id="17482" name="Rectangle 36"/>
                <p:cNvSpPr/>
                <p:nvPr/>
              </p:nvSpPr>
              <p:spPr>
                <a:xfrm>
                  <a:off x="43" y="3114"/>
                  <a:ext cx="766" cy="346"/>
                </a:xfrm>
                <a:prstGeom prst="rect">
                  <a:avLst/>
                </a:prstGeom>
                <a:noFill/>
                <a:ln w="9525">
                  <a:noFill/>
                </a:ln>
              </p:spPr>
              <p:txBody>
                <a:bodyPr/>
                <a:lstStyle/>
                <a:p>
                  <a:pPr algn="ctr"/>
                  <a:r>
                    <a:rPr lang="zh-CN" altLang="en-US" sz="1600" dirty="0">
                      <a:latin typeface="宋体" panose="02010600030101010101" pitchFamily="2" charset="-122"/>
                    </a:rPr>
                    <a:t>甲酸</a:t>
                  </a:r>
                </a:p>
                <a:p>
                  <a:pPr algn="ctr" eaLnBrk="0" hangingPunct="0"/>
                  <a:endParaRPr lang="en-US" altLang="zh-CN" sz="1600" dirty="0">
                    <a:latin typeface="Arial" panose="020B0604020202020204" pitchFamily="34" charset="0"/>
                  </a:endParaRPr>
                </a:p>
              </p:txBody>
            </p:sp>
            <p:sp>
              <p:nvSpPr>
                <p:cNvPr id="17483" name="Rectangle 112"/>
                <p:cNvSpPr/>
                <p:nvPr/>
              </p:nvSpPr>
              <p:spPr>
                <a:xfrm>
                  <a:off x="0" y="3114"/>
                  <a:ext cx="85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49" name="Group 115"/>
              <p:cNvGrpSpPr/>
              <p:nvPr/>
            </p:nvGrpSpPr>
            <p:grpSpPr>
              <a:xfrm>
                <a:off x="852" y="3114"/>
                <a:ext cx="938" cy="346"/>
                <a:chOff x="852" y="3114"/>
                <a:chExt cx="938" cy="346"/>
              </a:xfrm>
            </p:grpSpPr>
            <p:sp>
              <p:nvSpPr>
                <p:cNvPr id="17480" name="Rectangle 37"/>
                <p:cNvSpPr/>
                <p:nvPr/>
              </p:nvSpPr>
              <p:spPr>
                <a:xfrm>
                  <a:off x="895" y="3114"/>
                  <a:ext cx="852" cy="346"/>
                </a:xfrm>
                <a:prstGeom prst="rect">
                  <a:avLst/>
                </a:prstGeom>
                <a:noFill/>
                <a:ln w="9525">
                  <a:noFill/>
                </a:ln>
              </p:spPr>
              <p:txBody>
                <a:bodyPr/>
                <a:lstStyle/>
                <a:p>
                  <a:pPr algn="ctr"/>
                  <a:r>
                    <a:rPr lang="zh-CN" altLang="en-US" sz="1600" dirty="0">
                      <a:latin typeface="宋体" panose="02010600030101010101" pitchFamily="2" charset="-122"/>
                    </a:rPr>
                    <a:t>梭状芽胞杆菌</a:t>
                  </a:r>
                </a:p>
                <a:p>
                  <a:pPr algn="ctr" eaLnBrk="0" hangingPunct="0"/>
                  <a:endParaRPr lang="en-US" altLang="zh-CN" sz="1600" dirty="0">
                    <a:latin typeface="Arial" panose="020B0604020202020204" pitchFamily="34" charset="0"/>
                  </a:endParaRPr>
                </a:p>
              </p:txBody>
            </p:sp>
            <p:sp>
              <p:nvSpPr>
                <p:cNvPr id="17481" name="Rectangle 114"/>
                <p:cNvSpPr/>
                <p:nvPr/>
              </p:nvSpPr>
              <p:spPr>
                <a:xfrm>
                  <a:off x="852" y="3114"/>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50" name="Group 117"/>
              <p:cNvGrpSpPr/>
              <p:nvPr/>
            </p:nvGrpSpPr>
            <p:grpSpPr>
              <a:xfrm>
                <a:off x="1790" y="3114"/>
                <a:ext cx="938" cy="346"/>
                <a:chOff x="1790" y="3114"/>
                <a:chExt cx="938" cy="346"/>
              </a:xfrm>
            </p:grpSpPr>
            <p:sp>
              <p:nvSpPr>
                <p:cNvPr id="17478" name="Rectangle 38"/>
                <p:cNvSpPr/>
                <p:nvPr/>
              </p:nvSpPr>
              <p:spPr>
                <a:xfrm>
                  <a:off x="1833" y="3114"/>
                  <a:ext cx="852" cy="346"/>
                </a:xfrm>
                <a:prstGeom prst="rect">
                  <a:avLst/>
                </a:prstGeom>
                <a:noFill/>
                <a:ln w="9525">
                  <a:noFill/>
                </a:ln>
              </p:spPr>
              <p:txBody>
                <a:bodyPr/>
                <a:lstStyle/>
                <a:p>
                  <a:pPr algn="ctr"/>
                  <a:r>
                    <a:rPr lang="zh-CN" altLang="en-US" sz="1600" dirty="0">
                      <a:latin typeface="Times New Roman" panose="02020603050405020304" pitchFamily="18" charset="0"/>
                    </a:rPr>
                    <a:t>燃料电池</a:t>
                  </a:r>
                  <a:endParaRPr lang="zh-CN" altLang="en-US"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479" name="Rectangle 116"/>
                <p:cNvSpPr/>
                <p:nvPr/>
              </p:nvSpPr>
              <p:spPr>
                <a:xfrm>
                  <a:off x="1790" y="3114"/>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51" name="Group 119"/>
              <p:cNvGrpSpPr/>
              <p:nvPr/>
            </p:nvGrpSpPr>
            <p:grpSpPr>
              <a:xfrm>
                <a:off x="2728" y="3114"/>
                <a:ext cx="885" cy="346"/>
                <a:chOff x="2728" y="3114"/>
                <a:chExt cx="885" cy="346"/>
              </a:xfrm>
            </p:grpSpPr>
            <p:sp>
              <p:nvSpPr>
                <p:cNvPr id="17476" name="Rectangle 39"/>
                <p:cNvSpPr/>
                <p:nvPr/>
              </p:nvSpPr>
              <p:spPr>
                <a:xfrm>
                  <a:off x="2771" y="3114"/>
                  <a:ext cx="799" cy="346"/>
                </a:xfrm>
                <a:prstGeom prst="rect">
                  <a:avLst/>
                </a:prstGeom>
                <a:noFill/>
                <a:ln w="9525">
                  <a:noFill/>
                </a:ln>
              </p:spPr>
              <p:txBody>
                <a:bodyPr/>
                <a:lstStyle/>
                <a:p>
                  <a:pPr algn="ctr"/>
                  <a:r>
                    <a:rPr lang="en-US" altLang="zh-CN" sz="1600" dirty="0">
                      <a:latin typeface="宋体" panose="02010600030101010101" pitchFamily="2" charset="-122"/>
                    </a:rPr>
                    <a:t>1</a:t>
                  </a:r>
                  <a:r>
                    <a:rPr lang="zh-CN" altLang="en-US" sz="1600" dirty="0">
                      <a:latin typeface="Times New Roman" panose="02020603050405020304" pitchFamily="18" charset="0"/>
                    </a:rPr>
                    <a:t>～</a:t>
                  </a:r>
                  <a:r>
                    <a:rPr lang="en-US" altLang="zh-CN" sz="1600" dirty="0">
                      <a:latin typeface="宋体" panose="02010600030101010101" pitchFamily="2" charset="-122"/>
                    </a:rPr>
                    <a:t>300</a:t>
                  </a:r>
                </a:p>
                <a:p>
                  <a:pPr algn="ctr" eaLnBrk="0" hangingPunct="0"/>
                  <a:endParaRPr lang="en-US" altLang="zh-CN" sz="1600" dirty="0">
                    <a:latin typeface="Arial" panose="020B0604020202020204" pitchFamily="34" charset="0"/>
                  </a:endParaRPr>
                </a:p>
              </p:txBody>
            </p:sp>
            <p:sp>
              <p:nvSpPr>
                <p:cNvPr id="17477" name="Rectangle 118"/>
                <p:cNvSpPr/>
                <p:nvPr/>
              </p:nvSpPr>
              <p:spPr>
                <a:xfrm>
                  <a:off x="2728" y="3114"/>
                  <a:ext cx="88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52" name="Group 121"/>
              <p:cNvGrpSpPr/>
              <p:nvPr/>
            </p:nvGrpSpPr>
            <p:grpSpPr>
              <a:xfrm>
                <a:off x="0" y="3460"/>
                <a:ext cx="852" cy="346"/>
                <a:chOff x="0" y="3460"/>
                <a:chExt cx="852" cy="346"/>
              </a:xfrm>
            </p:grpSpPr>
            <p:sp>
              <p:nvSpPr>
                <p:cNvPr id="17474" name="Rectangle 40"/>
                <p:cNvSpPr/>
                <p:nvPr/>
              </p:nvSpPr>
              <p:spPr>
                <a:xfrm>
                  <a:off x="43" y="3460"/>
                  <a:ext cx="766" cy="346"/>
                </a:xfrm>
                <a:prstGeom prst="rect">
                  <a:avLst/>
                </a:prstGeom>
                <a:noFill/>
                <a:ln w="9525">
                  <a:noFill/>
                </a:ln>
              </p:spPr>
              <p:txBody>
                <a:bodyPr/>
                <a:lstStyle/>
                <a:p>
                  <a:pPr algn="ctr"/>
                  <a:r>
                    <a:rPr lang="zh-CN" altLang="en-US" sz="1600" dirty="0">
                      <a:latin typeface="Times New Roman" panose="02020603050405020304" pitchFamily="18" charset="0"/>
                    </a:rPr>
                    <a:t>头孢菌素</a:t>
                  </a:r>
                  <a:endParaRPr lang="zh-CN" altLang="en-US"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475" name="Rectangle 120"/>
                <p:cNvSpPr/>
                <p:nvPr/>
              </p:nvSpPr>
              <p:spPr>
                <a:xfrm>
                  <a:off x="0" y="3460"/>
                  <a:ext cx="85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53" name="Group 123"/>
              <p:cNvGrpSpPr/>
              <p:nvPr/>
            </p:nvGrpSpPr>
            <p:grpSpPr>
              <a:xfrm>
                <a:off x="852" y="3460"/>
                <a:ext cx="938" cy="346"/>
                <a:chOff x="852" y="3460"/>
                <a:chExt cx="938" cy="346"/>
              </a:xfrm>
            </p:grpSpPr>
            <p:sp>
              <p:nvSpPr>
                <p:cNvPr id="17472" name="Rectangle 41"/>
                <p:cNvSpPr/>
                <p:nvPr/>
              </p:nvSpPr>
              <p:spPr>
                <a:xfrm>
                  <a:off x="895" y="3460"/>
                  <a:ext cx="852" cy="346"/>
                </a:xfrm>
                <a:prstGeom prst="rect">
                  <a:avLst/>
                </a:prstGeom>
                <a:noFill/>
                <a:ln w="9525">
                  <a:noFill/>
                </a:ln>
              </p:spPr>
              <p:txBody>
                <a:bodyPr/>
                <a:lstStyle/>
                <a:p>
                  <a:pPr algn="ctr"/>
                  <a:r>
                    <a:rPr lang="zh-CN" altLang="en-US" sz="1600" dirty="0">
                      <a:latin typeface="宋体" panose="02010600030101010101" pitchFamily="2" charset="-122"/>
                    </a:rPr>
                    <a:t>费式柠檬酸细菌</a:t>
                  </a:r>
                </a:p>
                <a:p>
                  <a:pPr algn="ctr" eaLnBrk="0" hangingPunct="0"/>
                  <a:endParaRPr lang="en-US" altLang="zh-CN" sz="1600" dirty="0">
                    <a:latin typeface="Arial" panose="020B0604020202020204" pitchFamily="34" charset="0"/>
                  </a:endParaRPr>
                </a:p>
              </p:txBody>
            </p:sp>
            <p:sp>
              <p:nvSpPr>
                <p:cNvPr id="17473" name="Rectangle 122"/>
                <p:cNvSpPr/>
                <p:nvPr/>
              </p:nvSpPr>
              <p:spPr>
                <a:xfrm>
                  <a:off x="852" y="3460"/>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54" name="Group 125"/>
              <p:cNvGrpSpPr/>
              <p:nvPr/>
            </p:nvGrpSpPr>
            <p:grpSpPr>
              <a:xfrm>
                <a:off x="1790" y="3460"/>
                <a:ext cx="938" cy="346"/>
                <a:chOff x="1790" y="3460"/>
                <a:chExt cx="938" cy="346"/>
              </a:xfrm>
            </p:grpSpPr>
            <p:sp>
              <p:nvSpPr>
                <p:cNvPr id="17470" name="Rectangle 42"/>
                <p:cNvSpPr/>
                <p:nvPr/>
              </p:nvSpPr>
              <p:spPr>
                <a:xfrm>
                  <a:off x="1833" y="3460"/>
                  <a:ext cx="852" cy="346"/>
                </a:xfrm>
                <a:prstGeom prst="rect">
                  <a:avLst/>
                </a:prstGeom>
                <a:noFill/>
                <a:ln w="9525">
                  <a:noFill/>
                </a:ln>
              </p:spPr>
              <p:txBody>
                <a:bodyPr/>
                <a:lstStyle/>
                <a:p>
                  <a:pPr algn="ctr"/>
                  <a:r>
                    <a:rPr lang="en-US" altLang="zh-CN" sz="1600" dirty="0">
                      <a:latin typeface="宋体" panose="02010600030101010101" pitchFamily="2" charset="-122"/>
                    </a:rPr>
                    <a:t>pH</a:t>
                  </a:r>
                </a:p>
                <a:p>
                  <a:pPr algn="ctr" eaLnBrk="0" hangingPunct="0"/>
                  <a:endParaRPr lang="en-US" altLang="zh-CN" sz="1600" dirty="0">
                    <a:latin typeface="Arial" panose="020B0604020202020204" pitchFamily="34" charset="0"/>
                  </a:endParaRPr>
                </a:p>
              </p:txBody>
            </p:sp>
            <p:sp>
              <p:nvSpPr>
                <p:cNvPr id="17471" name="Rectangle 124"/>
                <p:cNvSpPr/>
                <p:nvPr/>
              </p:nvSpPr>
              <p:spPr>
                <a:xfrm>
                  <a:off x="1790" y="3460"/>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55" name="Group 127"/>
              <p:cNvGrpSpPr/>
              <p:nvPr/>
            </p:nvGrpSpPr>
            <p:grpSpPr>
              <a:xfrm>
                <a:off x="2728" y="3460"/>
                <a:ext cx="885" cy="346"/>
                <a:chOff x="2728" y="3460"/>
                <a:chExt cx="885" cy="346"/>
              </a:xfrm>
            </p:grpSpPr>
            <p:sp>
              <p:nvSpPr>
                <p:cNvPr id="17468" name="Rectangle 43"/>
                <p:cNvSpPr/>
                <p:nvPr/>
              </p:nvSpPr>
              <p:spPr>
                <a:xfrm>
                  <a:off x="2771" y="3460"/>
                  <a:ext cx="799" cy="346"/>
                </a:xfrm>
                <a:prstGeom prst="rect">
                  <a:avLst/>
                </a:prstGeom>
                <a:noFill/>
                <a:ln w="9525">
                  <a:noFill/>
                </a:ln>
              </p:spPr>
              <p:txBody>
                <a:bodyPr/>
                <a:lstStyle/>
                <a:p>
                  <a:pPr algn="ctr"/>
                  <a:r>
                    <a:rPr lang="en-US" altLang="zh-CN" sz="1600" dirty="0">
                      <a:latin typeface="Arial" panose="020B0604020202020204" pitchFamily="34" charset="0"/>
                    </a:rPr>
                    <a:t> </a:t>
                  </a:r>
                  <a:endParaRPr lang="en-US" altLang="zh-CN"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469" name="Rectangle 126"/>
                <p:cNvSpPr/>
                <p:nvPr/>
              </p:nvSpPr>
              <p:spPr>
                <a:xfrm>
                  <a:off x="2728" y="3460"/>
                  <a:ext cx="88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56" name="Group 129"/>
              <p:cNvGrpSpPr/>
              <p:nvPr/>
            </p:nvGrpSpPr>
            <p:grpSpPr>
              <a:xfrm>
                <a:off x="0" y="3806"/>
                <a:ext cx="852" cy="346"/>
                <a:chOff x="0" y="3806"/>
                <a:chExt cx="852" cy="346"/>
              </a:xfrm>
            </p:grpSpPr>
            <p:sp>
              <p:nvSpPr>
                <p:cNvPr id="17466" name="Rectangle 44"/>
                <p:cNvSpPr/>
                <p:nvPr/>
              </p:nvSpPr>
              <p:spPr>
                <a:xfrm>
                  <a:off x="43" y="3806"/>
                  <a:ext cx="766" cy="346"/>
                </a:xfrm>
                <a:prstGeom prst="rect">
                  <a:avLst/>
                </a:prstGeom>
                <a:noFill/>
                <a:ln w="9525">
                  <a:noFill/>
                </a:ln>
              </p:spPr>
              <p:txBody>
                <a:bodyPr/>
                <a:lstStyle/>
                <a:p>
                  <a:pPr algn="ctr"/>
                  <a:r>
                    <a:rPr lang="zh-CN" altLang="en-US" sz="1600" dirty="0">
                      <a:latin typeface="Times New Roman" panose="02020603050405020304" pitchFamily="18" charset="0"/>
                    </a:rPr>
                    <a:t>烟酸</a:t>
                  </a:r>
                  <a:endParaRPr lang="zh-CN" altLang="en-US"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467" name="Rectangle 128"/>
                <p:cNvSpPr/>
                <p:nvPr/>
              </p:nvSpPr>
              <p:spPr>
                <a:xfrm>
                  <a:off x="0" y="3806"/>
                  <a:ext cx="852"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57" name="Group 131"/>
              <p:cNvGrpSpPr/>
              <p:nvPr/>
            </p:nvGrpSpPr>
            <p:grpSpPr>
              <a:xfrm>
                <a:off x="852" y="3806"/>
                <a:ext cx="938" cy="346"/>
                <a:chOff x="852" y="3806"/>
                <a:chExt cx="938" cy="346"/>
              </a:xfrm>
            </p:grpSpPr>
            <p:sp>
              <p:nvSpPr>
                <p:cNvPr id="17464" name="Rectangle 45"/>
                <p:cNvSpPr/>
                <p:nvPr/>
              </p:nvSpPr>
              <p:spPr>
                <a:xfrm>
                  <a:off x="895" y="3806"/>
                  <a:ext cx="852" cy="346"/>
                </a:xfrm>
                <a:prstGeom prst="rect">
                  <a:avLst/>
                </a:prstGeom>
                <a:noFill/>
                <a:ln w="9525">
                  <a:noFill/>
                </a:ln>
              </p:spPr>
              <p:txBody>
                <a:bodyPr/>
                <a:lstStyle/>
                <a:p>
                  <a:pPr algn="ctr"/>
                  <a:r>
                    <a:rPr lang="zh-CN" altLang="en-US" sz="1600" dirty="0">
                      <a:latin typeface="宋体" panose="02010600030101010101" pitchFamily="2" charset="-122"/>
                    </a:rPr>
                    <a:t>阿拉伯糖乳杆菌</a:t>
                  </a:r>
                </a:p>
                <a:p>
                  <a:pPr algn="ctr" eaLnBrk="0" hangingPunct="0"/>
                  <a:endParaRPr lang="en-US" altLang="zh-CN" sz="1600" dirty="0">
                    <a:latin typeface="Arial" panose="020B0604020202020204" pitchFamily="34" charset="0"/>
                  </a:endParaRPr>
                </a:p>
              </p:txBody>
            </p:sp>
            <p:sp>
              <p:nvSpPr>
                <p:cNvPr id="17465" name="Rectangle 130"/>
                <p:cNvSpPr/>
                <p:nvPr/>
              </p:nvSpPr>
              <p:spPr>
                <a:xfrm>
                  <a:off x="852" y="3806"/>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58" name="Group 133"/>
              <p:cNvGrpSpPr/>
              <p:nvPr/>
            </p:nvGrpSpPr>
            <p:grpSpPr>
              <a:xfrm>
                <a:off x="1790" y="3806"/>
                <a:ext cx="938" cy="346"/>
                <a:chOff x="1790" y="3806"/>
                <a:chExt cx="938" cy="346"/>
              </a:xfrm>
            </p:grpSpPr>
            <p:sp>
              <p:nvSpPr>
                <p:cNvPr id="17462" name="Rectangle 46"/>
                <p:cNvSpPr/>
                <p:nvPr/>
              </p:nvSpPr>
              <p:spPr>
                <a:xfrm>
                  <a:off x="1833" y="3806"/>
                  <a:ext cx="852" cy="346"/>
                </a:xfrm>
                <a:prstGeom prst="rect">
                  <a:avLst/>
                </a:prstGeom>
                <a:noFill/>
                <a:ln w="9525">
                  <a:noFill/>
                </a:ln>
              </p:spPr>
              <p:txBody>
                <a:bodyPr/>
                <a:lstStyle/>
                <a:p>
                  <a:pPr algn="ctr"/>
                  <a:r>
                    <a:rPr lang="en-US" altLang="zh-CN" sz="1600" dirty="0">
                      <a:latin typeface="宋体" panose="02010600030101010101" pitchFamily="2" charset="-122"/>
                    </a:rPr>
                    <a:t>pH</a:t>
                  </a:r>
                </a:p>
                <a:p>
                  <a:pPr algn="ctr" eaLnBrk="0" hangingPunct="0"/>
                  <a:endParaRPr lang="en-US" altLang="zh-CN" sz="1600" dirty="0">
                    <a:latin typeface="Arial" panose="020B0604020202020204" pitchFamily="34" charset="0"/>
                  </a:endParaRPr>
                </a:p>
              </p:txBody>
            </p:sp>
            <p:sp>
              <p:nvSpPr>
                <p:cNvPr id="17463" name="Rectangle 132"/>
                <p:cNvSpPr/>
                <p:nvPr/>
              </p:nvSpPr>
              <p:spPr>
                <a:xfrm>
                  <a:off x="1790" y="3806"/>
                  <a:ext cx="938"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nvGrpSpPr>
              <p:cNvPr id="17459" name="Group 135"/>
              <p:cNvGrpSpPr/>
              <p:nvPr/>
            </p:nvGrpSpPr>
            <p:grpSpPr>
              <a:xfrm>
                <a:off x="2728" y="3806"/>
                <a:ext cx="885" cy="346"/>
                <a:chOff x="2728" y="3806"/>
                <a:chExt cx="885" cy="346"/>
              </a:xfrm>
            </p:grpSpPr>
            <p:sp>
              <p:nvSpPr>
                <p:cNvPr id="17460" name="Rectangle 47"/>
                <p:cNvSpPr/>
                <p:nvPr/>
              </p:nvSpPr>
              <p:spPr>
                <a:xfrm>
                  <a:off x="2771" y="3806"/>
                  <a:ext cx="799" cy="346"/>
                </a:xfrm>
                <a:prstGeom prst="rect">
                  <a:avLst/>
                </a:prstGeom>
                <a:noFill/>
                <a:ln w="9525">
                  <a:noFill/>
                </a:ln>
              </p:spPr>
              <p:txBody>
                <a:bodyPr/>
                <a:lstStyle/>
                <a:p>
                  <a:pPr algn="ctr"/>
                  <a:r>
                    <a:rPr lang="en-US" altLang="zh-CN" sz="1600" dirty="0">
                      <a:latin typeface="Arial" panose="020B0604020202020204" pitchFamily="34" charset="0"/>
                    </a:rPr>
                    <a:t> </a:t>
                  </a:r>
                  <a:endParaRPr lang="en-US" altLang="zh-CN" sz="1600" dirty="0">
                    <a:latin typeface="宋体" panose="02010600030101010101" pitchFamily="2" charset="-122"/>
                  </a:endParaRPr>
                </a:p>
                <a:p>
                  <a:pPr algn="ctr" eaLnBrk="0" hangingPunct="0"/>
                  <a:endParaRPr lang="en-US" altLang="zh-CN" sz="1600" dirty="0">
                    <a:latin typeface="Arial" panose="020B0604020202020204" pitchFamily="34" charset="0"/>
                  </a:endParaRPr>
                </a:p>
              </p:txBody>
            </p:sp>
            <p:sp>
              <p:nvSpPr>
                <p:cNvPr id="17461" name="Rectangle 134"/>
                <p:cNvSpPr/>
                <p:nvPr/>
              </p:nvSpPr>
              <p:spPr>
                <a:xfrm>
                  <a:off x="2728" y="3806"/>
                  <a:ext cx="885" cy="346"/>
                </a:xfrm>
                <a:prstGeom prst="rect">
                  <a:avLst/>
                </a:prstGeom>
                <a:noFill/>
                <a:ln w="7"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grpSp>
        <p:sp>
          <p:nvSpPr>
            <p:cNvPr id="17415" name="Rectangle 137"/>
            <p:cNvSpPr/>
            <p:nvPr/>
          </p:nvSpPr>
          <p:spPr>
            <a:xfrm>
              <a:off x="-3" y="343"/>
              <a:ext cx="3619" cy="3812"/>
            </a:xfrm>
            <a:prstGeom prst="rect">
              <a:avLst/>
            </a:prstGeom>
            <a:noFill/>
            <a:ln w="9525" cap="flat" cmpd="sng">
              <a:solidFill>
                <a:srgbClr val="A0A0A0"/>
              </a:solidFill>
              <a:prstDash val="solid"/>
              <a:miter/>
              <a:headEnd type="none" w="med" len="med"/>
              <a:tailEnd type="none" w="med" len="med"/>
            </a:ln>
          </p:spPr>
          <p:txBody>
            <a:bodyPr/>
            <a:lstStyle/>
            <a:p>
              <a:endParaRPr lang="zh-CN" altLang="en-US" dirty="0">
                <a:latin typeface="Tahoma" panose="020B0604030504040204" pitchFamily="34" charset="0"/>
              </a:endParaRPr>
            </a:p>
          </p:txBody>
        </p:sp>
      </p:grpSp>
    </p:spTree>
    <p:custDataLst>
      <p:tags r:id="rId1"/>
    </p:custDataLst>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p:cNvSpPr>
            <a:spLocks noGrp="1"/>
          </p:cNvSpPr>
          <p:nvPr>
            <p:ph idx="1"/>
          </p:nvPr>
        </p:nvSpPr>
        <p:spPr>
          <a:xfrm>
            <a:off x="494498" y="964573"/>
            <a:ext cx="10850226" cy="5388907"/>
          </a:xfrm>
        </p:spPr>
        <p:txBody>
          <a:bodyPr vert="horz" wrap="square" lIns="91440" tIns="45720" rIns="91440" bIns="45720" anchor="t"/>
          <a:lstStyle/>
          <a:p>
            <a:pPr eaLnBrk="1" hangingPunct="1"/>
            <a:r>
              <a:rPr lang="zh-CN" altLang="zh-CN" sz="2400" dirty="0"/>
              <a:t>免疫传感器是将特异性免疫反应与高灵敏度的传感技术相结合而构成的一类新型生物传感器，用于分析研究免疫原性物质。</a:t>
            </a:r>
            <a:endParaRPr lang="en-US" altLang="zh-CN" sz="2400" dirty="0"/>
          </a:p>
          <a:p>
            <a:pPr eaLnBrk="1" hangingPunct="1"/>
            <a:r>
              <a:rPr lang="zh-CN" altLang="zh-CN" sz="2400" dirty="0"/>
              <a:t>免疫传感器利用动物体内抗原、抗体能发生特异性吸附反应的特性，将抗原（或抗体）固定在传感器基体上，通过传感技术使吸附发生时产生物理、化学、电学或光学上的变化，并转变成可检测的信号来测定环境中待测分子的浓度。</a:t>
            </a:r>
            <a:endParaRPr lang="en-US" altLang="zh-CN" sz="2400" dirty="0"/>
          </a:p>
          <a:p>
            <a:pPr eaLnBrk="1" hangingPunct="1"/>
            <a:r>
              <a:rPr lang="zh-CN" altLang="zh-CN" sz="2400" dirty="0"/>
              <a:t>免疫传感器技术具有分析灵敏度高、特异性强、使用简便及成本低的优势，已广泛应用于临床医学与生物检测、食品工业、环境监测与处理等领域。</a:t>
            </a:r>
          </a:p>
        </p:txBody>
      </p:sp>
      <p:sp>
        <p:nvSpPr>
          <p:cNvPr id="2" name="标题 1"/>
          <p:cNvSpPr>
            <a:spLocks noGrp="1"/>
          </p:cNvSpPr>
          <p:nvPr>
            <p:ph type="title"/>
          </p:nvPr>
        </p:nvSpPr>
        <p:spPr>
          <a:xfrm>
            <a:off x="900430" y="155575"/>
            <a:ext cx="10388600" cy="712470"/>
          </a:xfrm>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2800" b="1" i="0" u="none" strike="noStrike" kern="0" cap="none" spc="0" normalizeH="0" baseline="0" noProof="0" dirty="0">
                <a:ln>
                  <a:noFill/>
                </a:ln>
                <a:solidFill>
                  <a:schemeClr val="tx1"/>
                </a:solidFill>
                <a:effectLst/>
                <a:uLnTx/>
                <a:uFillTx/>
                <a:latin typeface="+mn-lt"/>
                <a:ea typeface="+mn-ea"/>
                <a:cs typeface="+mn-cs"/>
              </a:rPr>
              <a:t>4、</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 </a:t>
            </a:r>
            <a:r>
              <a:rPr kumimoji="0" lang="zh-CN" altLang="zh-CN" sz="2800" b="1" i="0" u="none" strike="noStrike" kern="0" cap="none" spc="0" normalizeH="0" baseline="0" noProof="0" dirty="0">
                <a:ln>
                  <a:noFill/>
                </a:ln>
                <a:solidFill>
                  <a:schemeClr val="tx1"/>
                </a:solidFill>
                <a:effectLst/>
                <a:uLnTx/>
                <a:uFillTx/>
                <a:latin typeface="+mn-lt"/>
                <a:ea typeface="+mn-ea"/>
                <a:cs typeface="+mn-cs"/>
              </a:rPr>
              <a:t>免疫传感器</a:t>
            </a:r>
          </a:p>
        </p:txBody>
      </p:sp>
    </p:spTree>
    <p:custDataLst>
      <p:tags r:id="rId1"/>
    </p:custDataLst>
  </p:cSld>
  <p:clrMapOvr>
    <a:masterClrMapping/>
  </p:clrMapOvr>
  <p:transition>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28700" y="389255"/>
            <a:ext cx="10388600" cy="635635"/>
          </a:xfrm>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5</a:t>
            </a:r>
            <a:r>
              <a:rPr kumimoji="0" lang="zh-CN" altLang="zh-CN" sz="2800" b="1" i="0" u="none" strike="noStrike" kern="0" cap="none" spc="0" normalizeH="0" baseline="0" noProof="0" dirty="0">
                <a:ln>
                  <a:noFill/>
                </a:ln>
                <a:solidFill>
                  <a:schemeClr val="tx1"/>
                </a:solidFill>
                <a:effectLst/>
                <a:uLnTx/>
                <a:uFillTx/>
                <a:latin typeface="+mn-lt"/>
                <a:ea typeface="+mn-ea"/>
                <a:cs typeface="+mn-cs"/>
              </a:rPr>
              <a:t>、细胞传感器</a:t>
            </a:r>
            <a:endParaRPr kumimoji="0" lang="zh-CN" altLang="en-US" sz="2800" b="0" i="0" u="none" strike="noStrike" kern="0" cap="none" spc="0" normalizeH="0" baseline="0" noProof="0" dirty="0">
              <a:ln>
                <a:noFill/>
              </a:ln>
              <a:solidFill>
                <a:schemeClr val="tx2"/>
              </a:solidFill>
              <a:effectLst/>
              <a:uLnTx/>
              <a:uFillTx/>
              <a:latin typeface="+mj-lt"/>
              <a:ea typeface="+mj-ea"/>
              <a:cs typeface="+mj-cs"/>
            </a:endParaRPr>
          </a:p>
        </p:txBody>
      </p:sp>
      <p:sp>
        <p:nvSpPr>
          <p:cNvPr id="4" name="内容占位符 3"/>
          <p:cNvSpPr>
            <a:spLocks noGrp="1"/>
          </p:cNvSpPr>
          <p:nvPr>
            <p:ph idx="1"/>
          </p:nvPr>
        </p:nvSpPr>
        <p:spPr>
          <a:xfrm>
            <a:off x="1055053" y="1627823"/>
            <a:ext cx="10361613"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0" lang="zh-CN" altLang="zh-CN" sz="2400" b="0" i="0" u="none" strike="noStrike" kern="0" cap="none" spc="0" normalizeH="0" baseline="0" noProof="0" dirty="0">
                <a:ln>
                  <a:noFill/>
                </a:ln>
                <a:solidFill>
                  <a:schemeClr val="tx1"/>
                </a:solidFill>
                <a:effectLst/>
                <a:uLnTx/>
                <a:uFillTx/>
                <a:latin typeface="+mn-lt"/>
                <a:ea typeface="+mn-ea"/>
                <a:cs typeface="+mn-cs"/>
              </a:rPr>
              <a:t>细胞器传感器是</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20</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世纪</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80</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年代末出现的一种以真核生物细胞、细胞器作为识别元件的生物传感器。</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1987</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年</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Blondin</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等提出了固定线粒体评价水质；</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Carpentier</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及其合作者用类囊体膜构建的生物传感器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可在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mg/L</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浓度下测定铅与镉的毒性</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也可对银或铜进行快速测定；</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Rouillon</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等用特殊的固定化技术将叶绿体与类囊体膜包埋在光交联的苯乙烯基吡啶聚乙烯醇</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(PVA -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sbQ</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中</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可以在μ</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g/L</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浓度水平下检测到汞</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(Hg)</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、铅</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Pb</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、镉</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(Cd)</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、镍</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(Ni)</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(Zn) </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和铜</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(Cu)</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等离子的存在。</a:t>
            </a:r>
          </a:p>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1"/>
    </p:custDataLst>
  </p:cSld>
  <p:clrMapOvr>
    <a:masterClrMapping/>
  </p:clrMapOvr>
  <p:transition>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8700" y="377190"/>
            <a:ext cx="8227695" cy="5393690"/>
          </a:xfrm>
        </p:spPr>
        <p:txBody>
          <a:bodyPr/>
          <a:lstStyle/>
          <a:p>
            <a:pPr algn="l">
              <a:lnSpc>
                <a:spcPct val="150000"/>
              </a:lnSpc>
              <a:buClrTx/>
              <a:buSzTx/>
              <a:buFontTx/>
            </a:pPr>
            <a:r>
              <a:rPr lang="zh-CN" altLang="en-US" sz="2800" dirty="0">
                <a:solidFill>
                  <a:srgbClr val="0000FF"/>
                </a:solidFill>
              </a:rPr>
              <a:t>生物传感器的应用</a:t>
            </a:r>
            <a:r>
              <a:rPr lang="zh-CN" altLang="en-US" dirty="0">
                <a:solidFill>
                  <a:srgbClr val="0000FF"/>
                </a:solidFill>
              </a:rPr>
              <a:t/>
            </a:r>
            <a:br>
              <a:rPr lang="zh-CN" altLang="en-US" dirty="0">
                <a:solidFill>
                  <a:srgbClr val="0000FF"/>
                </a:solidFill>
              </a:rPr>
            </a:br>
            <a:r>
              <a:rPr lang="zh-CN" altLang="en-US" dirty="0">
                <a:solidFill>
                  <a:srgbClr val="0000FF"/>
                </a:solidFill>
              </a:rPr>
              <a:t/>
            </a:r>
            <a:br>
              <a:rPr lang="zh-CN" altLang="en-US" dirty="0">
                <a:solidFill>
                  <a:srgbClr val="0000FF"/>
                </a:solidFill>
              </a:rPr>
            </a:br>
            <a:endParaRPr lang="zh-CN" altLang="en-US" dirty="0">
              <a:solidFill>
                <a:srgbClr val="0000FF"/>
              </a:solidFill>
            </a:endParaRPr>
          </a:p>
        </p:txBody>
      </p:sp>
      <p:pic>
        <p:nvPicPr>
          <p:cNvPr id="7172" name="Picture 4"/>
          <p:cNvPicPr>
            <a:picLocks noChangeAspect="1"/>
          </p:cNvPicPr>
          <p:nvPr/>
        </p:nvPicPr>
        <p:blipFill>
          <a:blip r:embed="rId3"/>
          <a:stretch>
            <a:fillRect/>
          </a:stretch>
        </p:blipFill>
        <p:spPr>
          <a:xfrm>
            <a:off x="1142093" y="1717186"/>
            <a:ext cx="10351773" cy="3423628"/>
          </a:xfrm>
          <a:prstGeom prst="rect">
            <a:avLst/>
          </a:prstGeom>
          <a:noFill/>
          <a:ln w="9525">
            <a:noFill/>
          </a:ln>
        </p:spPr>
      </p:pic>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20" y="301625"/>
            <a:ext cx="10850101" cy="441964"/>
          </a:xfrm>
        </p:spPr>
        <p:txBody>
          <a:bodyPr/>
          <a:lstStyle/>
          <a:p>
            <a:r>
              <a:rPr lang="en-US" altLang="zh-CN" dirty="0" smtClean="0">
                <a:solidFill>
                  <a:srgbClr val="0000FF"/>
                </a:solidFill>
              </a:rPr>
              <a:t>13.1  </a:t>
            </a:r>
            <a:r>
              <a:rPr lang="zh-CN" altLang="en-US" dirty="0">
                <a:solidFill>
                  <a:srgbClr val="0000FF"/>
                </a:solidFill>
              </a:rPr>
              <a:t>超声波传感器</a:t>
            </a:r>
          </a:p>
        </p:txBody>
      </p:sp>
      <p:sp>
        <p:nvSpPr>
          <p:cNvPr id="3" name="文本框 2"/>
          <p:cNvSpPr txBox="1"/>
          <p:nvPr/>
        </p:nvSpPr>
        <p:spPr>
          <a:xfrm>
            <a:off x="757060" y="1026795"/>
            <a:ext cx="10471785" cy="2306955"/>
          </a:xfrm>
          <a:prstGeom prst="rect">
            <a:avLst/>
          </a:prstGeom>
          <a:noFill/>
        </p:spPr>
        <p:txBody>
          <a:bodyPr wrap="square" rtlCol="0">
            <a:spAutoFit/>
          </a:bodyPr>
          <a:lstStyle/>
          <a:p>
            <a:pPr indent="0" algn="l" fontAlgn="auto">
              <a:lnSpc>
                <a:spcPct val="150000"/>
              </a:lnSpc>
              <a:buClrTx/>
              <a:buSzTx/>
              <a:buFontTx/>
            </a:pPr>
            <a:r>
              <a:rPr lang="zh-CN" altLang="en-US" sz="2400" b="1" dirty="0">
                <a:solidFill>
                  <a:srgbClr val="0000FF"/>
                </a:solidFill>
                <a:latin typeface="黑体" panose="02010609060101010101" charset="-122"/>
                <a:ea typeface="黑体" panose="02010609060101010101" charset="-122"/>
              </a:rPr>
              <a:t>超声波概述</a:t>
            </a:r>
          </a:p>
          <a:p>
            <a:pPr indent="0" algn="l" fontAlgn="auto">
              <a:lnSpc>
                <a:spcPct val="150000"/>
              </a:lnSpc>
              <a:buClrTx/>
              <a:buSzTx/>
              <a:buFontTx/>
            </a:pPr>
            <a:r>
              <a:rPr lang="zh-CN" altLang="en-US" sz="2400" dirty="0">
                <a:solidFill>
                  <a:schemeClr val="tx1"/>
                </a:solidFill>
                <a:latin typeface="黑体" panose="02010609060101010101" charset="-122"/>
                <a:ea typeface="黑体" panose="02010609060101010101" charset="-122"/>
              </a:rPr>
              <a:t>根据声波频率的范围，声波可分为</a:t>
            </a:r>
            <a:r>
              <a:rPr lang="zh-CN" altLang="en-US" sz="2400" dirty="0">
                <a:highlight>
                  <a:srgbClr val="00FF00"/>
                </a:highlight>
                <a:latin typeface="黑体" panose="02010609060101010101" charset="-122"/>
                <a:ea typeface="黑体" panose="02010609060101010101" charset="-122"/>
              </a:rPr>
              <a:t>次声波、声波和超声波</a:t>
            </a:r>
            <a:r>
              <a:rPr lang="zh-CN" altLang="en-US" sz="2400" dirty="0">
                <a:solidFill>
                  <a:schemeClr val="tx1"/>
                </a:solidFill>
                <a:latin typeface="黑体" panose="02010609060101010101" charset="-122"/>
                <a:ea typeface="黑体" panose="02010609060101010101" charset="-122"/>
              </a:rPr>
              <a:t>。声波频率在 </a:t>
            </a:r>
            <a:r>
              <a:rPr lang="zh-CN" altLang="en-US" sz="2400" dirty="0">
                <a:solidFill>
                  <a:schemeClr val="tx1"/>
                </a:solidFill>
                <a:highlight>
                  <a:srgbClr val="FF00FF"/>
                </a:highlight>
                <a:latin typeface="黑体" panose="02010609060101010101" charset="-122"/>
                <a:ea typeface="黑体" panose="02010609060101010101" charset="-122"/>
              </a:rPr>
              <a:t>16～2×10</a:t>
            </a:r>
            <a:r>
              <a:rPr lang="zh-CN" altLang="en-US" sz="2400" baseline="30000" dirty="0">
                <a:solidFill>
                  <a:schemeClr val="tx1"/>
                </a:solidFill>
                <a:highlight>
                  <a:srgbClr val="FF00FF"/>
                </a:highlight>
                <a:latin typeface="黑体" panose="02010609060101010101" charset="-122"/>
                <a:ea typeface="黑体" panose="02010609060101010101" charset="-122"/>
              </a:rPr>
              <a:t>4</a:t>
            </a:r>
            <a:r>
              <a:rPr lang="zh-CN" altLang="en-US" sz="2400" dirty="0">
                <a:solidFill>
                  <a:schemeClr val="tx1"/>
                </a:solidFill>
                <a:highlight>
                  <a:srgbClr val="FF00FF"/>
                </a:highlight>
                <a:latin typeface="黑体" panose="02010609060101010101" charset="-122"/>
                <a:ea typeface="黑体" panose="02010609060101010101" charset="-122"/>
              </a:rPr>
              <a:t>Hz </a:t>
            </a:r>
            <a:r>
              <a:rPr lang="zh-CN" altLang="en-US" sz="2400" dirty="0">
                <a:solidFill>
                  <a:schemeClr val="tx1"/>
                </a:solidFill>
                <a:latin typeface="黑体" panose="02010609060101010101" charset="-122"/>
                <a:ea typeface="黑体" panose="02010609060101010101" charset="-122"/>
              </a:rPr>
              <a:t>之间、能为人耳所闻的机械波。次声波是频率低于</a:t>
            </a:r>
            <a:r>
              <a:rPr lang="zh-CN" altLang="en-US" sz="2400" dirty="0">
                <a:solidFill>
                  <a:schemeClr val="tx1"/>
                </a:solidFill>
                <a:highlight>
                  <a:srgbClr val="FFFF00"/>
                </a:highlight>
                <a:latin typeface="黑体" panose="02010609060101010101" charset="-122"/>
                <a:ea typeface="黑体" panose="02010609060101010101" charset="-122"/>
              </a:rPr>
              <a:t>16 Hz </a:t>
            </a:r>
            <a:r>
              <a:rPr lang="zh-CN" altLang="en-US" sz="2400" dirty="0">
                <a:solidFill>
                  <a:schemeClr val="tx1"/>
                </a:solidFill>
                <a:latin typeface="黑体" panose="02010609060101010101" charset="-122"/>
                <a:ea typeface="黑体" panose="02010609060101010101" charset="-122"/>
              </a:rPr>
              <a:t>的机械波，超声波是频率高于</a:t>
            </a:r>
            <a:r>
              <a:rPr lang="zh-CN" altLang="en-US" sz="2400" dirty="0">
                <a:solidFill>
                  <a:schemeClr val="tx1"/>
                </a:solidFill>
                <a:highlight>
                  <a:srgbClr val="FF0000"/>
                </a:highlight>
                <a:latin typeface="黑体" panose="02010609060101010101" charset="-122"/>
                <a:ea typeface="黑体" panose="02010609060101010101" charset="-122"/>
              </a:rPr>
              <a:t>2×10</a:t>
            </a:r>
            <a:r>
              <a:rPr lang="zh-CN" altLang="en-US" sz="2400" baseline="30000" dirty="0">
                <a:solidFill>
                  <a:schemeClr val="tx1"/>
                </a:solidFill>
                <a:highlight>
                  <a:srgbClr val="FF0000"/>
                </a:highlight>
                <a:latin typeface="黑体" panose="02010609060101010101" charset="-122"/>
                <a:ea typeface="黑体" panose="02010609060101010101" charset="-122"/>
              </a:rPr>
              <a:t>4</a:t>
            </a:r>
            <a:r>
              <a:rPr lang="zh-CN" altLang="en-US" sz="2400" dirty="0">
                <a:solidFill>
                  <a:schemeClr val="tx1"/>
                </a:solidFill>
                <a:highlight>
                  <a:srgbClr val="FF0000"/>
                </a:highlight>
                <a:latin typeface="黑体" panose="02010609060101010101" charset="-122"/>
                <a:ea typeface="黑体" panose="02010609060101010101" charset="-122"/>
              </a:rPr>
              <a:t>Hz</a:t>
            </a:r>
            <a:r>
              <a:rPr lang="zh-CN" altLang="en-US" sz="2400" dirty="0">
                <a:solidFill>
                  <a:schemeClr val="tx1"/>
                </a:solidFill>
                <a:latin typeface="黑体" panose="02010609060101010101" charset="-122"/>
                <a:ea typeface="黑体" panose="02010609060101010101" charset="-122"/>
              </a:rPr>
              <a:t>的机械波。</a:t>
            </a:r>
          </a:p>
        </p:txBody>
      </p:sp>
      <p:pic>
        <p:nvPicPr>
          <p:cNvPr id="10022" name="图片 10022"/>
          <p:cNvPicPr>
            <a:picLocks noChangeAspect="1" noChangeArrowheads="1"/>
          </p:cNvPicPr>
          <p:nvPr/>
        </p:nvPicPr>
        <p:blipFill>
          <a:blip r:embed="rId3" cstate="print"/>
          <a:srcRect/>
          <a:stretch>
            <a:fillRect/>
          </a:stretch>
        </p:blipFill>
        <p:spPr>
          <a:xfrm>
            <a:off x="3006219" y="3896995"/>
            <a:ext cx="6486525" cy="1934210"/>
          </a:xfrm>
          <a:prstGeom prst="rect">
            <a:avLst/>
          </a:prstGeom>
          <a:noFill/>
          <a:ln w="9525">
            <a:noFill/>
            <a:miter lim="800000"/>
            <a:headEnd/>
            <a:tailEnd/>
          </a:ln>
        </p:spPr>
      </p:pic>
    </p:spTree>
    <p:custDataLst>
      <p:tags r:id="rId1"/>
    </p:custDataLst>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descr="115手掌型2"/>
          <p:cNvPicPr>
            <a:picLocks noChangeAspect="1"/>
          </p:cNvPicPr>
          <p:nvPr/>
        </p:nvPicPr>
        <p:blipFill>
          <a:blip r:embed="rId3"/>
          <a:stretch>
            <a:fillRect/>
          </a:stretch>
        </p:blipFill>
        <p:spPr>
          <a:xfrm>
            <a:off x="5384800" y="1905000"/>
            <a:ext cx="6456363" cy="4402138"/>
          </a:xfrm>
          <a:prstGeom prst="rect">
            <a:avLst/>
          </a:prstGeom>
          <a:noFill/>
          <a:ln w="9525">
            <a:noFill/>
          </a:ln>
        </p:spPr>
      </p:pic>
      <p:pic>
        <p:nvPicPr>
          <p:cNvPr id="25603" name="Picture 4" descr="114试剂条2"/>
          <p:cNvPicPr>
            <a:picLocks noChangeAspect="1"/>
          </p:cNvPicPr>
          <p:nvPr/>
        </p:nvPicPr>
        <p:blipFill>
          <a:blip r:embed="rId4"/>
          <a:stretch>
            <a:fillRect/>
          </a:stretch>
        </p:blipFill>
        <p:spPr>
          <a:xfrm>
            <a:off x="304800" y="2895600"/>
            <a:ext cx="4876800" cy="2686050"/>
          </a:xfrm>
          <a:prstGeom prst="rect">
            <a:avLst/>
          </a:prstGeom>
          <a:noFill/>
          <a:ln w="76200" cap="flat" cmpd="sng">
            <a:solidFill>
              <a:srgbClr val="FFFF00"/>
            </a:solidFill>
            <a:prstDash val="solid"/>
            <a:miter/>
            <a:headEnd type="none" w="med" len="med"/>
            <a:tailEnd type="none" w="med" len="med"/>
          </a:ln>
        </p:spPr>
      </p:pic>
      <p:sp>
        <p:nvSpPr>
          <p:cNvPr id="25604" name="Rectangle 5"/>
          <p:cNvSpPr/>
          <p:nvPr/>
        </p:nvSpPr>
        <p:spPr>
          <a:xfrm>
            <a:off x="2032000" y="1147763"/>
            <a:ext cx="4059238" cy="461962"/>
          </a:xfrm>
          <a:prstGeom prst="rect">
            <a:avLst/>
          </a:prstGeom>
          <a:noFill/>
          <a:ln w="9525">
            <a:noFill/>
          </a:ln>
        </p:spPr>
        <p:txBody>
          <a:bodyPr wrap="none">
            <a:spAutoFit/>
          </a:bodyPr>
          <a:lstStyle/>
          <a:p>
            <a:r>
              <a:rPr lang="zh-CN" altLang="en-US" sz="2400" b="1" dirty="0">
                <a:latin typeface="宋体" panose="02010600030101010101" pitchFamily="2" charset="-122"/>
              </a:rPr>
              <a:t>快速葡萄糖</a:t>
            </a:r>
            <a:r>
              <a:rPr lang="en-US" altLang="zh-CN" sz="2400" b="1" dirty="0">
                <a:latin typeface="宋体" panose="02010600030101010101" pitchFamily="2" charset="-122"/>
              </a:rPr>
              <a:t>(glucose)</a:t>
            </a:r>
            <a:r>
              <a:rPr lang="zh-CN" altLang="en-US" sz="2400" b="1" dirty="0">
                <a:latin typeface="宋体" panose="02010600030101010101" pitchFamily="2" charset="-122"/>
              </a:rPr>
              <a:t>分析仪</a:t>
            </a:r>
          </a:p>
        </p:txBody>
      </p:sp>
      <p:sp>
        <p:nvSpPr>
          <p:cNvPr id="25605" name="Rectangle 6"/>
          <p:cNvSpPr/>
          <p:nvPr/>
        </p:nvSpPr>
        <p:spPr>
          <a:xfrm>
            <a:off x="4165600" y="457200"/>
            <a:ext cx="2968625" cy="461963"/>
          </a:xfrm>
          <a:prstGeom prst="rect">
            <a:avLst/>
          </a:prstGeom>
          <a:noFill/>
          <a:ln w="9525">
            <a:noFill/>
          </a:ln>
        </p:spPr>
        <p:txBody>
          <a:bodyPr wrap="none">
            <a:spAutoFit/>
          </a:bodyPr>
          <a:lstStyle/>
          <a:p>
            <a:r>
              <a:rPr lang="zh-CN" altLang="en-US" sz="2400" b="1" dirty="0">
                <a:latin typeface="宋体" panose="02010600030101010101" pitchFamily="2" charset="-122"/>
              </a:rPr>
              <a:t>生物传感器应用举例</a:t>
            </a:r>
          </a:p>
        </p:txBody>
      </p:sp>
    </p:spTree>
    <p:custDataLst>
      <p:tags r:id="rId1"/>
    </p:custDataLst>
  </p:cSld>
  <p:clrMapOvr>
    <a:masterClrMapping/>
  </p:clrMapOvr>
  <p:transition>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进口BOD"/>
          <p:cNvPicPr>
            <a:picLocks noChangeAspect="1"/>
          </p:cNvPicPr>
          <p:nvPr/>
        </p:nvPicPr>
        <p:blipFill>
          <a:blip r:embed="rId3"/>
          <a:stretch>
            <a:fillRect/>
          </a:stretch>
        </p:blipFill>
        <p:spPr>
          <a:xfrm>
            <a:off x="1524000" y="2133600"/>
            <a:ext cx="9244013" cy="4243388"/>
          </a:xfrm>
          <a:prstGeom prst="rect">
            <a:avLst/>
          </a:prstGeom>
          <a:noFill/>
          <a:ln w="9525">
            <a:noFill/>
          </a:ln>
        </p:spPr>
      </p:pic>
      <p:sp>
        <p:nvSpPr>
          <p:cNvPr id="26627" name="Rectangle 4"/>
          <p:cNvSpPr/>
          <p:nvPr/>
        </p:nvSpPr>
        <p:spPr>
          <a:xfrm>
            <a:off x="2032000" y="1295400"/>
            <a:ext cx="4364038" cy="461963"/>
          </a:xfrm>
          <a:prstGeom prst="rect">
            <a:avLst/>
          </a:prstGeom>
          <a:noFill/>
          <a:ln w="9525">
            <a:noFill/>
          </a:ln>
        </p:spPr>
        <p:txBody>
          <a:bodyPr wrap="none">
            <a:spAutoFit/>
          </a:bodyPr>
          <a:lstStyle/>
          <a:p>
            <a:r>
              <a:rPr lang="zh-CN" altLang="en-US" sz="2400" b="1" dirty="0">
                <a:latin typeface="宋体" panose="02010600030101010101" pitchFamily="2" charset="-122"/>
              </a:rPr>
              <a:t>德国研发的环境废水</a:t>
            </a:r>
            <a:r>
              <a:rPr lang="en-US" altLang="zh-CN" sz="2400" b="1" dirty="0">
                <a:latin typeface="宋体" panose="02010600030101010101" pitchFamily="2" charset="-122"/>
              </a:rPr>
              <a:t>BOD</a:t>
            </a:r>
            <a:r>
              <a:rPr lang="zh-CN" altLang="en-US" sz="2400" b="1" dirty="0">
                <a:latin typeface="宋体" panose="02010600030101010101" pitchFamily="2" charset="-122"/>
              </a:rPr>
              <a:t>分析仪</a:t>
            </a:r>
          </a:p>
        </p:txBody>
      </p:sp>
    </p:spTree>
    <p:custDataLst>
      <p:tags r:id="rId1"/>
    </p:custDataLst>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p:nvPr/>
        </p:nvSpPr>
        <p:spPr>
          <a:xfrm>
            <a:off x="2133600" y="1143000"/>
            <a:ext cx="5281613" cy="609600"/>
          </a:xfrm>
          <a:prstGeom prst="rect">
            <a:avLst/>
          </a:prstGeom>
          <a:noFill/>
          <a:ln w="9525">
            <a:noFill/>
          </a:ln>
        </p:spPr>
        <p:txBody>
          <a:bodyPr anchor="ctr"/>
          <a:lstStyle/>
          <a:p>
            <a:r>
              <a:rPr lang="zh-CN" altLang="en-US" sz="2400" b="1" dirty="0">
                <a:latin typeface="Tahoma" panose="020B0604030504040204" pitchFamily="34" charset="0"/>
              </a:rPr>
              <a:t>一种血糖乳酸自动分析仪</a:t>
            </a:r>
          </a:p>
        </p:txBody>
      </p:sp>
      <p:pic>
        <p:nvPicPr>
          <p:cNvPr id="27651" name="Picture 3" descr="001整机图 拷贝"/>
          <p:cNvPicPr>
            <a:picLocks noChangeAspect="1"/>
          </p:cNvPicPr>
          <p:nvPr/>
        </p:nvPicPr>
        <p:blipFill>
          <a:blip r:embed="rId3"/>
          <a:stretch>
            <a:fillRect/>
          </a:stretch>
        </p:blipFill>
        <p:spPr>
          <a:xfrm>
            <a:off x="3048000" y="1828800"/>
            <a:ext cx="6416675" cy="4800600"/>
          </a:xfrm>
          <a:prstGeom prst="rect">
            <a:avLst/>
          </a:prstGeom>
          <a:noFill/>
          <a:ln w="9525">
            <a:noFill/>
          </a:ln>
        </p:spPr>
      </p:pic>
    </p:spTree>
    <p:custDataLst>
      <p:tags r:id="rId1"/>
    </p:custDataLst>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181" y="1504821"/>
            <a:ext cx="9641840" cy="2740608"/>
          </a:xfrm>
        </p:spPr>
        <p:txBody>
          <a:bodyPr/>
          <a:lstStyle/>
          <a:p>
            <a:pPr algn="l">
              <a:lnSpc>
                <a:spcPct val="150000"/>
              </a:lnSpc>
              <a:buClrTx/>
              <a:buSzTx/>
              <a:buFontTx/>
            </a:pPr>
            <a:r>
              <a:rPr lang="zh-CN" altLang="en-US" sz="2800" b="0" dirty="0">
                <a:solidFill>
                  <a:schemeClr val="tx1"/>
                </a:solidFill>
                <a:highlight>
                  <a:srgbClr val="FF00FF"/>
                </a:highlight>
              </a:rPr>
              <a:t>速度传感器是能感受被测速度并转换成可用输出信号的传感器</a:t>
            </a:r>
            <a:r>
              <a:rPr lang="zh-CN" altLang="en-US" sz="2800" b="0" dirty="0">
                <a:solidFill>
                  <a:schemeClr val="tx1"/>
                </a:solidFill>
              </a:rPr>
              <a:t>。速度包括线速度和角速度，与之相对应的就有</a:t>
            </a:r>
            <a:r>
              <a:rPr lang="zh-CN" altLang="en-US" sz="2800" b="0" dirty="0">
                <a:solidFill>
                  <a:schemeClr val="tx1"/>
                </a:solidFill>
                <a:highlight>
                  <a:srgbClr val="00FF00"/>
                </a:highlight>
              </a:rPr>
              <a:t>线速度传感器和角速度传感器</a:t>
            </a:r>
            <a:r>
              <a:rPr lang="zh-CN" altLang="en-US" sz="2800" b="0" dirty="0">
                <a:solidFill>
                  <a:schemeClr val="tx1"/>
                </a:solidFill>
              </a:rPr>
              <a:t>，我们都统称为速度传感器。</a:t>
            </a:r>
            <a:br>
              <a:rPr lang="zh-CN" altLang="en-US" sz="2800" b="0" dirty="0">
                <a:solidFill>
                  <a:schemeClr val="tx1"/>
                </a:solidFill>
              </a:rPr>
            </a:br>
            <a:endParaRPr lang="zh-CN" altLang="en-US" sz="2800" b="0" dirty="0">
              <a:solidFill>
                <a:schemeClr val="tx1"/>
              </a:solidFill>
            </a:endParaRPr>
          </a:p>
        </p:txBody>
      </p:sp>
      <p:sp>
        <p:nvSpPr>
          <p:cNvPr id="3" name="矩形 2">
            <a:extLst>
              <a:ext uri="{FF2B5EF4-FFF2-40B4-BE49-F238E27FC236}">
                <a16:creationId xmlns:a16="http://schemas.microsoft.com/office/drawing/2014/main" xmlns="" id="{C3AD8DC3-A9E1-4689-B981-6565D92590C4}"/>
              </a:ext>
            </a:extLst>
          </p:cNvPr>
          <p:cNvSpPr/>
          <p:nvPr/>
        </p:nvSpPr>
        <p:spPr>
          <a:xfrm>
            <a:off x="1143181" y="445150"/>
            <a:ext cx="3260829" cy="584775"/>
          </a:xfrm>
          <a:prstGeom prst="rect">
            <a:avLst/>
          </a:prstGeom>
        </p:spPr>
        <p:txBody>
          <a:bodyPr wrap="none">
            <a:spAutoFit/>
          </a:bodyPr>
          <a:lstStyle/>
          <a:p>
            <a:r>
              <a:rPr lang="en-US" altLang="zh-CN" sz="3200" b="1" dirty="0" smtClean="0">
                <a:solidFill>
                  <a:srgbClr val="0000FF"/>
                </a:solidFill>
              </a:rPr>
              <a:t>13.3  </a:t>
            </a:r>
            <a:r>
              <a:rPr lang="zh-CN" altLang="en-US" sz="3200" b="1" dirty="0" smtClean="0">
                <a:solidFill>
                  <a:srgbClr val="0000FF"/>
                </a:solidFill>
              </a:rPr>
              <a:t>速度传感器</a:t>
            </a:r>
            <a:endParaRPr lang="zh-CN" altLang="en-US" sz="3200" b="1" dirty="0"/>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9215" y="366395"/>
            <a:ext cx="9641840" cy="6351270"/>
          </a:xfrm>
        </p:spPr>
        <p:txBody>
          <a:bodyPr/>
          <a:lstStyle/>
          <a:p>
            <a:pPr algn="l">
              <a:lnSpc>
                <a:spcPct val="150000"/>
              </a:lnSpc>
              <a:buClrTx/>
              <a:buSzTx/>
              <a:buFontTx/>
            </a:pPr>
            <a:r>
              <a:rPr dirty="0">
                <a:solidFill>
                  <a:srgbClr val="FF0000"/>
                </a:solidFill>
                <a:sym typeface="+mn-ea"/>
              </a:rPr>
              <a:t/>
            </a:r>
            <a:br>
              <a:rPr dirty="0">
                <a:solidFill>
                  <a:srgbClr val="FF0000"/>
                </a:solidFill>
                <a:sym typeface="+mn-ea"/>
              </a:rPr>
            </a:br>
            <a:r>
              <a:rPr lang="zh-CN" altLang="en-US" dirty="0">
                <a:solidFill>
                  <a:srgbClr val="0000FF"/>
                </a:solidFill>
              </a:rPr>
              <a:t/>
            </a:r>
            <a:br>
              <a:rPr lang="zh-CN" altLang="en-US" dirty="0">
                <a:solidFill>
                  <a:srgbClr val="0000FF"/>
                </a:solidFill>
              </a:rPr>
            </a:br>
            <a:r>
              <a:rPr lang="zh-CN" altLang="en-US" sz="2800" dirty="0">
                <a:solidFill>
                  <a:srgbClr val="0000FF"/>
                </a:solidFill>
              </a:rPr>
              <a:t/>
            </a:r>
            <a:br>
              <a:rPr lang="zh-CN" altLang="en-US" sz="2800" dirty="0">
                <a:solidFill>
                  <a:srgbClr val="0000FF"/>
                </a:solidFill>
              </a:rPr>
            </a:br>
            <a:r>
              <a:rPr lang="zh-CN" altLang="en-US" sz="2800" dirty="0">
                <a:solidFill>
                  <a:srgbClr val="0000FF"/>
                </a:solidFill>
              </a:rPr>
              <a:t/>
            </a:r>
            <a:br>
              <a:rPr lang="zh-CN" altLang="en-US" sz="2800" dirty="0">
                <a:solidFill>
                  <a:srgbClr val="0000FF"/>
                </a:solidFill>
              </a:rPr>
            </a:br>
            <a:r>
              <a:rPr lang="zh-CN" altLang="en-US" sz="2800" dirty="0">
                <a:solidFill>
                  <a:srgbClr val="0000FF"/>
                </a:solidFill>
              </a:rPr>
              <a:t/>
            </a:r>
            <a:br>
              <a:rPr lang="zh-CN" altLang="en-US" sz="2800" dirty="0">
                <a:solidFill>
                  <a:srgbClr val="0000FF"/>
                </a:solidFill>
              </a:rPr>
            </a:br>
            <a:r>
              <a:rPr lang="zh-CN" altLang="en-US" sz="2800" dirty="0">
                <a:solidFill>
                  <a:srgbClr val="0000FF"/>
                </a:solidFill>
              </a:rPr>
              <a:t/>
            </a:r>
            <a:br>
              <a:rPr lang="zh-CN" altLang="en-US" sz="2800" dirty="0">
                <a:solidFill>
                  <a:srgbClr val="0000FF"/>
                </a:solidFill>
              </a:rPr>
            </a:br>
            <a:r>
              <a:rPr lang="zh-CN" altLang="en-US" sz="2800" dirty="0">
                <a:solidFill>
                  <a:srgbClr val="0000FF"/>
                </a:solidFill>
              </a:rPr>
              <a:t/>
            </a:r>
            <a:br>
              <a:rPr lang="zh-CN" altLang="en-US" sz="2800" dirty="0">
                <a:solidFill>
                  <a:srgbClr val="0000FF"/>
                </a:solidFill>
              </a:rPr>
            </a:br>
            <a:r>
              <a:rPr lang="zh-CN" altLang="en-US" b="0" dirty="0">
                <a:solidFill>
                  <a:schemeClr val="tx1"/>
                </a:solidFill>
                <a:latin typeface="黑体" panose="02010609060101010101" charset="-122"/>
                <a:ea typeface="黑体" panose="02010609060101010101" charset="-122"/>
              </a:rPr>
              <a:t>单位时间内位移的增量就是速度。速度包括线速度和角速度，与之相对应的就有</a:t>
            </a:r>
            <a:r>
              <a:rPr lang="zh-CN" altLang="en-US" b="0" dirty="0">
                <a:solidFill>
                  <a:srgbClr val="FF0000"/>
                </a:solidFill>
                <a:latin typeface="黑体" panose="02010609060101010101" charset="-122"/>
                <a:ea typeface="黑体" panose="02010609060101010101" charset="-122"/>
              </a:rPr>
              <a:t>线速度传感器</a:t>
            </a:r>
            <a:r>
              <a:rPr lang="zh-CN" altLang="en-US" b="0" dirty="0">
                <a:solidFill>
                  <a:schemeClr val="tx1"/>
                </a:solidFill>
                <a:latin typeface="黑体" panose="02010609060101010101" charset="-122"/>
                <a:ea typeface="黑体" panose="02010609060101010101" charset="-122"/>
              </a:rPr>
              <a:t>和</a:t>
            </a:r>
            <a:r>
              <a:rPr lang="zh-CN" altLang="en-US" b="0" dirty="0">
                <a:solidFill>
                  <a:srgbClr val="FF0000"/>
                </a:solidFill>
                <a:latin typeface="黑体" panose="02010609060101010101" charset="-122"/>
                <a:ea typeface="黑体" panose="02010609060101010101" charset="-122"/>
              </a:rPr>
              <a:t>角速度传感器</a:t>
            </a:r>
            <a:r>
              <a:rPr lang="zh-CN" altLang="en-US" b="0" dirty="0">
                <a:solidFill>
                  <a:schemeClr val="tx1"/>
                </a:solidFill>
                <a:latin typeface="黑体" panose="02010609060101010101" charset="-122"/>
                <a:ea typeface="黑体" panose="02010609060101010101" charset="-122"/>
              </a:rPr>
              <a:t>，统称为速度传感器</a:t>
            </a:r>
          </a:p>
        </p:txBody>
      </p:sp>
      <p:pic>
        <p:nvPicPr>
          <p:cNvPr id="9959" name="图片 9959" descr="1"/>
          <p:cNvPicPr>
            <a:picLocks noChangeAspect="1" noChangeArrowheads="1"/>
          </p:cNvPicPr>
          <p:nvPr/>
        </p:nvPicPr>
        <p:blipFill>
          <a:blip r:embed="rId3" cstate="print"/>
          <a:srcRect/>
          <a:stretch>
            <a:fillRect/>
          </a:stretch>
        </p:blipFill>
        <p:spPr>
          <a:xfrm>
            <a:off x="2990215" y="2117725"/>
            <a:ext cx="1283970" cy="1205865"/>
          </a:xfrm>
          <a:prstGeom prst="rect">
            <a:avLst/>
          </a:prstGeom>
          <a:noFill/>
          <a:ln w="9525">
            <a:noFill/>
            <a:miter lim="800000"/>
            <a:headEnd/>
            <a:tailEnd/>
          </a:ln>
        </p:spPr>
      </p:pic>
      <p:pic>
        <p:nvPicPr>
          <p:cNvPr id="9960" name="图片 9960" descr="2"/>
          <p:cNvPicPr>
            <a:picLocks noChangeAspect="1" noChangeArrowheads="1"/>
          </p:cNvPicPr>
          <p:nvPr/>
        </p:nvPicPr>
        <p:blipFill>
          <a:blip r:embed="rId4" cstate="print"/>
          <a:srcRect/>
          <a:stretch>
            <a:fillRect/>
          </a:stretch>
        </p:blipFill>
        <p:spPr>
          <a:xfrm>
            <a:off x="5509895" y="2050415"/>
            <a:ext cx="1301115" cy="1206500"/>
          </a:xfrm>
          <a:prstGeom prst="rect">
            <a:avLst/>
          </a:prstGeom>
          <a:noFill/>
          <a:ln w="9525">
            <a:noFill/>
            <a:miter lim="800000"/>
            <a:headEnd/>
            <a:tailEnd/>
          </a:ln>
        </p:spPr>
      </p:pic>
      <p:pic>
        <p:nvPicPr>
          <p:cNvPr id="9961" name="图片 9961" descr="3"/>
          <p:cNvPicPr>
            <a:picLocks noChangeAspect="1" noChangeArrowheads="1"/>
          </p:cNvPicPr>
          <p:nvPr/>
        </p:nvPicPr>
        <p:blipFill>
          <a:blip r:embed="rId5" cstate="print"/>
          <a:srcRect/>
          <a:stretch>
            <a:fillRect/>
          </a:stretch>
        </p:blipFill>
        <p:spPr>
          <a:xfrm>
            <a:off x="8179435" y="2186305"/>
            <a:ext cx="1102995" cy="1070610"/>
          </a:xfrm>
          <a:prstGeom prst="rect">
            <a:avLst/>
          </a:prstGeom>
          <a:noFill/>
          <a:ln w="9525">
            <a:noFill/>
            <a:miter lim="800000"/>
            <a:headEnd/>
            <a:tailEnd/>
          </a:ln>
        </p:spPr>
      </p:pic>
      <p:sp>
        <p:nvSpPr>
          <p:cNvPr id="3" name="文本框 2"/>
          <p:cNvSpPr txBox="1"/>
          <p:nvPr/>
        </p:nvSpPr>
        <p:spPr>
          <a:xfrm>
            <a:off x="2703195" y="3721735"/>
            <a:ext cx="2359025" cy="306705"/>
          </a:xfrm>
          <a:prstGeom prst="rect">
            <a:avLst/>
          </a:prstGeom>
          <a:noFill/>
        </p:spPr>
        <p:txBody>
          <a:bodyPr wrap="square" rtlCol="0">
            <a:spAutoFit/>
          </a:bodyPr>
          <a:lstStyle/>
          <a:p>
            <a:r>
              <a:rPr lang="zh-CN" altLang="en-US" sz="1400"/>
              <a:t>（a）方向盘转角传感器</a:t>
            </a:r>
          </a:p>
        </p:txBody>
      </p:sp>
      <p:sp>
        <p:nvSpPr>
          <p:cNvPr id="7" name="文本框 6"/>
          <p:cNvSpPr txBox="1"/>
          <p:nvPr/>
        </p:nvSpPr>
        <p:spPr>
          <a:xfrm>
            <a:off x="4980305" y="3721735"/>
            <a:ext cx="2359025" cy="306705"/>
          </a:xfrm>
          <a:prstGeom prst="rect">
            <a:avLst/>
          </a:prstGeom>
          <a:noFill/>
        </p:spPr>
        <p:txBody>
          <a:bodyPr wrap="square" rtlCol="0">
            <a:spAutoFit/>
          </a:bodyPr>
          <a:lstStyle/>
          <a:p>
            <a:r>
              <a:rPr lang="zh-CN" altLang="en-US" sz="1400"/>
              <a:t>（b）横摆角速度传感器</a:t>
            </a:r>
          </a:p>
        </p:txBody>
      </p:sp>
      <p:sp>
        <p:nvSpPr>
          <p:cNvPr id="8" name="文本框 7"/>
          <p:cNvSpPr txBox="1"/>
          <p:nvPr/>
        </p:nvSpPr>
        <p:spPr>
          <a:xfrm>
            <a:off x="7550150" y="3721735"/>
            <a:ext cx="2603500" cy="306705"/>
          </a:xfrm>
          <a:prstGeom prst="rect">
            <a:avLst/>
          </a:prstGeom>
          <a:noFill/>
        </p:spPr>
        <p:txBody>
          <a:bodyPr wrap="square" rtlCol="0">
            <a:spAutoFit/>
          </a:bodyPr>
          <a:lstStyle/>
          <a:p>
            <a:r>
              <a:rPr lang="zh-CN" altLang="en-US" sz="1400"/>
              <a:t>（c）纵向/横向加速度传感器</a:t>
            </a: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8178" y="198444"/>
            <a:ext cx="9641840" cy="6101715"/>
          </a:xfrm>
        </p:spPr>
        <p:txBody>
          <a:bodyPr/>
          <a:lstStyle/>
          <a:p>
            <a:pPr algn="l">
              <a:lnSpc>
                <a:spcPct val="150000"/>
              </a:lnSpc>
              <a:buClrTx/>
              <a:buSzTx/>
              <a:buFontTx/>
            </a:pPr>
            <a:r>
              <a:rPr sz="2800" dirty="0">
                <a:solidFill>
                  <a:srgbClr val="0000FF"/>
                </a:solidFill>
              </a:rPr>
              <a:t>1.雷达测速传感器</a:t>
            </a:r>
            <a:r>
              <a:rPr lang="zh-CN" altLang="en-US" sz="2800" dirty="0">
                <a:solidFill>
                  <a:srgbClr val="0000FF"/>
                </a:solidFill>
              </a:rPr>
              <a:t/>
            </a:r>
            <a:br>
              <a:rPr lang="zh-CN" altLang="en-US" sz="2800" dirty="0">
                <a:solidFill>
                  <a:srgbClr val="0000FF"/>
                </a:solidFill>
              </a:rPr>
            </a:br>
            <a:r>
              <a:rPr lang="zh-CN" altLang="en-US" b="0" dirty="0">
                <a:solidFill>
                  <a:schemeClr val="tx1"/>
                </a:solidFill>
                <a:latin typeface="黑体" panose="02010609060101010101" charset="-122"/>
                <a:ea typeface="黑体" panose="02010609060101010101" charset="-122"/>
              </a:rPr>
              <a:t>传统的测速大多以旋转式运动速度测量和直线运动速度测量，但现实工业自动化中有不少非规律性的测速，比如运动员运动测速，交通车辆测速，高尔夫球速测量等情况下，雷达测速传感器可以满足这些要求。</a:t>
            </a:r>
            <a:r>
              <a:rPr lang="zh-CN" altLang="en-US" dirty="0">
                <a:solidFill>
                  <a:srgbClr val="0000FF"/>
                </a:solidFill>
              </a:rPr>
              <a:t/>
            </a:r>
            <a:br>
              <a:rPr lang="zh-CN" altLang="en-US" dirty="0">
                <a:solidFill>
                  <a:srgbClr val="0000FF"/>
                </a:solidFill>
              </a:rPr>
            </a:br>
            <a:r>
              <a:rPr lang="zh-CN" altLang="en-US" sz="2800" dirty="0">
                <a:solidFill>
                  <a:srgbClr val="0000FF"/>
                </a:solidFill>
              </a:rPr>
              <a:t/>
            </a:r>
            <a:br>
              <a:rPr lang="zh-CN" altLang="en-US" sz="2800" dirty="0">
                <a:solidFill>
                  <a:srgbClr val="0000FF"/>
                </a:solidFill>
              </a:rPr>
            </a:br>
            <a:endParaRPr lang="zh-CN" altLang="en-US" b="0" dirty="0">
              <a:solidFill>
                <a:schemeClr val="tx1"/>
              </a:solidFill>
            </a:endParaRPr>
          </a:p>
        </p:txBody>
      </p:sp>
      <p:pic>
        <p:nvPicPr>
          <p:cNvPr id="3" name="图片 2" descr="f3328399801af590be118d6a484e03d6"/>
          <p:cNvPicPr>
            <a:picLocks noChangeAspect="1"/>
          </p:cNvPicPr>
          <p:nvPr/>
        </p:nvPicPr>
        <p:blipFill>
          <a:blip r:embed="rId3"/>
          <a:stretch>
            <a:fillRect/>
          </a:stretch>
        </p:blipFill>
        <p:spPr>
          <a:xfrm>
            <a:off x="1422604" y="3429000"/>
            <a:ext cx="4918075" cy="3049270"/>
          </a:xfrm>
          <a:prstGeom prst="rect">
            <a:avLst/>
          </a:prstGeom>
        </p:spPr>
      </p:pic>
      <p:pic>
        <p:nvPicPr>
          <p:cNvPr id="4" name="图片 3" descr="timg"/>
          <p:cNvPicPr>
            <a:picLocks noChangeAspect="1"/>
          </p:cNvPicPr>
          <p:nvPr/>
        </p:nvPicPr>
        <p:blipFill>
          <a:blip r:embed="rId4"/>
          <a:stretch>
            <a:fillRect/>
          </a:stretch>
        </p:blipFill>
        <p:spPr>
          <a:xfrm>
            <a:off x="6340679" y="3429000"/>
            <a:ext cx="5074285" cy="3049270"/>
          </a:xfrm>
          <a:prstGeom prst="rect">
            <a:avLst/>
          </a:prstGeom>
        </p:spPr>
      </p:pic>
    </p:spTree>
    <p:custDataLst>
      <p:tags r:id="rId1"/>
    </p:custDataLst>
  </p:cSld>
  <p:clrMapOvr>
    <a:masterClrMapping/>
  </p:clrMapOvr>
  <p:transition>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9598" y="217106"/>
            <a:ext cx="9641840" cy="6101715"/>
          </a:xfrm>
        </p:spPr>
        <p:txBody>
          <a:bodyPr/>
          <a:lstStyle/>
          <a:p>
            <a:pPr algn="l">
              <a:lnSpc>
                <a:spcPct val="150000"/>
              </a:lnSpc>
              <a:buClrTx/>
              <a:buSzTx/>
              <a:buFontTx/>
            </a:pPr>
            <a:r>
              <a:rPr sz="2800" dirty="0">
                <a:solidFill>
                  <a:srgbClr val="0000FF"/>
                </a:solidFill>
                <a:sym typeface="+mn-ea"/>
              </a:rPr>
              <a:t>2.旋转式速度传感器的结构和特征</a:t>
            </a:r>
            <a:r>
              <a:rPr dirty="0">
                <a:solidFill>
                  <a:srgbClr val="0000FF"/>
                </a:solidFill>
                <a:sym typeface="+mn-ea"/>
              </a:rPr>
              <a:t/>
            </a:r>
            <a:br>
              <a:rPr dirty="0">
                <a:solidFill>
                  <a:srgbClr val="0000FF"/>
                </a:solidFill>
                <a:sym typeface="+mn-ea"/>
              </a:rPr>
            </a:br>
            <a:r>
              <a:rPr b="0" dirty="0">
                <a:solidFill>
                  <a:schemeClr val="tx1"/>
                </a:solidFill>
                <a:sym typeface="+mn-ea"/>
              </a:rPr>
              <a:t>旋转式速度传感器按安装形式分为</a:t>
            </a:r>
            <a:r>
              <a:rPr b="0" dirty="0">
                <a:solidFill>
                  <a:schemeClr val="tx1"/>
                </a:solidFill>
                <a:highlight>
                  <a:srgbClr val="FFFF00"/>
                </a:highlight>
                <a:sym typeface="+mn-ea"/>
              </a:rPr>
              <a:t>接触式和非接触式</a:t>
            </a:r>
            <a:r>
              <a:rPr b="0" dirty="0">
                <a:solidFill>
                  <a:schemeClr val="tx1"/>
                </a:solidFill>
                <a:sym typeface="+mn-ea"/>
              </a:rPr>
              <a:t>两类。</a:t>
            </a:r>
            <a:r>
              <a:rPr dirty="0">
                <a:solidFill>
                  <a:srgbClr val="0000FF"/>
                </a:solidFill>
              </a:rPr>
              <a:t/>
            </a:r>
            <a:br>
              <a:rPr dirty="0">
                <a:solidFill>
                  <a:srgbClr val="0000FF"/>
                </a:solidFill>
              </a:rPr>
            </a:br>
            <a:r>
              <a:rPr dirty="0">
                <a:solidFill>
                  <a:srgbClr val="0000FF"/>
                </a:solidFill>
              </a:rPr>
              <a:t>（1）接触式</a:t>
            </a:r>
            <a:br>
              <a:rPr dirty="0">
                <a:solidFill>
                  <a:srgbClr val="0000FF"/>
                </a:solidFill>
              </a:rPr>
            </a:br>
            <a:r>
              <a:rPr lang="zh-CN" altLang="en-US" b="0" dirty="0">
                <a:latin typeface="黑体" panose="02010609060101010101" charset="-122"/>
                <a:ea typeface="黑体" panose="02010609060101010101" charset="-122"/>
              </a:rPr>
              <a:t>当运动物体与旋转式速度传感器接触时，摩擦力带动传感器的滚轮转动。装在滚轮上的转动脉冲传感器，发送出一连串的脉冲。每个脉冲代表着一定的距离值，从而就能测出线速度。</a:t>
            </a:r>
            <a:r>
              <a:rPr lang="zh-CN" altLang="en-US" b="0" dirty="0"/>
              <a:t> </a:t>
            </a:r>
            <a:br>
              <a:rPr lang="zh-CN" altLang="en-US" b="0" dirty="0"/>
            </a:br>
            <a:endParaRPr lang="zh-CN" altLang="en-US" sz="2400" b="0" dirty="0"/>
          </a:p>
        </p:txBody>
      </p:sp>
      <p:pic>
        <p:nvPicPr>
          <p:cNvPr id="4" name="图片 3">
            <a:extLst>
              <a:ext uri="{FF2B5EF4-FFF2-40B4-BE49-F238E27FC236}">
                <a16:creationId xmlns:a16="http://schemas.microsoft.com/office/drawing/2014/main" xmlns="" id="{D01E40C1-4ADF-4786-BB99-605F15E13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469" y="3727021"/>
            <a:ext cx="4174638" cy="3130979"/>
          </a:xfrm>
          <a:prstGeom prst="rect">
            <a:avLst/>
          </a:prstGeom>
        </p:spPr>
      </p:pic>
      <p:pic>
        <p:nvPicPr>
          <p:cNvPr id="6" name="图片 5" descr="图片包含 室内&#10;&#10;描述已自动生成">
            <a:extLst>
              <a:ext uri="{FF2B5EF4-FFF2-40B4-BE49-F238E27FC236}">
                <a16:creationId xmlns:a16="http://schemas.microsoft.com/office/drawing/2014/main" xmlns="" id="{0430D8A0-706C-496B-9C93-6B30C556F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3978" y="3610460"/>
            <a:ext cx="3488450" cy="3247540"/>
          </a:xfrm>
          <a:prstGeom prst="rect">
            <a:avLst/>
          </a:prstGeom>
        </p:spPr>
      </p:pic>
    </p:spTree>
    <p:custDataLst>
      <p:tags r:id="rId1"/>
    </p:custDataLst>
  </p:cSld>
  <p:clrMapOvr>
    <a:masterClrMapping/>
  </p:clrMapOvr>
  <p:transition>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9215" y="389890"/>
            <a:ext cx="9641840" cy="6101715"/>
          </a:xfrm>
        </p:spPr>
        <p:txBody>
          <a:bodyPr/>
          <a:lstStyle/>
          <a:p>
            <a:pPr algn="l">
              <a:lnSpc>
                <a:spcPct val="150000"/>
              </a:lnSpc>
              <a:buClrTx/>
              <a:buSzTx/>
              <a:buFontTx/>
            </a:pPr>
            <a:r>
              <a:rPr lang="zh-CN" altLang="en-US" sz="2400" dirty="0">
                <a:solidFill>
                  <a:srgbClr val="0000FF"/>
                </a:solidFill>
              </a:rPr>
              <a:t>（2）非接触式</a:t>
            </a:r>
            <a:br>
              <a:rPr lang="zh-CN" altLang="en-US" sz="2400" dirty="0">
                <a:solidFill>
                  <a:srgbClr val="0000FF"/>
                </a:solidFill>
              </a:rPr>
            </a:br>
            <a:r>
              <a:rPr lang="zh-CN" altLang="en-US" sz="2400" b="0" dirty="0">
                <a:latin typeface="黑体" panose="02010609060101010101" charset="-122"/>
                <a:ea typeface="黑体" panose="02010609060101010101" charset="-122"/>
              </a:rPr>
              <a:t>旋转式速度传感器与运动物体无直接接触</a:t>
            </a:r>
            <a:r>
              <a:rPr lang="zh-CN" altLang="en-US" sz="2400" b="0" dirty="0"/>
              <a:t/>
            </a:r>
            <a:br>
              <a:rPr lang="zh-CN" altLang="en-US" sz="2400" b="0" dirty="0"/>
            </a:br>
            <a:r>
              <a:rPr lang="zh-CN" altLang="en-US" sz="2400" b="0" dirty="0"/>
              <a:t/>
            </a:r>
            <a:br>
              <a:rPr lang="zh-CN" altLang="en-US" sz="2400" b="0" dirty="0"/>
            </a:br>
            <a:endParaRPr lang="zh-CN" altLang="en-US" sz="2400" b="0" dirty="0"/>
          </a:p>
        </p:txBody>
      </p:sp>
      <p:pic>
        <p:nvPicPr>
          <p:cNvPr id="4" name="图片 3" descr="图片包含 文字, 地图&#10;&#10;描述已自动生成">
            <a:extLst>
              <a:ext uri="{FF2B5EF4-FFF2-40B4-BE49-F238E27FC236}">
                <a16:creationId xmlns:a16="http://schemas.microsoft.com/office/drawing/2014/main" xmlns="" id="{31058EC8-8BA5-4686-B36B-DE6420557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770" y="1841396"/>
            <a:ext cx="5580712" cy="3198701"/>
          </a:xfrm>
          <a:prstGeom prst="rect">
            <a:avLst/>
          </a:prstGeom>
        </p:spPr>
      </p:pic>
      <p:sp>
        <p:nvSpPr>
          <p:cNvPr id="7" name="文本框 6">
            <a:extLst>
              <a:ext uri="{FF2B5EF4-FFF2-40B4-BE49-F238E27FC236}">
                <a16:creationId xmlns:a16="http://schemas.microsoft.com/office/drawing/2014/main" xmlns="" id="{9620152A-25D2-4D09-A10A-6897FCA33BA3}"/>
              </a:ext>
            </a:extLst>
          </p:cNvPr>
          <p:cNvSpPr txBox="1"/>
          <p:nvPr/>
        </p:nvSpPr>
        <p:spPr>
          <a:xfrm>
            <a:off x="7664560" y="2265233"/>
            <a:ext cx="4180114" cy="523220"/>
          </a:xfrm>
          <a:prstGeom prst="rect">
            <a:avLst/>
          </a:prstGeom>
          <a:noFill/>
        </p:spPr>
        <p:txBody>
          <a:bodyPr wrap="square" rtlCol="0">
            <a:spAutoFit/>
          </a:bodyPr>
          <a:lstStyle/>
          <a:p>
            <a:r>
              <a:rPr lang="zh-CN" altLang="en-US" sz="2800" dirty="0">
                <a:highlight>
                  <a:srgbClr val="FFFF00"/>
                </a:highlight>
                <a:hlinkClick r:id="rId4" action="ppaction://hlinkfile"/>
              </a:rPr>
              <a:t>霍尔元件测速动画</a:t>
            </a:r>
            <a:endParaRPr lang="zh-CN" altLang="en-US" sz="2800" dirty="0">
              <a:highlight>
                <a:srgbClr val="FFFF00"/>
              </a:highlight>
            </a:endParaRPr>
          </a:p>
        </p:txBody>
      </p:sp>
    </p:spTree>
    <p:custDataLst>
      <p:tags r:id="rId1"/>
    </p:custDataLst>
    <p:extLst>
      <p:ext uri="{BB962C8B-B14F-4D97-AF65-F5344CB8AC3E}">
        <p14:creationId xmlns:p14="http://schemas.microsoft.com/office/powerpoint/2010/main" val="2371818194"/>
      </p:ext>
    </p:extLst>
  </p:cSld>
  <p:clrMapOvr>
    <a:masterClrMapping/>
  </p:clrMapOvr>
  <p:transition>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1758" y="253365"/>
            <a:ext cx="9641840" cy="6351270"/>
          </a:xfrm>
        </p:spPr>
        <p:txBody>
          <a:bodyPr/>
          <a:lstStyle/>
          <a:p>
            <a:pPr algn="l">
              <a:lnSpc>
                <a:spcPct val="150000"/>
              </a:lnSpc>
              <a:buClrTx/>
              <a:buSzTx/>
              <a:buFontTx/>
            </a:pPr>
            <a:r>
              <a:rPr sz="3200" dirty="0">
                <a:solidFill>
                  <a:srgbClr val="0000FF"/>
                </a:solidFill>
              </a:rPr>
              <a:t>速度传感器的应用实例</a:t>
            </a:r>
            <a:r>
              <a:rPr lang="zh-CN" altLang="en-US" sz="2800" dirty="0">
                <a:solidFill>
                  <a:srgbClr val="0000FF"/>
                </a:solidFill>
              </a:rPr>
              <a:t/>
            </a:r>
            <a:br>
              <a:rPr lang="zh-CN" altLang="en-US" sz="2800" dirty="0">
                <a:solidFill>
                  <a:srgbClr val="0000FF"/>
                </a:solidFill>
              </a:rPr>
            </a:br>
            <a:r>
              <a:rPr lang="zh-CN" altLang="en-US" b="0" dirty="0">
                <a:solidFill>
                  <a:srgbClr val="0000FF"/>
                </a:solidFill>
              </a:rPr>
              <a:t>1.脉冲信号式转速传感器</a:t>
            </a:r>
            <a:r>
              <a:rPr lang="zh-CN" altLang="en-US" b="0" dirty="0">
                <a:solidFill>
                  <a:schemeClr val="tx1"/>
                </a:solidFill>
              </a:rPr>
              <a:t/>
            </a:r>
            <a:br>
              <a:rPr lang="zh-CN" altLang="en-US" b="0" dirty="0">
                <a:solidFill>
                  <a:schemeClr val="tx1"/>
                </a:solidFill>
              </a:rPr>
            </a:br>
            <a:r>
              <a:rPr lang="zh-CN" altLang="en-US" b="0" dirty="0">
                <a:solidFill>
                  <a:schemeClr val="tx1"/>
                </a:solidFill>
                <a:latin typeface="黑体" panose="02010609060101010101" charset="-122"/>
                <a:ea typeface="黑体" panose="02010609060101010101" charset="-122"/>
                <a:cs typeface="黑体" panose="02010609060101010101" charset="-122"/>
              </a:rPr>
              <a:t>这种传感器是一种磁电式转速传感器，由安装在分电器内的信号转子、永久磁铁及信号线圈组成。</a:t>
            </a:r>
            <a:br>
              <a:rPr lang="zh-CN" altLang="en-US" b="0" dirty="0">
                <a:solidFill>
                  <a:schemeClr val="tx1"/>
                </a:solidFill>
                <a:latin typeface="黑体" panose="02010609060101010101" charset="-122"/>
                <a:ea typeface="黑体" panose="02010609060101010101" charset="-122"/>
                <a:cs typeface="黑体" panose="02010609060101010101" charset="-122"/>
              </a:rPr>
            </a:br>
            <a:r>
              <a:rPr lang="zh-CN" altLang="en-US" b="0" dirty="0">
                <a:solidFill>
                  <a:schemeClr val="tx1"/>
                </a:solidFill>
              </a:rPr>
              <a:t/>
            </a:r>
            <a:br>
              <a:rPr lang="zh-CN" altLang="en-US" b="0" dirty="0">
                <a:solidFill>
                  <a:schemeClr val="tx1"/>
                </a:solidFill>
              </a:rPr>
            </a:br>
            <a:r>
              <a:rPr lang="zh-CN" altLang="en-US" sz="2800" dirty="0">
                <a:solidFill>
                  <a:srgbClr val="0000FF"/>
                </a:solidFill>
              </a:rPr>
              <a:t/>
            </a:r>
            <a:br>
              <a:rPr lang="zh-CN" altLang="en-US" sz="2800" dirty="0">
                <a:solidFill>
                  <a:srgbClr val="0000FF"/>
                </a:solidFill>
              </a:rPr>
            </a:br>
            <a:r>
              <a:rPr lang="zh-CN" altLang="en-US" sz="2800" dirty="0">
                <a:solidFill>
                  <a:srgbClr val="0000FF"/>
                </a:solidFill>
              </a:rPr>
              <a:t/>
            </a:r>
            <a:br>
              <a:rPr lang="zh-CN" altLang="en-US" sz="2800" dirty="0">
                <a:solidFill>
                  <a:srgbClr val="0000FF"/>
                </a:solidFill>
              </a:rPr>
            </a:br>
            <a:endParaRPr lang="zh-CN" altLang="en-US" b="0" dirty="0">
              <a:solidFill>
                <a:schemeClr val="tx1"/>
              </a:solidFill>
            </a:endParaRPr>
          </a:p>
        </p:txBody>
      </p:sp>
      <p:pic>
        <p:nvPicPr>
          <p:cNvPr id="10054" name="图片 10054"/>
          <p:cNvPicPr>
            <a:picLocks noChangeAspect="1" noChangeArrowheads="1"/>
          </p:cNvPicPr>
          <p:nvPr/>
        </p:nvPicPr>
        <p:blipFill>
          <a:blip r:embed="rId3" cstate="print"/>
          <a:srcRect/>
          <a:stretch>
            <a:fillRect/>
          </a:stretch>
        </p:blipFill>
        <p:spPr>
          <a:xfrm>
            <a:off x="1767503" y="2985718"/>
            <a:ext cx="3117850" cy="2287270"/>
          </a:xfrm>
          <a:prstGeom prst="rect">
            <a:avLst/>
          </a:prstGeom>
          <a:noFill/>
          <a:ln w="9525">
            <a:noFill/>
            <a:miter lim="800000"/>
            <a:headEnd/>
            <a:tailEnd/>
          </a:ln>
        </p:spPr>
      </p:pic>
      <p:sp>
        <p:nvSpPr>
          <p:cNvPr id="4" name="文本框 3"/>
          <p:cNvSpPr txBox="1"/>
          <p:nvPr/>
        </p:nvSpPr>
        <p:spPr>
          <a:xfrm>
            <a:off x="2390231" y="5681578"/>
            <a:ext cx="2837180" cy="337185"/>
          </a:xfrm>
          <a:prstGeom prst="rect">
            <a:avLst/>
          </a:prstGeom>
          <a:noFill/>
        </p:spPr>
        <p:txBody>
          <a:bodyPr wrap="square" rtlCol="0">
            <a:spAutoFit/>
          </a:bodyPr>
          <a:lstStyle/>
          <a:p>
            <a:r>
              <a:rPr lang="zh-CN" altLang="en-US" sz="1600" dirty="0"/>
              <a:t>曲轴角的检测原理图</a:t>
            </a:r>
          </a:p>
        </p:txBody>
      </p:sp>
      <p:sp>
        <p:nvSpPr>
          <p:cNvPr id="3" name="文本框 2">
            <a:extLst>
              <a:ext uri="{FF2B5EF4-FFF2-40B4-BE49-F238E27FC236}">
                <a16:creationId xmlns:a16="http://schemas.microsoft.com/office/drawing/2014/main" xmlns="" id="{8728FB89-73AF-4E89-8E06-34A8A4E8DFBF}"/>
              </a:ext>
            </a:extLst>
          </p:cNvPr>
          <p:cNvSpPr txBox="1"/>
          <p:nvPr/>
        </p:nvSpPr>
        <p:spPr>
          <a:xfrm>
            <a:off x="6440391" y="3806187"/>
            <a:ext cx="1931437" cy="646331"/>
          </a:xfrm>
          <a:prstGeom prst="rect">
            <a:avLst/>
          </a:prstGeom>
          <a:noFill/>
        </p:spPr>
        <p:txBody>
          <a:bodyPr wrap="square" rtlCol="0">
            <a:spAutoFit/>
          </a:bodyPr>
          <a:lstStyle/>
          <a:p>
            <a:r>
              <a:rPr lang="zh-CN" altLang="en-US" dirty="0">
                <a:highlight>
                  <a:srgbClr val="FF0000"/>
                </a:highlight>
                <a:hlinkClick r:id="rId4" action="ppaction://hlinkfile"/>
              </a:rPr>
              <a:t>磁电式传感器</a:t>
            </a:r>
            <a:r>
              <a:rPr lang="en-US" altLang="zh-CN" dirty="0">
                <a:highlight>
                  <a:srgbClr val="FF0000"/>
                </a:highlight>
                <a:hlinkClick r:id="rId4" action="ppaction://hlinkfile"/>
              </a:rPr>
              <a:t>01.exe</a:t>
            </a:r>
            <a:endParaRPr lang="zh-CN" altLang="en-US" dirty="0">
              <a:highlight>
                <a:srgbClr val="FF0000"/>
              </a:highlight>
            </a:endParaRPr>
          </a:p>
        </p:txBody>
      </p:sp>
    </p:spTree>
    <p:custDataLst>
      <p:tags r:id="rId1"/>
    </p:custDataLst>
  </p:cSld>
  <p:clrMapOvr>
    <a:masterClrMapping/>
  </p:clrMapOvr>
  <p:transition>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9215" y="366395"/>
            <a:ext cx="9641840" cy="6351270"/>
          </a:xfrm>
        </p:spPr>
        <p:txBody>
          <a:bodyPr/>
          <a:lstStyle/>
          <a:p>
            <a:pPr algn="l">
              <a:lnSpc>
                <a:spcPct val="100000"/>
              </a:lnSpc>
              <a:buClrTx/>
              <a:buSzTx/>
              <a:buFontTx/>
            </a:pPr>
            <a:r>
              <a:rPr>
                <a:solidFill>
                  <a:srgbClr val="0000FF"/>
                </a:solidFill>
              </a:rPr>
              <a:t>2.光电式转速传感器</a:t>
            </a:r>
            <a:r>
              <a:t>  </a:t>
            </a:r>
            <a:br/>
            <a:r>
              <a:t/>
            </a:r>
            <a:br/>
            <a:r>
              <a:rPr b="0">
                <a:latin typeface="黑体" panose="02010609060101010101" charset="-122"/>
                <a:ea typeface="黑体" panose="02010609060101010101" charset="-122"/>
                <a:cs typeface="黑体" panose="02010609060101010101" charset="-122"/>
              </a:rPr>
              <a:t>光电式转速传感器通常装在分电器上。从原理上讲，它是一种光电式码盘，有一个与分电器同轴旋转的旋转板，称为转子板。转子板的两边分别装有发光二极管和光敏二极管。转子板上开有360个齿隙和与气缸数相同的检测窗。齿隙用于检测角度信号，检测窗用于检测基准信号。</a:t>
            </a:r>
            <a:r>
              <a:rPr lang="zh-CN" altLang="en-US" sz="2800">
                <a:solidFill>
                  <a:srgbClr val="0000FF"/>
                </a:solidFill>
                <a:latin typeface="黑体" panose="02010609060101010101" charset="-122"/>
                <a:ea typeface="黑体" panose="02010609060101010101" charset="-122"/>
                <a:cs typeface="黑体" panose="02010609060101010101" charset="-122"/>
              </a:rPr>
              <a:t/>
            </a:r>
            <a:br>
              <a:rPr lang="zh-CN" altLang="en-US" sz="2800">
                <a:solidFill>
                  <a:srgbClr val="0000FF"/>
                </a:solidFill>
                <a:latin typeface="黑体" panose="02010609060101010101" charset="-122"/>
                <a:ea typeface="黑体" panose="02010609060101010101" charset="-122"/>
                <a:cs typeface="黑体" panose="02010609060101010101" charset="-122"/>
              </a:rPr>
            </a:br>
            <a:r>
              <a:rPr lang="zh-CN" altLang="en-US" sz="2800">
                <a:solidFill>
                  <a:srgbClr val="0000FF"/>
                </a:solidFill>
              </a:rPr>
              <a:t/>
            </a:r>
            <a:br>
              <a:rPr lang="zh-CN" altLang="en-US" sz="2800">
                <a:solidFill>
                  <a:srgbClr val="0000FF"/>
                </a:solidFill>
              </a:rPr>
            </a:br>
            <a:endParaRPr lang="zh-CN" altLang="en-US">
              <a:solidFill>
                <a:srgbClr val="0000FF"/>
              </a:solidFill>
            </a:endParaRPr>
          </a:p>
        </p:txBody>
      </p:sp>
      <p:pic>
        <p:nvPicPr>
          <p:cNvPr id="5" name="图片 4"/>
          <p:cNvPicPr>
            <a:picLocks noChangeAspect="1"/>
          </p:cNvPicPr>
          <p:nvPr/>
        </p:nvPicPr>
        <p:blipFill>
          <a:blip r:embed="rId3"/>
          <a:stretch>
            <a:fillRect/>
          </a:stretch>
        </p:blipFill>
        <p:spPr>
          <a:xfrm>
            <a:off x="3969385" y="3342005"/>
            <a:ext cx="4619625" cy="2524125"/>
          </a:xfrm>
          <a:prstGeom prst="rect">
            <a:avLst/>
          </a:prstGeom>
        </p:spPr>
      </p:pic>
    </p:spTree>
    <p:custDataLst>
      <p:tags r:id="rId1"/>
    </p:custDataLst>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3880" y="504825"/>
            <a:ext cx="10471785" cy="5631180"/>
          </a:xfrm>
          <a:prstGeom prst="rect">
            <a:avLst/>
          </a:prstGeom>
          <a:noFill/>
        </p:spPr>
        <p:txBody>
          <a:bodyPr wrap="square" rtlCol="0">
            <a:spAutoFit/>
          </a:bodyPr>
          <a:lstStyle/>
          <a:p>
            <a:pPr indent="0" fontAlgn="auto">
              <a:lnSpc>
                <a:spcPct val="150000"/>
              </a:lnSpc>
              <a:buClrTx/>
              <a:buSzTx/>
              <a:buFontTx/>
            </a:pPr>
            <a:r>
              <a:rPr lang="zh-CN" altLang="en-US" sz="2800" b="1" dirty="0">
                <a:solidFill>
                  <a:srgbClr val="0000FF"/>
                </a:solidFill>
                <a:latin typeface="黑体" panose="02010609060101010101" charset="-122"/>
                <a:ea typeface="黑体" panose="02010609060101010101" charset="-122"/>
              </a:rPr>
              <a:t>1.超声波的概念</a:t>
            </a:r>
          </a:p>
          <a:p>
            <a:pPr indent="0" fontAlgn="auto">
              <a:lnSpc>
                <a:spcPct val="150000"/>
              </a:lnSpc>
              <a:buClrTx/>
              <a:buSzTx/>
              <a:buFontTx/>
            </a:pPr>
            <a:r>
              <a:rPr lang="zh-CN" altLang="en-US" sz="2400" dirty="0">
                <a:latin typeface="黑体" panose="02010609060101010101" charset="-122"/>
                <a:ea typeface="黑体" panose="02010609060101010101" charset="-122"/>
              </a:rPr>
              <a:t>超声波波长、频率与速度的关系为：</a:t>
            </a:r>
          </a:p>
          <a:p>
            <a:pPr indent="0" fontAlgn="auto">
              <a:lnSpc>
                <a:spcPct val="150000"/>
              </a:lnSpc>
              <a:buClrTx/>
              <a:buSzTx/>
              <a:buFontTx/>
            </a:pPr>
            <a:endParaRPr lang="zh-CN" altLang="en-US" sz="2400" dirty="0">
              <a:latin typeface="黑体" panose="02010609060101010101" charset="-122"/>
              <a:ea typeface="黑体" panose="02010609060101010101" charset="-122"/>
            </a:endParaRPr>
          </a:p>
          <a:p>
            <a:pPr indent="0" fontAlgn="auto">
              <a:lnSpc>
                <a:spcPct val="150000"/>
              </a:lnSpc>
              <a:buClrTx/>
              <a:buSzTx/>
              <a:buFontTx/>
            </a:pPr>
            <a:endParaRPr lang="zh-CN" altLang="en-US" sz="2400" dirty="0">
              <a:latin typeface="黑体" panose="02010609060101010101" charset="-122"/>
              <a:ea typeface="黑体" panose="02010609060101010101" charset="-122"/>
            </a:endParaRPr>
          </a:p>
          <a:p>
            <a:pPr indent="0" fontAlgn="auto">
              <a:lnSpc>
                <a:spcPct val="150000"/>
              </a:lnSpc>
              <a:buClrTx/>
              <a:buSzTx/>
              <a:buFontTx/>
            </a:pPr>
            <a:endParaRPr lang="zh-CN" altLang="en-US" sz="2400" dirty="0">
              <a:latin typeface="黑体" panose="02010609060101010101" charset="-122"/>
              <a:ea typeface="黑体" panose="02010609060101010101" charset="-122"/>
            </a:endParaRPr>
          </a:p>
          <a:p>
            <a:pPr indent="0" fontAlgn="auto">
              <a:lnSpc>
                <a:spcPct val="150000"/>
              </a:lnSpc>
              <a:buClrTx/>
              <a:buSzTx/>
              <a:buFontTx/>
            </a:pPr>
            <a:endParaRPr lang="zh-CN" altLang="en-US" sz="2400" dirty="0">
              <a:latin typeface="黑体" panose="02010609060101010101" charset="-122"/>
              <a:ea typeface="黑体" panose="02010609060101010101" charset="-122"/>
            </a:endParaRPr>
          </a:p>
          <a:p>
            <a:pPr indent="0" fontAlgn="auto">
              <a:lnSpc>
                <a:spcPct val="150000"/>
              </a:lnSpc>
              <a:buClrTx/>
              <a:buSzTx/>
              <a:buFontTx/>
            </a:pPr>
            <a:endParaRPr lang="zh-CN" altLang="en-US" sz="2400" dirty="0">
              <a:latin typeface="黑体" panose="02010609060101010101" charset="-122"/>
              <a:ea typeface="黑体" panose="02010609060101010101" charset="-122"/>
            </a:endParaRPr>
          </a:p>
          <a:p>
            <a:pPr indent="0" fontAlgn="auto">
              <a:lnSpc>
                <a:spcPct val="150000"/>
              </a:lnSpc>
              <a:buClrTx/>
              <a:buSzTx/>
              <a:buFontTx/>
            </a:pPr>
            <a:r>
              <a:rPr lang="zh-CN" altLang="en-US" sz="2400" dirty="0">
                <a:latin typeface="黑体" panose="02010609060101010101" charset="-122"/>
                <a:ea typeface="黑体" panose="02010609060101010101" charset="-122"/>
              </a:rPr>
              <a:t>超声波的特性是</a:t>
            </a:r>
            <a:r>
              <a:rPr lang="zh-CN" altLang="en-US" sz="2400" dirty="0">
                <a:highlight>
                  <a:srgbClr val="FF0000"/>
                </a:highlight>
                <a:latin typeface="黑体" panose="02010609060101010101" charset="-122"/>
                <a:ea typeface="黑体" panose="02010609060101010101" charset="-122"/>
              </a:rPr>
              <a:t>频率高、波长短、绕射现象小</a:t>
            </a:r>
            <a:r>
              <a:rPr lang="zh-CN" altLang="en-US" sz="2400" dirty="0">
                <a:latin typeface="黑体" panose="02010609060101010101" charset="-122"/>
                <a:ea typeface="黑体" panose="02010609060101010101" charset="-122"/>
              </a:rPr>
              <a:t>。它最显著的特性是</a:t>
            </a:r>
            <a:r>
              <a:rPr lang="zh-CN" altLang="en-US" sz="2400" dirty="0">
                <a:highlight>
                  <a:srgbClr val="FF00FF"/>
                </a:highlight>
                <a:latin typeface="黑体" panose="02010609060101010101" charset="-122"/>
                <a:ea typeface="黑体" panose="02010609060101010101" charset="-122"/>
              </a:rPr>
              <a:t>方向性好</a:t>
            </a:r>
            <a:r>
              <a:rPr lang="zh-CN" altLang="en-US" sz="2400" dirty="0">
                <a:latin typeface="黑体" panose="02010609060101010101" charset="-122"/>
                <a:ea typeface="黑体" panose="02010609060101010101" charset="-122"/>
              </a:rPr>
              <a:t>，且在液体、固体中衰减很小，穿透本领大，碰到介质分界面会产生明显的反射和折射，因而广泛应用于工业检测中。</a:t>
            </a:r>
          </a:p>
        </p:txBody>
      </p:sp>
      <p:graphicFrame>
        <p:nvGraphicFramePr>
          <p:cNvPr id="2" name="对象 -2147482585"/>
          <p:cNvGraphicFramePr>
            <a:graphicFrameLocks noChangeAspect="1"/>
          </p:cNvGraphicFramePr>
          <p:nvPr/>
        </p:nvGraphicFramePr>
        <p:xfrm>
          <a:off x="5433060" y="2120900"/>
          <a:ext cx="1322705" cy="1322705"/>
        </p:xfrm>
        <a:graphic>
          <a:graphicData uri="http://schemas.openxmlformats.org/presentationml/2006/ole">
            <mc:AlternateContent xmlns:mc="http://schemas.openxmlformats.org/markup-compatibility/2006">
              <mc:Choice xmlns:v="urn:schemas-microsoft-com:vml" Requires="v">
                <p:oleObj spid="_x0000_s3113" r:id="rId4" imgW="419100" imgH="419100" progId="Equation.DSMT4">
                  <p:embed/>
                </p:oleObj>
              </mc:Choice>
              <mc:Fallback>
                <p:oleObj r:id="rId4" imgW="419100" imgH="419100" progId="Equation.DSMT4">
                  <p:embed/>
                  <p:pic>
                    <p:nvPicPr>
                      <p:cNvPr id="0" name="图片 3075"/>
                      <p:cNvPicPr/>
                      <p:nvPr/>
                    </p:nvPicPr>
                    <p:blipFill>
                      <a:blip r:embed="rId5"/>
                      <a:stretch>
                        <a:fillRect/>
                      </a:stretch>
                    </p:blipFill>
                    <p:spPr>
                      <a:xfrm>
                        <a:off x="5433060" y="2120900"/>
                        <a:ext cx="1322705" cy="1322705"/>
                      </a:xfrm>
                      <a:prstGeom prst="rect">
                        <a:avLst/>
                      </a:prstGeom>
                      <a:noFill/>
                      <a:ln w="38100">
                        <a:noFill/>
                        <a:miter/>
                      </a:ln>
                    </p:spPr>
                  </p:pic>
                </p:oleObj>
              </mc:Fallback>
            </mc:AlternateContent>
          </a:graphicData>
        </a:graphic>
      </p:graphicFrame>
    </p:spTree>
    <p:custDataLst>
      <p:tags r:id="rId2"/>
    </p:custDataLst>
  </p:cSld>
  <p:clrMapOvr>
    <a:masterClrMapping/>
  </p:clrMapOvr>
  <p:transition>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5" y="214630"/>
            <a:ext cx="10850245" cy="790575"/>
          </a:xfrm>
        </p:spPr>
        <p:txBody>
          <a:bodyPr/>
          <a:lstStyle/>
          <a:p>
            <a:pPr algn="l">
              <a:lnSpc>
                <a:spcPct val="150000"/>
              </a:lnSpc>
              <a:buClrTx/>
              <a:buSzTx/>
              <a:buFontTx/>
            </a:pPr>
            <a:r>
              <a:rPr lang="zh-CN" altLang="en-US" dirty="0">
                <a:solidFill>
                  <a:srgbClr val="0000FF"/>
                </a:solidFill>
              </a:rPr>
              <a:t> </a:t>
            </a:r>
            <a:r>
              <a:rPr lang="en-US" altLang="zh-CN" dirty="0" smtClean="0">
                <a:solidFill>
                  <a:srgbClr val="0000FF"/>
                </a:solidFill>
              </a:rPr>
              <a:t>13.4  </a:t>
            </a:r>
            <a:r>
              <a:rPr lang="zh-CN" altLang="en-US" sz="2800" dirty="0" smtClean="0">
                <a:solidFill>
                  <a:srgbClr val="0000FF"/>
                </a:solidFill>
              </a:rPr>
              <a:t>流量传感器</a:t>
            </a:r>
            <a:r>
              <a:rPr lang="zh-CN" altLang="en-US" sz="2800" dirty="0">
                <a:solidFill>
                  <a:srgbClr val="0000FF"/>
                </a:solidFill>
              </a:rPr>
              <a:t/>
            </a:r>
            <a:br>
              <a:rPr lang="zh-CN" altLang="en-US" sz="2800" dirty="0">
                <a:solidFill>
                  <a:srgbClr val="0000FF"/>
                </a:solidFill>
              </a:rPr>
            </a:br>
            <a:endParaRPr lang="zh-CN" altLang="en-US" sz="2800" b="0" spc="0" dirty="0">
              <a:latin typeface="黑体" panose="02010609060101010101" charset="-122"/>
              <a:ea typeface="黑体" panose="02010609060101010101" charset="-122"/>
              <a:cs typeface="+mn-cs"/>
            </a:endParaRPr>
          </a:p>
        </p:txBody>
      </p:sp>
      <p:sp>
        <p:nvSpPr>
          <p:cNvPr id="5" name="标题 1"/>
          <p:cNvSpPr>
            <a:spLocks noGrp="1"/>
          </p:cNvSpPr>
          <p:nvPr/>
        </p:nvSpPr>
        <p:spPr>
          <a:xfrm>
            <a:off x="683895" y="1227455"/>
            <a:ext cx="11012170" cy="1856105"/>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nSpc>
                <a:spcPct val="150000"/>
              </a:lnSpc>
            </a:pPr>
            <a:r>
              <a:rPr lang="zh-CN" altLang="en-US" b="0" dirty="0">
                <a:solidFill>
                  <a:srgbClr val="0000FF"/>
                </a:solidFill>
              </a:rPr>
              <a:t>1.流量的概念</a:t>
            </a:r>
          </a:p>
          <a:p>
            <a:pPr>
              <a:lnSpc>
                <a:spcPct val="150000"/>
              </a:lnSpc>
            </a:pPr>
            <a:r>
              <a:rPr lang="zh-CN" altLang="en-US" sz="2400" b="0" dirty="0">
                <a:latin typeface="黑体" panose="02010609060101010101" charset="-122"/>
                <a:ea typeface="黑体" panose="02010609060101010101" charset="-122"/>
              </a:rPr>
              <a:t>单位时间内流过管道某一截面的流体数量，称为</a:t>
            </a:r>
            <a:r>
              <a:rPr lang="zh-CN" altLang="en-US" sz="2400" b="0" dirty="0">
                <a:solidFill>
                  <a:schemeClr val="tx1"/>
                </a:solidFill>
                <a:highlight>
                  <a:srgbClr val="FF0000"/>
                </a:highlight>
                <a:latin typeface="黑体" panose="02010609060101010101" charset="-122"/>
                <a:ea typeface="黑体" panose="02010609060101010101" charset="-122"/>
              </a:rPr>
              <a:t>瞬时流量</a:t>
            </a:r>
            <a:r>
              <a:rPr lang="zh-CN" altLang="en-US" sz="2400" b="0" dirty="0">
                <a:latin typeface="黑体" panose="02010609060101010101" charset="-122"/>
                <a:ea typeface="黑体" panose="02010609060101010101" charset="-122"/>
              </a:rPr>
              <a:t>。而在某一段时间间隔内流过管道某一截面的流体量的总和，即瞬时流量在某一段时间内的累积值，称为总量或</a:t>
            </a:r>
            <a:r>
              <a:rPr lang="zh-CN" altLang="en-US" sz="2400" b="0" dirty="0">
                <a:solidFill>
                  <a:schemeClr val="tx1"/>
                </a:solidFill>
                <a:highlight>
                  <a:srgbClr val="00FF00"/>
                </a:highlight>
                <a:latin typeface="黑体" panose="02010609060101010101" charset="-122"/>
                <a:ea typeface="黑体" panose="02010609060101010101" charset="-122"/>
              </a:rPr>
              <a:t>累积流量</a:t>
            </a:r>
            <a:r>
              <a:rPr lang="zh-CN" altLang="en-US" sz="2400" b="0" dirty="0">
                <a:solidFill>
                  <a:schemeClr val="tx1"/>
                </a:solidFill>
                <a:latin typeface="黑体" panose="02010609060101010101" charset="-122"/>
                <a:ea typeface="黑体" panose="02010609060101010101" charset="-122"/>
              </a:rPr>
              <a:t>。</a:t>
            </a:r>
            <a:endParaRPr lang="zh-CN" altLang="en-US" sz="2000" b="0" spc="0" dirty="0">
              <a:solidFill>
                <a:schemeClr val="tx1"/>
              </a:solidFill>
              <a:latin typeface="黑体" panose="02010609060101010101" charset="-122"/>
              <a:ea typeface="黑体" panose="02010609060101010101" charset="-122"/>
              <a:cs typeface="+mn-cs"/>
            </a:endParaRPr>
          </a:p>
        </p:txBody>
      </p:sp>
      <p:pic>
        <p:nvPicPr>
          <p:cNvPr id="9964" name="图片 9964" descr="http://imgsrc.baidu.com/baike/abpic/item/fab3ac114d1ec241ca80c4ea.jpg">
            <a:hlinkClick r:id="rId3"/>
          </p:cNvPr>
          <p:cNvPicPr>
            <a:picLocks noChangeAspect="1" noChangeArrowheads="1"/>
          </p:cNvPicPr>
          <p:nvPr/>
        </p:nvPicPr>
        <p:blipFill>
          <a:blip r:embed="rId4" r:link="rId5" cstate="print"/>
          <a:srcRect/>
          <a:stretch>
            <a:fillRect/>
          </a:stretch>
        </p:blipFill>
        <p:spPr>
          <a:xfrm>
            <a:off x="4844415" y="3595370"/>
            <a:ext cx="2690495" cy="2018030"/>
          </a:xfrm>
          <a:prstGeom prst="rect">
            <a:avLst/>
          </a:prstGeom>
          <a:noFill/>
          <a:ln w="9525">
            <a:noFill/>
            <a:miter lim="800000"/>
            <a:headEnd/>
            <a:tailEnd/>
          </a:ln>
        </p:spPr>
      </p:pic>
      <p:sp>
        <p:nvSpPr>
          <p:cNvPr id="6" name="文本框 5"/>
          <p:cNvSpPr txBox="1"/>
          <p:nvPr/>
        </p:nvSpPr>
        <p:spPr>
          <a:xfrm>
            <a:off x="5590981" y="5861828"/>
            <a:ext cx="2131060" cy="337185"/>
          </a:xfrm>
          <a:prstGeom prst="rect">
            <a:avLst/>
          </a:prstGeom>
          <a:noFill/>
        </p:spPr>
        <p:txBody>
          <a:bodyPr wrap="square" rtlCol="0">
            <a:spAutoFit/>
          </a:bodyPr>
          <a:lstStyle/>
          <a:p>
            <a:r>
              <a:rPr lang="zh-CN" altLang="en-US" sz="1600" dirty="0"/>
              <a:t>流量传感器</a:t>
            </a:r>
          </a:p>
        </p:txBody>
      </p:sp>
    </p:spTree>
    <p:custDataLst>
      <p:tags r:id="rId1"/>
    </p:custDataLst>
  </p:cSld>
  <p:clrMapOvr>
    <a:masterClrMapping/>
  </p:clrMapOvr>
  <p:transition>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290" y="344805"/>
            <a:ext cx="10850245" cy="5981065"/>
          </a:xfrm>
        </p:spPr>
        <p:txBody>
          <a:bodyPr/>
          <a:lstStyle/>
          <a:p>
            <a:pPr algn="l">
              <a:lnSpc>
                <a:spcPct val="150000"/>
              </a:lnSpc>
              <a:buClrTx/>
              <a:buSzTx/>
              <a:buFontTx/>
            </a:pPr>
            <a:r>
              <a:rPr lang="zh-CN" altLang="en-US" b="0" spc="0" dirty="0">
                <a:solidFill>
                  <a:srgbClr val="0000FF"/>
                </a:solidFill>
                <a:latin typeface="黑体" panose="02010609060101010101" charset="-122"/>
                <a:ea typeface="黑体" panose="02010609060101010101" charset="-122"/>
                <a:cs typeface="+mn-cs"/>
              </a:rPr>
              <a:t>（1）体积流量qv</a:t>
            </a:r>
            <a:br>
              <a:rPr lang="zh-CN" altLang="en-US" b="0" spc="0" dirty="0">
                <a:solidFill>
                  <a:srgbClr val="0000FF"/>
                </a:solidFill>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单位时间内通过某截面的流体的体积，单位为m3/s。根据定义，体积流量可表示为 </a:t>
            </a:r>
            <a:br>
              <a:rPr lang="zh-CN" altLang="en-US" b="0" spc="0" dirty="0">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
            </a:r>
            <a:br>
              <a:rPr lang="zh-CN" altLang="en-US" b="0" spc="0" dirty="0">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
            </a:r>
            <a:br>
              <a:rPr lang="zh-CN" altLang="en-US" b="0" spc="0" dirty="0">
                <a:latin typeface="黑体" panose="02010609060101010101" charset="-122"/>
                <a:ea typeface="黑体" panose="02010609060101010101" charset="-122"/>
                <a:cs typeface="+mn-cs"/>
              </a:rPr>
            </a:br>
            <a:r>
              <a:rPr lang="zh-CN" altLang="en-US" b="0" spc="0" dirty="0">
                <a:solidFill>
                  <a:schemeClr val="tx1"/>
                </a:solidFill>
                <a:latin typeface="黑体" panose="02010609060101010101" charset="-122"/>
                <a:ea typeface="黑体" panose="02010609060101010101" charset="-122"/>
                <a:cs typeface="+mn-cs"/>
              </a:rPr>
              <a:t/>
            </a:r>
            <a:br>
              <a:rPr lang="zh-CN" altLang="en-US" b="0" spc="0" dirty="0">
                <a:solidFill>
                  <a:schemeClr val="tx1"/>
                </a:solidFill>
                <a:latin typeface="黑体" panose="02010609060101010101" charset="-122"/>
                <a:ea typeface="黑体" panose="02010609060101010101" charset="-122"/>
                <a:cs typeface="+mn-cs"/>
              </a:rPr>
            </a:br>
            <a:r>
              <a:rPr b="0" spc="0" dirty="0">
                <a:solidFill>
                  <a:srgbClr val="0000FF"/>
                </a:solidFill>
                <a:latin typeface="黑体" panose="02010609060101010101" charset="-122"/>
                <a:ea typeface="黑体" panose="02010609060101010101" charset="-122"/>
                <a:cs typeface="+mn-cs"/>
                <a:sym typeface="+mn-ea"/>
              </a:rPr>
              <a:t>（2）质量流量qm</a:t>
            </a:r>
            <a:br>
              <a:rPr b="0" spc="0" dirty="0">
                <a:solidFill>
                  <a:srgbClr val="0000FF"/>
                </a:solidFill>
                <a:latin typeface="黑体" panose="02010609060101010101" charset="-122"/>
                <a:ea typeface="黑体" panose="02010609060101010101" charset="-122"/>
                <a:cs typeface="+mn-cs"/>
                <a:sym typeface="+mn-ea"/>
              </a:rPr>
            </a:br>
            <a:r>
              <a:rPr b="0" spc="0" dirty="0">
                <a:solidFill>
                  <a:schemeClr val="tx1"/>
                </a:solidFill>
                <a:latin typeface="黑体" panose="02010609060101010101" charset="-122"/>
                <a:ea typeface="黑体" panose="02010609060101010101" charset="-122"/>
                <a:cs typeface="+mn-cs"/>
                <a:sym typeface="+mn-ea"/>
              </a:rPr>
              <a:t>单位时间内通过某截面的流体的质量，单位为kg/s。根据定义，质量流量可表示为</a:t>
            </a:r>
          </a:p>
        </p:txBody>
      </p:sp>
      <p:graphicFrame>
        <p:nvGraphicFramePr>
          <p:cNvPr id="3" name="对象 -2147482578"/>
          <p:cNvGraphicFramePr>
            <a:graphicFrameLocks noChangeAspect="1"/>
          </p:cNvGraphicFramePr>
          <p:nvPr/>
        </p:nvGraphicFramePr>
        <p:xfrm>
          <a:off x="5375275" y="2117090"/>
          <a:ext cx="2279015" cy="1005205"/>
        </p:xfrm>
        <a:graphic>
          <a:graphicData uri="http://schemas.openxmlformats.org/presentationml/2006/ole">
            <mc:AlternateContent xmlns:mc="http://schemas.openxmlformats.org/markup-compatibility/2006">
              <mc:Choice xmlns:v="urn:schemas-microsoft-com:vml" Requires="v">
                <p:oleObj spid="_x0000_s9285" r:id="rId4" imgW="888365" imgH="393700" progId="Equation.3">
                  <p:embed/>
                </p:oleObj>
              </mc:Choice>
              <mc:Fallback>
                <p:oleObj r:id="rId4" imgW="888365" imgH="393700" progId="Equation.3">
                  <p:embed/>
                  <p:pic>
                    <p:nvPicPr>
                      <p:cNvPr id="0" name="图片 3075"/>
                      <p:cNvPicPr/>
                      <p:nvPr/>
                    </p:nvPicPr>
                    <p:blipFill>
                      <a:blip r:embed="rId5"/>
                      <a:stretch>
                        <a:fillRect/>
                      </a:stretch>
                    </p:blipFill>
                    <p:spPr>
                      <a:xfrm>
                        <a:off x="5375275" y="2117090"/>
                        <a:ext cx="2279015" cy="1005205"/>
                      </a:xfrm>
                      <a:prstGeom prst="rect">
                        <a:avLst/>
                      </a:prstGeom>
                      <a:noFill/>
                      <a:ln w="38100">
                        <a:noFill/>
                        <a:miter/>
                      </a:ln>
                    </p:spPr>
                  </p:pic>
                </p:oleObj>
              </mc:Fallback>
            </mc:AlternateContent>
          </a:graphicData>
        </a:graphic>
      </p:graphicFrame>
      <p:graphicFrame>
        <p:nvGraphicFramePr>
          <p:cNvPr id="4" name="对象 -2147482577"/>
          <p:cNvGraphicFramePr>
            <a:graphicFrameLocks noChangeAspect="1"/>
          </p:cNvGraphicFramePr>
          <p:nvPr/>
        </p:nvGraphicFramePr>
        <p:xfrm>
          <a:off x="5375275" y="5269230"/>
          <a:ext cx="2386965" cy="915035"/>
        </p:xfrm>
        <a:graphic>
          <a:graphicData uri="http://schemas.openxmlformats.org/presentationml/2006/ole">
            <mc:AlternateContent xmlns:mc="http://schemas.openxmlformats.org/markup-compatibility/2006">
              <mc:Choice xmlns:v="urn:schemas-microsoft-com:vml" Requires="v">
                <p:oleObj spid="_x0000_s9286" r:id="rId6" imgW="1016000" imgH="393700" progId="Equation.3">
                  <p:embed/>
                </p:oleObj>
              </mc:Choice>
              <mc:Fallback>
                <p:oleObj r:id="rId6" imgW="1016000" imgH="393700" progId="Equation.3">
                  <p:embed/>
                  <p:pic>
                    <p:nvPicPr>
                      <p:cNvPr id="0" name="图片 2"/>
                      <p:cNvPicPr/>
                      <p:nvPr/>
                    </p:nvPicPr>
                    <p:blipFill>
                      <a:blip r:embed="rId7"/>
                      <a:stretch>
                        <a:fillRect/>
                      </a:stretch>
                    </p:blipFill>
                    <p:spPr>
                      <a:xfrm>
                        <a:off x="5375275" y="5269230"/>
                        <a:ext cx="2386965" cy="915035"/>
                      </a:xfrm>
                      <a:prstGeom prst="rect">
                        <a:avLst/>
                      </a:prstGeom>
                      <a:noFill/>
                      <a:ln w="38100">
                        <a:noFill/>
                        <a:miter/>
                      </a:ln>
                    </p:spPr>
                  </p:pic>
                </p:oleObj>
              </mc:Fallback>
            </mc:AlternateContent>
          </a:graphicData>
        </a:graphic>
      </p:graphicFrame>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290" y="344805"/>
            <a:ext cx="10850245" cy="5981065"/>
          </a:xfrm>
        </p:spPr>
        <p:txBody>
          <a:bodyPr/>
          <a:lstStyle/>
          <a:p>
            <a:pPr algn="l">
              <a:lnSpc>
                <a:spcPct val="150000"/>
              </a:lnSpc>
              <a:buClrTx/>
              <a:buSzTx/>
              <a:buFontTx/>
            </a:pPr>
            <a:r>
              <a:rPr sz="2800" b="0" spc="0" dirty="0">
                <a:solidFill>
                  <a:srgbClr val="0000FF"/>
                </a:solidFill>
                <a:latin typeface="黑体" panose="02010609060101010101" charset="-122"/>
                <a:ea typeface="黑体" panose="02010609060101010101" charset="-122"/>
                <a:cs typeface="+mn-cs"/>
              </a:rPr>
              <a:t>2.流量的测量方法</a:t>
            </a:r>
            <a:r>
              <a:rPr lang="en-US" altLang="zh-CN" sz="2800" b="0" spc="0" dirty="0">
                <a:solidFill>
                  <a:srgbClr val="0000FF"/>
                </a:solidFill>
                <a:latin typeface="黑体" panose="02010609060101010101" charset="-122"/>
                <a:ea typeface="黑体" panose="02010609060101010101" charset="-122"/>
                <a:cs typeface="+mn-cs"/>
              </a:rPr>
              <a:t/>
            </a:r>
            <a:br>
              <a:rPr lang="en-US" altLang="zh-CN" sz="2800" b="0" spc="0" dirty="0">
                <a:solidFill>
                  <a:srgbClr val="0000FF"/>
                </a:solidFill>
                <a:latin typeface="黑体" panose="02010609060101010101" charset="-122"/>
                <a:ea typeface="黑体" panose="02010609060101010101" charset="-122"/>
                <a:cs typeface="+mn-cs"/>
              </a:rPr>
            </a:br>
            <a:r>
              <a:rPr b="0" spc="0" dirty="0">
                <a:solidFill>
                  <a:srgbClr val="0000FF"/>
                </a:solidFill>
                <a:latin typeface="黑体" panose="02010609060101010101" charset="-122"/>
                <a:ea typeface="黑体" panose="02010609060101010101" charset="-122"/>
                <a:cs typeface="+mn-cs"/>
              </a:rPr>
              <a:t/>
            </a:r>
            <a:br>
              <a:rPr b="0" spc="0" dirty="0">
                <a:solidFill>
                  <a:srgbClr val="0000FF"/>
                </a:solidFill>
                <a:latin typeface="黑体" panose="02010609060101010101" charset="-122"/>
                <a:ea typeface="黑体" panose="02010609060101010101" charset="-122"/>
                <a:cs typeface="+mn-cs"/>
              </a:rPr>
            </a:br>
            <a:r>
              <a:rPr b="0" spc="0" dirty="0">
                <a:latin typeface="黑体" panose="02010609060101010101" charset="-122"/>
                <a:ea typeface="黑体" panose="02010609060101010101" charset="-122"/>
                <a:cs typeface="+mn-cs"/>
              </a:rPr>
              <a:t>    </a:t>
            </a:r>
            <a:r>
              <a:rPr sz="2800" b="0" spc="0" dirty="0">
                <a:latin typeface="黑体" panose="02010609060101010101" charset="-122"/>
                <a:ea typeface="黑体" panose="02010609060101010101" charset="-122"/>
                <a:cs typeface="+mn-cs"/>
              </a:rPr>
              <a:t>生产过程中各种流体的性质各不相同，流体的工作状态（如介质的温度、压力等）及流体的粘度、腐蚀性、导电性也不同，很难用一种原理或方法测量不同流体的流量。目前流量测量的方法很多，测量原理和流量传感器（或称流量计）也各不相同，从测量方法上一般可分为</a:t>
            </a:r>
            <a:r>
              <a:rPr sz="2800" b="0" spc="0" dirty="0">
                <a:solidFill>
                  <a:srgbClr val="FF0000"/>
                </a:solidFill>
                <a:latin typeface="黑体" panose="02010609060101010101" charset="-122"/>
                <a:ea typeface="黑体" panose="02010609060101010101" charset="-122"/>
                <a:cs typeface="+mn-cs"/>
              </a:rPr>
              <a:t>速度式、容积式和质量式</a:t>
            </a:r>
            <a:r>
              <a:rPr sz="2800" b="0" spc="0" dirty="0">
                <a:latin typeface="黑体" panose="02010609060101010101" charset="-122"/>
                <a:ea typeface="黑体" panose="02010609060101010101" charset="-122"/>
                <a:cs typeface="+mn-cs"/>
              </a:rPr>
              <a:t>三大类。</a:t>
            </a:r>
          </a:p>
        </p:txBody>
      </p:sp>
    </p:spTree>
    <p:custDataLst>
      <p:tags r:id="rId1"/>
    </p:custDataLst>
  </p:cSld>
  <p:clrMapOvr>
    <a:masterClrMapping/>
  </p:clrMapOvr>
  <p:transition>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403860" y="4298315"/>
            <a:ext cx="11012170" cy="3096260"/>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endParaRPr lang="zh-CN" altLang="en-US" sz="2000" b="0" spc="0">
              <a:latin typeface="黑体" panose="02010609060101010101" charset="-122"/>
              <a:ea typeface="黑体" panose="02010609060101010101" charset="-122"/>
              <a:cs typeface="+mn-cs"/>
            </a:endParaRPr>
          </a:p>
        </p:txBody>
      </p:sp>
      <p:sp>
        <p:nvSpPr>
          <p:cNvPr id="6" name="标题 1"/>
          <p:cNvSpPr>
            <a:spLocks noGrp="1"/>
          </p:cNvSpPr>
          <p:nvPr/>
        </p:nvSpPr>
        <p:spPr>
          <a:xfrm>
            <a:off x="735330" y="371475"/>
            <a:ext cx="10850245" cy="442595"/>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sz="2800" dirty="0">
                <a:solidFill>
                  <a:srgbClr val="0000FF"/>
                </a:solidFill>
              </a:rPr>
              <a:t>流量传感器的应用实例</a:t>
            </a:r>
          </a:p>
        </p:txBody>
      </p:sp>
      <p:sp>
        <p:nvSpPr>
          <p:cNvPr id="8" name="标题 1"/>
          <p:cNvSpPr>
            <a:spLocks noGrp="1"/>
          </p:cNvSpPr>
          <p:nvPr/>
        </p:nvSpPr>
        <p:spPr>
          <a:xfrm>
            <a:off x="735330" y="978535"/>
            <a:ext cx="11012170" cy="2346325"/>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nSpc>
                <a:spcPct val="150000"/>
              </a:lnSpc>
            </a:pPr>
            <a:r>
              <a:rPr lang="zh-CN" altLang="en-US" sz="2800" spc="0" dirty="0">
                <a:solidFill>
                  <a:srgbClr val="0000FF"/>
                </a:solidFill>
                <a:latin typeface="黑体" panose="02010609060101010101" charset="-122"/>
                <a:ea typeface="黑体" panose="02010609060101010101" charset="-122"/>
                <a:cs typeface="+mn-cs"/>
              </a:rPr>
              <a:t>1.差压式流量传感器</a:t>
            </a:r>
          </a:p>
          <a:p>
            <a:pPr>
              <a:lnSpc>
                <a:spcPct val="150000"/>
              </a:lnSpc>
            </a:pPr>
            <a:r>
              <a:rPr lang="zh-CN" altLang="en-US" sz="2000" b="0" spc="0" dirty="0">
                <a:solidFill>
                  <a:srgbClr val="0000FF"/>
                </a:solidFill>
                <a:latin typeface="黑体" panose="02010609060101010101" charset="-122"/>
                <a:ea typeface="黑体" panose="02010609060101010101" charset="-122"/>
                <a:cs typeface="+mn-cs"/>
              </a:rPr>
              <a:t>（1）差压式流量传感器及其原理  </a:t>
            </a:r>
          </a:p>
          <a:p>
            <a:pPr>
              <a:lnSpc>
                <a:spcPct val="150000"/>
              </a:lnSpc>
            </a:pPr>
            <a:r>
              <a:rPr lang="zh-CN" altLang="en-US" sz="2000" b="0" spc="0" dirty="0">
                <a:latin typeface="黑体" panose="02010609060101010101" charset="-122"/>
                <a:ea typeface="黑体" panose="02010609060101010101" charset="-122"/>
                <a:cs typeface="+mn-cs"/>
              </a:rPr>
              <a:t>差压式流量传感器又称节流式流量传感器，主要由节流装置和差压传感器(或差压变送器)组成。</a:t>
            </a:r>
          </a:p>
          <a:p>
            <a:pPr>
              <a:lnSpc>
                <a:spcPct val="150000"/>
              </a:lnSpc>
            </a:pPr>
            <a:endParaRPr lang="zh-CN" altLang="en-US" sz="2000" b="0" spc="0" dirty="0">
              <a:latin typeface="黑体" panose="02010609060101010101" charset="-122"/>
              <a:ea typeface="黑体" panose="02010609060101010101" charset="-122"/>
              <a:cs typeface="+mn-cs"/>
            </a:endParaRPr>
          </a:p>
          <a:p>
            <a:pPr>
              <a:lnSpc>
                <a:spcPct val="150000"/>
              </a:lnSpc>
            </a:pPr>
            <a:endParaRPr lang="zh-CN" altLang="en-US" sz="2000" b="0" spc="0" dirty="0">
              <a:latin typeface="黑体" panose="02010609060101010101" charset="-122"/>
              <a:ea typeface="黑体" panose="02010609060101010101" charset="-122"/>
              <a:cs typeface="+mn-cs"/>
            </a:endParaRPr>
          </a:p>
          <a:p>
            <a:pPr>
              <a:lnSpc>
                <a:spcPct val="150000"/>
              </a:lnSpc>
            </a:pPr>
            <a:endParaRPr lang="zh-CN" altLang="en-US" sz="2000" b="0" spc="0" dirty="0">
              <a:latin typeface="黑体" panose="02010609060101010101" charset="-122"/>
              <a:ea typeface="黑体" panose="02010609060101010101" charset="-122"/>
              <a:cs typeface="+mn-cs"/>
            </a:endParaRPr>
          </a:p>
          <a:p>
            <a:pPr>
              <a:lnSpc>
                <a:spcPct val="150000"/>
              </a:lnSpc>
            </a:pPr>
            <a:endParaRPr lang="zh-CN" altLang="en-US" sz="2000" b="0" spc="0" dirty="0">
              <a:latin typeface="黑体" panose="02010609060101010101" charset="-122"/>
              <a:ea typeface="黑体" panose="02010609060101010101" charset="-122"/>
              <a:cs typeface="+mn-cs"/>
            </a:endParaRPr>
          </a:p>
          <a:p>
            <a:pPr>
              <a:lnSpc>
                <a:spcPct val="150000"/>
              </a:lnSpc>
            </a:pPr>
            <a:endParaRPr lang="zh-CN" altLang="en-US" sz="2000" b="0" spc="0" dirty="0">
              <a:latin typeface="黑体" panose="02010609060101010101" charset="-122"/>
              <a:ea typeface="黑体" panose="02010609060101010101" charset="-122"/>
              <a:cs typeface="+mn-cs"/>
            </a:endParaRPr>
          </a:p>
          <a:p>
            <a:pPr>
              <a:lnSpc>
                <a:spcPct val="150000"/>
              </a:lnSpc>
            </a:pPr>
            <a:endParaRPr lang="zh-CN" altLang="en-US" sz="2000" b="0" spc="0" dirty="0">
              <a:latin typeface="黑体" panose="02010609060101010101" charset="-122"/>
              <a:ea typeface="黑体" panose="02010609060101010101" charset="-122"/>
              <a:cs typeface="+mn-cs"/>
            </a:endParaRPr>
          </a:p>
          <a:p>
            <a:pPr>
              <a:lnSpc>
                <a:spcPct val="150000"/>
              </a:lnSpc>
            </a:pPr>
            <a:endParaRPr lang="zh-CN" altLang="en-US" sz="2000" b="0" spc="0" dirty="0">
              <a:latin typeface="黑体" panose="02010609060101010101" charset="-122"/>
              <a:ea typeface="黑体" panose="02010609060101010101" charset="-122"/>
              <a:cs typeface="+mn-cs"/>
            </a:endParaRPr>
          </a:p>
          <a:p>
            <a:pPr>
              <a:lnSpc>
                <a:spcPct val="150000"/>
              </a:lnSpc>
            </a:pPr>
            <a:r>
              <a:rPr lang="zh-CN" altLang="en-US" sz="2000" b="0" spc="0" dirty="0">
                <a:latin typeface="黑体" panose="02010609060101010101" charset="-122"/>
                <a:ea typeface="黑体" panose="02010609060101010101" charset="-122"/>
                <a:cs typeface="+mn-cs"/>
              </a:rPr>
              <a:t>1-节流元件（孔板）；2-引压管；3-差压传感器；4-平衡阀；5-正压室切断阀；6-负压室切断阀</a:t>
            </a:r>
          </a:p>
        </p:txBody>
      </p:sp>
      <p:pic>
        <p:nvPicPr>
          <p:cNvPr id="10057" name="图片 10057"/>
          <p:cNvPicPr>
            <a:picLocks noChangeAspect="1" noChangeArrowheads="1"/>
          </p:cNvPicPr>
          <p:nvPr/>
        </p:nvPicPr>
        <p:blipFill>
          <a:blip r:embed="rId3" cstate="print"/>
          <a:srcRect/>
          <a:stretch>
            <a:fillRect/>
          </a:stretch>
        </p:blipFill>
        <p:spPr>
          <a:xfrm>
            <a:off x="4984115" y="2557145"/>
            <a:ext cx="2514600" cy="2837815"/>
          </a:xfrm>
          <a:prstGeom prst="rect">
            <a:avLst/>
          </a:prstGeom>
          <a:noFill/>
          <a:ln w="9525">
            <a:noFill/>
            <a:miter lim="800000"/>
            <a:headEnd/>
            <a:tailEnd/>
          </a:ln>
        </p:spPr>
      </p:pic>
      <p:sp>
        <p:nvSpPr>
          <p:cNvPr id="2" name="文本框 1"/>
          <p:cNvSpPr txBox="1"/>
          <p:nvPr/>
        </p:nvSpPr>
        <p:spPr>
          <a:xfrm>
            <a:off x="5499683" y="6226175"/>
            <a:ext cx="2860040" cy="337185"/>
          </a:xfrm>
          <a:prstGeom prst="rect">
            <a:avLst/>
          </a:prstGeom>
          <a:noFill/>
        </p:spPr>
        <p:txBody>
          <a:bodyPr wrap="square" rtlCol="0">
            <a:spAutoFit/>
          </a:bodyPr>
          <a:lstStyle/>
          <a:p>
            <a:r>
              <a:rPr lang="zh-CN" altLang="en-US" sz="1600" dirty="0"/>
              <a:t>差压式流量传感器</a:t>
            </a:r>
          </a:p>
        </p:txBody>
      </p:sp>
    </p:spTree>
    <p:custDataLst>
      <p:tags r:id="rId1"/>
    </p:custDataLst>
  </p:cSld>
  <p:clrMapOvr>
    <a:masterClrMapping/>
  </p:clrMapOvr>
  <p:transition>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nvSpPr>
        <p:spPr>
          <a:xfrm>
            <a:off x="588327" y="284972"/>
            <a:ext cx="11012170" cy="5882005"/>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nSpc>
                <a:spcPct val="150000"/>
              </a:lnSpc>
            </a:pPr>
            <a:r>
              <a:rPr lang="zh-CN" altLang="en-US" sz="2800" dirty="0">
                <a:solidFill>
                  <a:srgbClr val="0000FF"/>
                </a:solidFill>
              </a:rPr>
              <a:t>2.电磁流量传感器</a:t>
            </a:r>
          </a:p>
          <a:p>
            <a:pPr>
              <a:lnSpc>
                <a:spcPct val="150000"/>
              </a:lnSpc>
            </a:pPr>
            <a:r>
              <a:rPr lang="zh-CN" altLang="en-US" b="0" dirty="0">
                <a:solidFill>
                  <a:srgbClr val="FF0000"/>
                </a:solidFill>
              </a:rPr>
              <a:t>电磁流量传感器是根据法拉第电磁感应定律测量导电性液体的流量的</a:t>
            </a:r>
            <a:r>
              <a:rPr lang="zh-CN" altLang="en-US" b="0" dirty="0">
                <a:solidFill>
                  <a:schemeClr val="tx1"/>
                </a:solidFill>
              </a:rPr>
              <a:t>。感应电势大小与磁感应强度、管径大小、流体流速大小有关，即</a:t>
            </a:r>
          </a:p>
        </p:txBody>
      </p:sp>
      <p:graphicFrame>
        <p:nvGraphicFramePr>
          <p:cNvPr id="2" name="对象 -2147482576"/>
          <p:cNvGraphicFramePr>
            <a:graphicFrameLocks noChangeAspect="1"/>
          </p:cNvGraphicFramePr>
          <p:nvPr/>
        </p:nvGraphicFramePr>
        <p:xfrm>
          <a:off x="7724775" y="3271520"/>
          <a:ext cx="2950845" cy="1080135"/>
        </p:xfrm>
        <a:graphic>
          <a:graphicData uri="http://schemas.openxmlformats.org/presentationml/2006/ole">
            <mc:AlternateContent xmlns:mc="http://schemas.openxmlformats.org/markup-compatibility/2006">
              <mc:Choice xmlns:v="urn:schemas-microsoft-com:vml" Requires="v">
                <p:oleObj spid="_x0000_s10276" r:id="rId4" imgW="1066165" imgH="393700" progId="Equation.3">
                  <p:embed/>
                </p:oleObj>
              </mc:Choice>
              <mc:Fallback>
                <p:oleObj r:id="rId4" imgW="1066165" imgH="393700" progId="Equation.3">
                  <p:embed/>
                  <p:pic>
                    <p:nvPicPr>
                      <p:cNvPr id="0" name="图片 3075"/>
                      <p:cNvPicPr/>
                      <p:nvPr/>
                    </p:nvPicPr>
                    <p:blipFill>
                      <a:blip r:embed="rId5"/>
                      <a:stretch>
                        <a:fillRect/>
                      </a:stretch>
                    </p:blipFill>
                    <p:spPr>
                      <a:xfrm>
                        <a:off x="7724775" y="3271520"/>
                        <a:ext cx="2950845" cy="1080135"/>
                      </a:xfrm>
                      <a:prstGeom prst="rect">
                        <a:avLst/>
                      </a:prstGeom>
                      <a:noFill/>
                      <a:ln w="38100">
                        <a:noFill/>
                        <a:miter/>
                      </a:ln>
                    </p:spPr>
                  </p:pic>
                </p:oleObj>
              </mc:Fallback>
            </mc:AlternateContent>
          </a:graphicData>
        </a:graphic>
      </p:graphicFrame>
      <p:pic>
        <p:nvPicPr>
          <p:cNvPr id="10060" name="图片 10060"/>
          <p:cNvPicPr>
            <a:picLocks noChangeAspect="1" noChangeArrowheads="1"/>
          </p:cNvPicPr>
          <p:nvPr/>
        </p:nvPicPr>
        <p:blipFill>
          <a:blip r:embed="rId6" cstate="print"/>
          <a:srcRect/>
          <a:stretch>
            <a:fillRect/>
          </a:stretch>
        </p:blipFill>
        <p:spPr>
          <a:xfrm>
            <a:off x="1579245" y="3056255"/>
            <a:ext cx="4264025" cy="2484755"/>
          </a:xfrm>
          <a:prstGeom prst="rect">
            <a:avLst/>
          </a:prstGeom>
          <a:noFill/>
          <a:ln w="9525">
            <a:noFill/>
            <a:miter lim="800000"/>
            <a:headEnd/>
            <a:tailEnd/>
          </a:ln>
        </p:spPr>
      </p:pic>
      <p:sp>
        <p:nvSpPr>
          <p:cNvPr id="3" name="文本框 2"/>
          <p:cNvSpPr txBox="1"/>
          <p:nvPr/>
        </p:nvSpPr>
        <p:spPr>
          <a:xfrm>
            <a:off x="3032189" y="5829792"/>
            <a:ext cx="1623786" cy="337185"/>
          </a:xfrm>
          <a:prstGeom prst="rect">
            <a:avLst/>
          </a:prstGeom>
          <a:noFill/>
        </p:spPr>
        <p:txBody>
          <a:bodyPr wrap="square" rtlCol="0">
            <a:spAutoFit/>
          </a:bodyPr>
          <a:lstStyle/>
          <a:p>
            <a:r>
              <a:rPr lang="zh-CN" altLang="en-US" sz="1600" dirty="0"/>
              <a:t>电磁流量传感器</a:t>
            </a:r>
          </a:p>
        </p:txBody>
      </p:sp>
      <p:sp>
        <p:nvSpPr>
          <p:cNvPr id="100" name="文本框 99"/>
          <p:cNvSpPr txBox="1"/>
          <p:nvPr/>
        </p:nvSpPr>
        <p:spPr>
          <a:xfrm>
            <a:off x="1579245" y="6238240"/>
            <a:ext cx="5080000" cy="252730"/>
          </a:xfrm>
          <a:prstGeom prst="rect">
            <a:avLst/>
          </a:prstGeom>
          <a:noFill/>
          <a:ln w="9525">
            <a:noFill/>
          </a:ln>
        </p:spPr>
        <p:txBody>
          <a:bodyPr>
            <a:spAutoFit/>
          </a:bodyPr>
          <a:lstStyle/>
          <a:p>
            <a:pPr algn="l">
              <a:buClrTx/>
              <a:buSzTx/>
              <a:buFontTx/>
            </a:pPr>
            <a:r>
              <a:rPr lang="zh-CN" altLang="en-US" sz="1600" b="0"/>
              <a:t>1-铁心；2-电极；3-绝缘套管；4-励磁线圈；5-液体</a:t>
            </a:r>
            <a:endParaRPr lang="zh-CN" altLang="en-US" sz="1600"/>
          </a:p>
        </p:txBody>
      </p:sp>
    </p:spTree>
    <p:custDataLst>
      <p:tags r:id="rId2"/>
    </p:custDataLst>
  </p:cSld>
  <p:clrMapOvr>
    <a:masterClrMapping/>
  </p:clrMapOvr>
  <p:transition>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nvSpPr>
        <p:spPr>
          <a:xfrm>
            <a:off x="588645" y="62230"/>
            <a:ext cx="11012170" cy="5882005"/>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nSpc>
                <a:spcPct val="200000"/>
              </a:lnSpc>
            </a:pPr>
            <a:r>
              <a:rPr lang="en-US" altLang="zh-CN" sz="2800" dirty="0" smtClean="0">
                <a:solidFill>
                  <a:srgbClr val="0000FF"/>
                </a:solidFill>
              </a:rPr>
              <a:t>13.5 </a:t>
            </a:r>
            <a:r>
              <a:rPr lang="zh-CN" altLang="en-US" sz="2800" dirty="0" smtClean="0">
                <a:solidFill>
                  <a:srgbClr val="0000FF"/>
                </a:solidFill>
              </a:rPr>
              <a:t>化学</a:t>
            </a:r>
            <a:r>
              <a:rPr lang="zh-CN" altLang="en-US" sz="2800" dirty="0">
                <a:solidFill>
                  <a:srgbClr val="0000FF"/>
                </a:solidFill>
              </a:rPr>
              <a:t>传感器</a:t>
            </a:r>
          </a:p>
          <a:p>
            <a:pPr indent="609600">
              <a:lnSpc>
                <a:spcPct val="150000"/>
              </a:lnSpc>
              <a:extLst>
                <a:ext uri="{35155182-B16C-46BC-9424-99874614C6A1}">
                  <wpsdc:indentchars xmlns="" xmlns:wpsdc="http://www.wps.cn/officeDocument/2017/drawingmlCustomData" val="200" checksum="4158780845"/>
                </a:ext>
              </a:extLst>
            </a:pPr>
            <a:r>
              <a:rPr lang="zh-CN" altLang="en-US" b="0" spc="0" dirty="0">
                <a:latin typeface="黑体" panose="02010609060101010101" charset="-122"/>
                <a:ea typeface="黑体" panose="02010609060101010101" charset="-122"/>
                <a:cs typeface="+mn-cs"/>
              </a:rPr>
              <a:t>化学传感器包括</a:t>
            </a:r>
            <a:r>
              <a:rPr lang="zh-CN" altLang="en-US" b="0" spc="0" dirty="0">
                <a:solidFill>
                  <a:srgbClr val="FF0000"/>
                </a:solidFill>
                <a:latin typeface="黑体" panose="02010609060101010101" charset="-122"/>
                <a:ea typeface="黑体" panose="02010609060101010101" charset="-122"/>
                <a:cs typeface="+mn-cs"/>
              </a:rPr>
              <a:t>电化学传感器</a:t>
            </a:r>
            <a:r>
              <a:rPr lang="zh-CN" altLang="en-US" b="0" spc="0" dirty="0">
                <a:latin typeface="黑体" panose="02010609060101010101" charset="-122"/>
                <a:ea typeface="黑体" panose="02010609060101010101" charset="-122"/>
                <a:cs typeface="+mn-cs"/>
              </a:rPr>
              <a:t>、</a:t>
            </a:r>
            <a:r>
              <a:rPr lang="zh-CN" altLang="en-US" b="0" spc="0" dirty="0">
                <a:solidFill>
                  <a:srgbClr val="FF0000"/>
                </a:solidFill>
                <a:latin typeface="黑体" panose="02010609060101010101" charset="-122"/>
                <a:ea typeface="黑体" panose="02010609060101010101" charset="-122"/>
                <a:cs typeface="+mn-cs"/>
              </a:rPr>
              <a:t>光化学传感器</a:t>
            </a:r>
            <a:r>
              <a:rPr lang="zh-CN" altLang="en-US" b="0" spc="0" dirty="0">
                <a:latin typeface="黑体" panose="02010609060101010101" charset="-122"/>
                <a:ea typeface="黑体" panose="02010609060101010101" charset="-122"/>
                <a:cs typeface="+mn-cs"/>
              </a:rPr>
              <a:t>、</a:t>
            </a:r>
            <a:r>
              <a:rPr lang="zh-CN" altLang="en-US" b="0" spc="0" dirty="0">
                <a:solidFill>
                  <a:srgbClr val="FF0000"/>
                </a:solidFill>
                <a:latin typeface="黑体" panose="02010609060101010101" charset="-122"/>
                <a:ea typeface="黑体" panose="02010609060101010101" charset="-122"/>
                <a:cs typeface="+mn-cs"/>
              </a:rPr>
              <a:t>质量化学传感器</a:t>
            </a:r>
            <a:r>
              <a:rPr lang="zh-CN" altLang="en-US" b="0" spc="0" dirty="0">
                <a:latin typeface="黑体" panose="02010609060101010101" charset="-122"/>
                <a:ea typeface="黑体" panose="02010609060101010101" charset="-122"/>
                <a:cs typeface="+mn-cs"/>
              </a:rPr>
              <a:t>和</a:t>
            </a:r>
            <a:r>
              <a:rPr lang="zh-CN" altLang="en-US" b="0" spc="0" dirty="0">
                <a:solidFill>
                  <a:srgbClr val="FF0000"/>
                </a:solidFill>
                <a:latin typeface="黑体" panose="02010609060101010101" charset="-122"/>
                <a:ea typeface="黑体" panose="02010609060101010101" charset="-122"/>
                <a:cs typeface="+mn-cs"/>
              </a:rPr>
              <a:t>热化学传感器</a:t>
            </a:r>
            <a:r>
              <a:rPr lang="zh-CN" altLang="en-US" b="0" spc="0" dirty="0">
                <a:latin typeface="黑体" panose="02010609060101010101" charset="-122"/>
                <a:ea typeface="黑体" panose="02010609060101010101" charset="-122"/>
                <a:cs typeface="+mn-cs"/>
              </a:rPr>
              <a:t>。</a:t>
            </a:r>
          </a:p>
          <a:p>
            <a:pPr indent="660400">
              <a:lnSpc>
                <a:spcPct val="150000"/>
              </a:lnSpc>
              <a:extLst>
                <a:ext uri="{35155182-B16C-46BC-9424-99874614C6A1}">
                  <wpsdc:indentchars xmlns="" xmlns:wpsdc="http://www.wps.cn/officeDocument/2017/drawingmlCustomData" val="200" checksum="2991263670"/>
                </a:ext>
              </a:extLst>
            </a:pPr>
            <a:r>
              <a:rPr b="0" dirty="0">
                <a:solidFill>
                  <a:srgbClr val="0000FF"/>
                </a:solidFill>
                <a:sym typeface="+mn-ea"/>
              </a:rPr>
              <a:t>有三种基本电化学过程适用于构成传感器：</a:t>
            </a:r>
          </a:p>
          <a:p>
            <a:pPr indent="660400">
              <a:lnSpc>
                <a:spcPct val="150000"/>
              </a:lnSpc>
              <a:extLst>
                <a:ext uri="{35155182-B16C-46BC-9424-99874614C6A1}">
                  <wpsdc:indentchars xmlns="" xmlns:wpsdc="http://www.wps.cn/officeDocument/2017/drawingmlCustomData" val="200" checksum="2991263670"/>
                </a:ext>
              </a:extLst>
            </a:pPr>
            <a:r>
              <a:rPr b="0" dirty="0">
                <a:solidFill>
                  <a:schemeClr val="tx1"/>
                </a:solidFill>
                <a:sym typeface="+mn-ea"/>
              </a:rPr>
              <a:t>（1）</a:t>
            </a:r>
            <a:r>
              <a:rPr b="0" dirty="0">
                <a:solidFill>
                  <a:schemeClr val="tx1"/>
                </a:solidFill>
                <a:highlight>
                  <a:srgbClr val="00FF00"/>
                </a:highlight>
                <a:sym typeface="+mn-ea"/>
              </a:rPr>
              <a:t>电位法</a:t>
            </a:r>
            <a:r>
              <a:rPr b="0" dirty="0">
                <a:solidFill>
                  <a:schemeClr val="tx1"/>
                </a:solidFill>
                <a:sym typeface="+mn-ea"/>
              </a:rPr>
              <a:t>：测量零电流下的电池电位；</a:t>
            </a:r>
          </a:p>
          <a:p>
            <a:pPr indent="660400">
              <a:lnSpc>
                <a:spcPct val="150000"/>
              </a:lnSpc>
              <a:extLst>
                <a:ext uri="{35155182-B16C-46BC-9424-99874614C6A1}">
                  <wpsdc:indentchars xmlns="" xmlns:wpsdc="http://www.wps.cn/officeDocument/2017/drawingmlCustomData" val="200" checksum="2991263670"/>
                </a:ext>
              </a:extLst>
            </a:pPr>
            <a:r>
              <a:rPr b="0" dirty="0">
                <a:solidFill>
                  <a:schemeClr val="tx1"/>
                </a:solidFill>
                <a:sym typeface="+mn-ea"/>
              </a:rPr>
              <a:t>（2）</a:t>
            </a:r>
            <a:r>
              <a:rPr b="0" dirty="0">
                <a:solidFill>
                  <a:schemeClr val="tx1"/>
                </a:solidFill>
                <a:highlight>
                  <a:srgbClr val="FF00FF"/>
                </a:highlight>
                <a:sym typeface="+mn-ea"/>
              </a:rPr>
              <a:t>伏安法(电流法)：</a:t>
            </a:r>
            <a:r>
              <a:rPr b="0" dirty="0">
                <a:solidFill>
                  <a:schemeClr val="tx1"/>
                </a:solidFill>
                <a:sym typeface="+mn-ea"/>
              </a:rPr>
              <a:t>在电池电位间设置氧化(或还原)电位来测量电池的电流；</a:t>
            </a:r>
          </a:p>
          <a:p>
            <a:pPr indent="660400">
              <a:lnSpc>
                <a:spcPct val="150000"/>
              </a:lnSpc>
              <a:extLst>
                <a:ext uri="{35155182-B16C-46BC-9424-99874614C6A1}">
                  <wpsdc:indentchars xmlns="" xmlns:wpsdc="http://www.wps.cn/officeDocument/2017/drawingmlCustomData" val="200" checksum="2991263670"/>
                </a:ext>
              </a:extLst>
            </a:pPr>
            <a:r>
              <a:rPr b="0" dirty="0">
                <a:solidFill>
                  <a:schemeClr val="tx1"/>
                </a:solidFill>
                <a:sym typeface="+mn-ea"/>
              </a:rPr>
              <a:t>（3）</a:t>
            </a:r>
            <a:r>
              <a:rPr b="0" dirty="0">
                <a:solidFill>
                  <a:schemeClr val="tx1"/>
                </a:solidFill>
                <a:highlight>
                  <a:srgbClr val="FFFF00"/>
                </a:highlight>
                <a:sym typeface="+mn-ea"/>
              </a:rPr>
              <a:t>电导法</a:t>
            </a:r>
            <a:r>
              <a:rPr b="0" dirty="0">
                <a:solidFill>
                  <a:schemeClr val="tx1"/>
                </a:solidFill>
                <a:sym typeface="+mn-ea"/>
              </a:rPr>
              <a:t>：用一交流电桥方法来测量电池的电导。</a:t>
            </a:r>
          </a:p>
        </p:txBody>
      </p:sp>
    </p:spTree>
    <p:custDataLst>
      <p:tags r:id="rId1"/>
    </p:custDataLst>
  </p:cSld>
  <p:clrMapOvr>
    <a:masterClrMapping/>
  </p:clrMapOvr>
  <p:transition>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nvSpPr>
        <p:spPr>
          <a:xfrm>
            <a:off x="588645" y="62230"/>
            <a:ext cx="11012170" cy="5882005"/>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nSpc>
                <a:spcPct val="200000"/>
              </a:lnSpc>
            </a:pPr>
            <a:endParaRPr b="0">
              <a:solidFill>
                <a:schemeClr val="tx1"/>
              </a:solidFill>
              <a:sym typeface="+mn-ea"/>
            </a:endParaRPr>
          </a:p>
        </p:txBody>
      </p:sp>
      <p:pic>
        <p:nvPicPr>
          <p:cNvPr id="10063" name="图片 10063"/>
          <p:cNvPicPr>
            <a:picLocks noChangeAspect="1" noChangeArrowheads="1"/>
          </p:cNvPicPr>
          <p:nvPr/>
        </p:nvPicPr>
        <p:blipFill>
          <a:blip r:embed="rId3" cstate="print"/>
          <a:srcRect/>
          <a:stretch>
            <a:fillRect/>
          </a:stretch>
        </p:blipFill>
        <p:spPr>
          <a:xfrm>
            <a:off x="2665095" y="534035"/>
            <a:ext cx="1923415" cy="2075180"/>
          </a:xfrm>
          <a:prstGeom prst="rect">
            <a:avLst/>
          </a:prstGeom>
          <a:noFill/>
          <a:ln w="9525">
            <a:noFill/>
            <a:miter lim="800000"/>
            <a:headEnd/>
            <a:tailEnd/>
          </a:ln>
        </p:spPr>
      </p:pic>
      <p:pic>
        <p:nvPicPr>
          <p:cNvPr id="117" name="图片 10066"/>
          <p:cNvPicPr>
            <a:picLocks noChangeAspect="1" noChangeArrowheads="1"/>
          </p:cNvPicPr>
          <p:nvPr/>
        </p:nvPicPr>
        <p:blipFill>
          <a:blip r:embed="rId4" cstate="print"/>
          <a:srcRect/>
          <a:stretch>
            <a:fillRect/>
          </a:stretch>
        </p:blipFill>
        <p:spPr>
          <a:xfrm>
            <a:off x="7954645" y="798195"/>
            <a:ext cx="2082165" cy="1811020"/>
          </a:xfrm>
          <a:prstGeom prst="rect">
            <a:avLst/>
          </a:prstGeom>
          <a:noFill/>
          <a:ln w="9525">
            <a:noFill/>
            <a:miter lim="800000"/>
            <a:headEnd/>
            <a:tailEnd/>
          </a:ln>
        </p:spPr>
      </p:pic>
      <p:sp>
        <p:nvSpPr>
          <p:cNvPr id="2" name="文本框 1"/>
          <p:cNvSpPr txBox="1"/>
          <p:nvPr/>
        </p:nvSpPr>
        <p:spPr>
          <a:xfrm>
            <a:off x="1941195" y="3003232"/>
            <a:ext cx="4470400" cy="337185"/>
          </a:xfrm>
          <a:prstGeom prst="rect">
            <a:avLst/>
          </a:prstGeom>
          <a:noFill/>
        </p:spPr>
        <p:txBody>
          <a:bodyPr wrap="square" rtlCol="0">
            <a:spAutoFit/>
          </a:bodyPr>
          <a:lstStyle/>
          <a:p>
            <a:r>
              <a:rPr lang="zh-CN" altLang="en-US" sz="1600" dirty="0"/>
              <a:t>将一金属电极浸在电解液中为一半电池</a:t>
            </a:r>
          </a:p>
        </p:txBody>
      </p:sp>
      <p:sp>
        <p:nvSpPr>
          <p:cNvPr id="3" name="文本框 2"/>
          <p:cNvSpPr txBox="1"/>
          <p:nvPr/>
        </p:nvSpPr>
        <p:spPr>
          <a:xfrm>
            <a:off x="7669847" y="2917507"/>
            <a:ext cx="4350385" cy="337185"/>
          </a:xfrm>
          <a:prstGeom prst="rect">
            <a:avLst/>
          </a:prstGeom>
          <a:noFill/>
        </p:spPr>
        <p:txBody>
          <a:bodyPr wrap="square" rtlCol="0">
            <a:spAutoFit/>
          </a:bodyPr>
          <a:lstStyle/>
          <a:p>
            <a:r>
              <a:rPr lang="zh-CN" altLang="en-US" sz="1600" dirty="0"/>
              <a:t>两个半电池电极组合成一完整的电池</a:t>
            </a:r>
          </a:p>
        </p:txBody>
      </p:sp>
      <p:sp>
        <p:nvSpPr>
          <p:cNvPr id="100" name="文本框 99"/>
          <p:cNvSpPr txBox="1"/>
          <p:nvPr/>
        </p:nvSpPr>
        <p:spPr>
          <a:xfrm>
            <a:off x="1287780" y="3771900"/>
            <a:ext cx="10247630" cy="2306955"/>
          </a:xfrm>
          <a:prstGeom prst="rect">
            <a:avLst/>
          </a:prstGeom>
          <a:noFill/>
          <a:ln w="9525">
            <a:noFill/>
          </a:ln>
        </p:spPr>
        <p:txBody>
          <a:bodyPr wrap="square">
            <a:spAutoFit/>
          </a:bodyPr>
          <a:lstStyle/>
          <a:p>
            <a:pPr indent="609600" algn="l">
              <a:lnSpc>
                <a:spcPct val="150000"/>
              </a:lnSpc>
              <a:buClrTx/>
              <a:buSzTx/>
              <a:buFontTx/>
              <a:extLst>
                <a:ext uri="{35155182-B16C-46BC-9424-99874614C6A1}">
                  <wpsdc:indentchars xmlns="" xmlns:wpsdc="http://www.wps.cn/officeDocument/2017/drawingmlCustomData" val="200" checksum="4158780845"/>
                </a:ext>
              </a:extLst>
            </a:pPr>
            <a:r>
              <a:rPr lang="zh-CN" altLang="en-US" sz="2400" b="0">
                <a:solidFill>
                  <a:schemeClr val="tx1">
                    <a:lumMod val="85000"/>
                    <a:lumOff val="15000"/>
                  </a:schemeClr>
                </a:solidFill>
                <a:uFillTx/>
                <a:latin typeface="黑体" panose="02010609060101010101" charset="-122"/>
                <a:ea typeface="黑体" panose="02010609060101010101" charset="-122"/>
              </a:rPr>
              <a:t>两组半电池内部通过一电导桥或膜将电路相连，然后，在两电极外端连接一测量电位的装置，该电路可用来测定电池的电动势(emf)，其值为两个半电池电极间的</a:t>
            </a:r>
            <a:r>
              <a:rPr lang="zh-CN" altLang="en-US" sz="2400" b="0">
                <a:solidFill>
                  <a:srgbClr val="FF0000"/>
                </a:solidFill>
                <a:uFillTx/>
                <a:latin typeface="黑体" panose="02010609060101010101" charset="-122"/>
                <a:ea typeface="黑体" panose="02010609060101010101" charset="-122"/>
              </a:rPr>
              <a:t>电位差</a:t>
            </a:r>
            <a:r>
              <a:rPr lang="zh-CN" altLang="en-US" sz="2400" b="0">
                <a:solidFill>
                  <a:schemeClr val="tx1">
                    <a:lumMod val="85000"/>
                    <a:lumOff val="15000"/>
                  </a:schemeClr>
                </a:solidFill>
                <a:uFillTx/>
                <a:latin typeface="黑体" panose="02010609060101010101" charset="-122"/>
                <a:ea typeface="黑体" panose="02010609060101010101" charset="-122"/>
              </a:rPr>
              <a:t>。电动势数值大小取决于几个因素：</a:t>
            </a:r>
            <a:r>
              <a:rPr lang="zh-CN" altLang="en-US" sz="2400" b="0">
                <a:solidFill>
                  <a:srgbClr val="FF0000"/>
                </a:solidFill>
                <a:uFillTx/>
                <a:latin typeface="黑体" panose="02010609060101010101" charset="-122"/>
                <a:ea typeface="黑体" panose="02010609060101010101" charset="-122"/>
              </a:rPr>
              <a:t>①电极材料；②各个半电池内的溶液性质及浓度；③通过膜(或盐桥)的液体接界电位。</a:t>
            </a:r>
          </a:p>
        </p:txBody>
      </p:sp>
    </p:spTree>
    <p:custDataLst>
      <p:tags r:id="rId1"/>
    </p:custDataLst>
  </p:cSld>
  <p:clrMapOvr>
    <a:masterClrMapping/>
  </p:clrMapOvr>
  <p:transition>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nvSpPr>
        <p:spPr>
          <a:xfrm>
            <a:off x="588645" y="62230"/>
            <a:ext cx="11012170" cy="5882005"/>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nSpc>
                <a:spcPct val="200000"/>
              </a:lnSpc>
            </a:pPr>
            <a:r>
              <a:rPr lang="zh-CN" altLang="en-US" sz="2800" dirty="0">
                <a:solidFill>
                  <a:srgbClr val="0000FF"/>
                </a:solidFill>
              </a:rPr>
              <a:t>化学传感器的应用</a:t>
            </a:r>
          </a:p>
          <a:p>
            <a:pPr>
              <a:lnSpc>
                <a:spcPct val="200000"/>
              </a:lnSpc>
            </a:pPr>
            <a:r>
              <a:rPr b="0" dirty="0">
                <a:solidFill>
                  <a:srgbClr val="0000FF"/>
                </a:solidFill>
                <a:sym typeface="+mn-ea"/>
              </a:rPr>
              <a:t>离子敏感器件</a:t>
            </a:r>
          </a:p>
          <a:p>
            <a:pPr>
              <a:lnSpc>
                <a:spcPct val="200000"/>
              </a:lnSpc>
            </a:pPr>
            <a:r>
              <a:rPr b="0" dirty="0">
                <a:solidFill>
                  <a:schemeClr val="tx1"/>
                </a:solidFill>
                <a:sym typeface="+mn-ea"/>
              </a:rPr>
              <a:t>离子敏感器件是一种对离子具有选择敏感作用的场效应晶体管。它是由离子选择性电极（ISE）与金属－氧化物－半导体场效应晶体管（MOSFET）组合而成，简称</a:t>
            </a:r>
            <a:r>
              <a:rPr b="0" dirty="0">
                <a:solidFill>
                  <a:schemeClr val="tx1"/>
                </a:solidFill>
                <a:highlight>
                  <a:srgbClr val="FFFF00"/>
                </a:highlight>
                <a:sym typeface="+mn-ea"/>
              </a:rPr>
              <a:t>ISFET</a:t>
            </a:r>
            <a:r>
              <a:rPr b="0" dirty="0">
                <a:solidFill>
                  <a:schemeClr val="tx1"/>
                </a:solidFill>
                <a:sym typeface="+mn-ea"/>
              </a:rPr>
              <a:t>。</a:t>
            </a:r>
          </a:p>
          <a:p>
            <a:pPr>
              <a:lnSpc>
                <a:spcPct val="200000"/>
              </a:lnSpc>
            </a:pPr>
            <a:endParaRPr b="0" dirty="0">
              <a:solidFill>
                <a:schemeClr val="tx1"/>
              </a:solidFill>
              <a:sym typeface="+mn-ea"/>
            </a:endParaRPr>
          </a:p>
          <a:p>
            <a:pPr>
              <a:lnSpc>
                <a:spcPct val="200000"/>
              </a:lnSpc>
            </a:pPr>
            <a:endParaRPr b="0" dirty="0">
              <a:solidFill>
                <a:srgbClr val="00B0F0"/>
              </a:solidFill>
              <a:sym typeface="+mn-ea"/>
            </a:endParaRPr>
          </a:p>
        </p:txBody>
      </p:sp>
    </p:spTree>
    <p:custDataLst>
      <p:tags r:id="rId1"/>
    </p:custDataLst>
  </p:cSld>
  <p:clrMapOvr>
    <a:masterClrMapping/>
  </p:clrMapOvr>
  <p:transition>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nvSpPr>
        <p:spPr>
          <a:xfrm>
            <a:off x="588645" y="62230"/>
            <a:ext cx="11012170" cy="5882005"/>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nSpc>
                <a:spcPct val="200000"/>
              </a:lnSpc>
            </a:pPr>
            <a:endParaRPr b="0">
              <a:solidFill>
                <a:srgbClr val="00B0F0"/>
              </a:solidFill>
              <a:sym typeface="+mn-ea"/>
            </a:endParaRPr>
          </a:p>
        </p:txBody>
      </p:sp>
      <p:pic>
        <p:nvPicPr>
          <p:cNvPr id="9977" name="图片 9977"/>
          <p:cNvPicPr>
            <a:picLocks noChangeAspect="1" noChangeArrowheads="1"/>
          </p:cNvPicPr>
          <p:nvPr/>
        </p:nvPicPr>
        <p:blipFill>
          <a:blip r:embed="rId3" cstate="print"/>
          <a:srcRect/>
          <a:stretch>
            <a:fillRect/>
          </a:stretch>
        </p:blipFill>
        <p:spPr>
          <a:xfrm>
            <a:off x="1082675" y="2002790"/>
            <a:ext cx="3291205" cy="2853055"/>
          </a:xfrm>
          <a:prstGeom prst="rect">
            <a:avLst/>
          </a:prstGeom>
          <a:noFill/>
          <a:ln w="9525">
            <a:noFill/>
            <a:miter lim="800000"/>
            <a:headEnd/>
            <a:tailEnd/>
          </a:ln>
        </p:spPr>
      </p:pic>
      <p:pic>
        <p:nvPicPr>
          <p:cNvPr id="10071" name="图片 10071"/>
          <p:cNvPicPr>
            <a:picLocks noChangeAspect="1" noChangeArrowheads="1"/>
          </p:cNvPicPr>
          <p:nvPr/>
        </p:nvPicPr>
        <p:blipFill>
          <a:blip r:embed="rId4" cstate="print"/>
          <a:srcRect/>
          <a:stretch>
            <a:fillRect/>
          </a:stretch>
        </p:blipFill>
        <p:spPr>
          <a:xfrm>
            <a:off x="5452110" y="2295525"/>
            <a:ext cx="5267960" cy="2126615"/>
          </a:xfrm>
          <a:prstGeom prst="rect">
            <a:avLst/>
          </a:prstGeom>
          <a:noFill/>
          <a:ln w="9525">
            <a:noFill/>
            <a:miter lim="800000"/>
            <a:headEnd/>
            <a:tailEnd/>
          </a:ln>
        </p:spPr>
      </p:pic>
      <p:sp>
        <p:nvSpPr>
          <p:cNvPr id="2" name="文本框 1"/>
          <p:cNvSpPr txBox="1"/>
          <p:nvPr/>
        </p:nvSpPr>
        <p:spPr>
          <a:xfrm>
            <a:off x="2151645" y="5503843"/>
            <a:ext cx="1153264" cy="337185"/>
          </a:xfrm>
          <a:prstGeom prst="rect">
            <a:avLst/>
          </a:prstGeom>
          <a:noFill/>
        </p:spPr>
        <p:txBody>
          <a:bodyPr wrap="square" rtlCol="0">
            <a:spAutoFit/>
          </a:bodyPr>
          <a:lstStyle/>
          <a:p>
            <a:r>
              <a:rPr lang="zh-CN" altLang="en-US" sz="1600" dirty="0"/>
              <a:t>MOSFET</a:t>
            </a:r>
          </a:p>
        </p:txBody>
      </p:sp>
      <p:sp>
        <p:nvSpPr>
          <p:cNvPr id="3" name="文本框 2"/>
          <p:cNvSpPr txBox="1"/>
          <p:nvPr/>
        </p:nvSpPr>
        <p:spPr>
          <a:xfrm>
            <a:off x="6858635" y="5471795"/>
            <a:ext cx="2454910" cy="337185"/>
          </a:xfrm>
          <a:prstGeom prst="rect">
            <a:avLst/>
          </a:prstGeom>
          <a:noFill/>
        </p:spPr>
        <p:txBody>
          <a:bodyPr wrap="square" rtlCol="0">
            <a:spAutoFit/>
          </a:bodyPr>
          <a:lstStyle/>
          <a:p>
            <a:r>
              <a:rPr lang="zh-CN" altLang="en-US" sz="1600" dirty="0"/>
              <a:t>N沟增强型MOSFET特性</a:t>
            </a:r>
          </a:p>
        </p:txBody>
      </p:sp>
      <p:sp>
        <p:nvSpPr>
          <p:cNvPr id="4" name="文本框 3"/>
          <p:cNvSpPr txBox="1"/>
          <p:nvPr/>
        </p:nvSpPr>
        <p:spPr>
          <a:xfrm>
            <a:off x="6459855" y="4835525"/>
            <a:ext cx="1554480" cy="337185"/>
          </a:xfrm>
          <a:prstGeom prst="rect">
            <a:avLst/>
          </a:prstGeom>
          <a:noFill/>
        </p:spPr>
        <p:txBody>
          <a:bodyPr wrap="square" rtlCol="0">
            <a:spAutoFit/>
          </a:bodyPr>
          <a:lstStyle/>
          <a:p>
            <a:r>
              <a:rPr lang="zh-CN" altLang="en-US" sz="1600"/>
              <a:t>(a)输出特性</a:t>
            </a:r>
          </a:p>
        </p:txBody>
      </p:sp>
      <p:sp>
        <p:nvSpPr>
          <p:cNvPr id="5" name="文本框 4"/>
          <p:cNvSpPr txBox="1"/>
          <p:nvPr/>
        </p:nvSpPr>
        <p:spPr>
          <a:xfrm>
            <a:off x="9012555" y="4835525"/>
            <a:ext cx="1609725" cy="337185"/>
          </a:xfrm>
          <a:prstGeom prst="rect">
            <a:avLst/>
          </a:prstGeom>
          <a:noFill/>
        </p:spPr>
        <p:txBody>
          <a:bodyPr wrap="square" rtlCol="0">
            <a:spAutoFit/>
          </a:bodyPr>
          <a:lstStyle/>
          <a:p>
            <a:r>
              <a:rPr lang="zh-CN" altLang="en-US" sz="1600"/>
              <a:t>(b)转移特性</a:t>
            </a:r>
          </a:p>
        </p:txBody>
      </p:sp>
      <p:sp>
        <p:nvSpPr>
          <p:cNvPr id="6" name="文本框 5"/>
          <p:cNvSpPr txBox="1"/>
          <p:nvPr/>
        </p:nvSpPr>
        <p:spPr>
          <a:xfrm>
            <a:off x="941070" y="589280"/>
            <a:ext cx="3106941" cy="461665"/>
          </a:xfrm>
          <a:prstGeom prst="rect">
            <a:avLst/>
          </a:prstGeom>
          <a:noFill/>
        </p:spPr>
        <p:txBody>
          <a:bodyPr wrap="none" rtlCol="0" anchor="t">
            <a:spAutoFit/>
          </a:bodyPr>
          <a:lstStyle/>
          <a:p>
            <a:r>
              <a:rPr sz="2400" dirty="0" err="1">
                <a:solidFill>
                  <a:srgbClr val="00B0F0"/>
                </a:solidFill>
                <a:sym typeface="+mn-ea"/>
              </a:rPr>
              <a:t>MOFET的结构和特性</a:t>
            </a:r>
            <a:endParaRPr lang="zh-CN" altLang="en-US" sz="2400" dirty="0">
              <a:solidFill>
                <a:srgbClr val="00B0F0"/>
              </a:solidFill>
              <a:sym typeface="+mn-ea"/>
            </a:endParaRPr>
          </a:p>
        </p:txBody>
      </p:sp>
    </p:spTree>
    <p:custDataLst>
      <p:tags r:id="rId1"/>
    </p:custDataLst>
  </p:cSld>
  <p:clrMapOvr>
    <a:masterClrMapping/>
  </p:clrMapOvr>
  <p:transition>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290" y="344805"/>
            <a:ext cx="10850245" cy="5981065"/>
          </a:xfrm>
        </p:spPr>
        <p:txBody>
          <a:bodyPr/>
          <a:lstStyle/>
          <a:p>
            <a:pPr algn="l">
              <a:lnSpc>
                <a:spcPct val="150000"/>
              </a:lnSpc>
              <a:buClrTx/>
              <a:buSzTx/>
              <a:buFontTx/>
            </a:pPr>
            <a:r>
              <a:rPr lang="zh-CN" altLang="en-US" sz="2800" b="0" spc="0" dirty="0">
                <a:solidFill>
                  <a:srgbClr val="00B0F0"/>
                </a:solidFill>
                <a:latin typeface="黑体" panose="02010609060101010101" charset="-122"/>
                <a:ea typeface="黑体" panose="02010609060101010101" charset="-122"/>
                <a:cs typeface="+mn-cs"/>
              </a:rPr>
              <a:t>离子敏传感器的结构与工作原理</a:t>
            </a:r>
            <a:r>
              <a:rPr lang="zh-CN" altLang="en-US" b="0" spc="0" dirty="0">
                <a:solidFill>
                  <a:srgbClr val="00B0F0"/>
                </a:solidFill>
                <a:latin typeface="黑体" panose="02010609060101010101" charset="-122"/>
                <a:ea typeface="黑体" panose="02010609060101010101" charset="-122"/>
                <a:cs typeface="+mn-cs"/>
              </a:rPr>
              <a:t/>
            </a:r>
            <a:br>
              <a:rPr lang="zh-CN" altLang="en-US" b="0" spc="0" dirty="0">
                <a:solidFill>
                  <a:srgbClr val="00B0F0"/>
                </a:solidFill>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如果将普通的MOSFET的金属栅去掉，让绝缘体氧化层直接与溶液相接触，或者将栅极用铂膜作引出线，并在铂膜上涂覆一层离子敏感膜，就构成了一只</a:t>
            </a:r>
            <a:r>
              <a:rPr lang="zh-CN" altLang="en-US" b="0" spc="0" dirty="0">
                <a:solidFill>
                  <a:srgbClr val="FF0000"/>
                </a:solidFill>
                <a:latin typeface="黑体" panose="02010609060101010101" charset="-122"/>
                <a:ea typeface="黑体" panose="02010609060101010101" charset="-122"/>
                <a:cs typeface="+mn-cs"/>
              </a:rPr>
              <a:t>ISFET</a:t>
            </a:r>
            <a:r>
              <a:rPr lang="zh-CN" altLang="en-US" b="0" spc="0" dirty="0">
                <a:latin typeface="黑体" panose="02010609060101010101" charset="-122"/>
                <a:ea typeface="黑体" panose="02010609060101010101" charset="-122"/>
                <a:cs typeface="+mn-cs"/>
              </a:rPr>
              <a:t>。</a:t>
            </a:r>
            <a:br>
              <a:rPr lang="zh-CN" altLang="en-US" b="0" spc="0" dirty="0">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
            </a:r>
            <a:br>
              <a:rPr lang="zh-CN" altLang="en-US" b="0" spc="0" dirty="0">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
            </a:r>
            <a:br>
              <a:rPr lang="zh-CN" altLang="en-US" b="0" spc="0" dirty="0">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
            </a:r>
            <a:br>
              <a:rPr lang="zh-CN" altLang="en-US" b="0" spc="0" dirty="0">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
            </a:r>
            <a:br>
              <a:rPr lang="zh-CN" altLang="en-US" b="0" spc="0" dirty="0">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
            </a:r>
            <a:br>
              <a:rPr lang="zh-CN" altLang="en-US" b="0" spc="0" dirty="0">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
            </a:r>
            <a:br>
              <a:rPr lang="zh-CN" altLang="en-US" b="0" spc="0" dirty="0">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
            </a:r>
            <a:br>
              <a:rPr lang="zh-CN" altLang="en-US" b="0" spc="0" dirty="0">
                <a:latin typeface="黑体" panose="02010609060101010101" charset="-122"/>
                <a:ea typeface="黑体" panose="02010609060101010101" charset="-122"/>
                <a:cs typeface="+mn-cs"/>
              </a:rPr>
            </a:br>
            <a:r>
              <a:rPr lang="zh-CN" altLang="en-US" b="0" spc="0" dirty="0">
                <a:latin typeface="黑体" panose="02010609060101010101" charset="-122"/>
                <a:ea typeface="黑体" panose="02010609060101010101" charset="-122"/>
                <a:cs typeface="+mn-cs"/>
              </a:rPr>
              <a:t/>
            </a:r>
            <a:br>
              <a:rPr lang="zh-CN" altLang="en-US" b="0" spc="0" dirty="0">
                <a:latin typeface="黑体" panose="02010609060101010101" charset="-122"/>
                <a:ea typeface="黑体" panose="02010609060101010101" charset="-122"/>
                <a:cs typeface="+mn-cs"/>
              </a:rPr>
            </a:br>
            <a:r>
              <a:rPr lang="zh-CN" altLang="en-US" b="0" spc="0" dirty="0">
                <a:solidFill>
                  <a:schemeClr val="tx1"/>
                </a:solidFill>
                <a:latin typeface="黑体" panose="02010609060101010101" charset="-122"/>
                <a:ea typeface="黑体" panose="02010609060101010101" charset="-122"/>
                <a:cs typeface="+mn-cs"/>
              </a:rPr>
              <a:t/>
            </a:r>
            <a:br>
              <a:rPr lang="zh-CN" altLang="en-US" b="0" spc="0" dirty="0">
                <a:solidFill>
                  <a:schemeClr val="tx1"/>
                </a:solidFill>
                <a:latin typeface="黑体" panose="02010609060101010101" charset="-122"/>
                <a:ea typeface="黑体" panose="02010609060101010101" charset="-122"/>
                <a:cs typeface="+mn-cs"/>
              </a:rPr>
            </a:br>
            <a:endParaRPr b="0" spc="0" dirty="0">
              <a:solidFill>
                <a:schemeClr val="tx1"/>
              </a:solidFill>
              <a:latin typeface="黑体" panose="02010609060101010101" charset="-122"/>
              <a:ea typeface="黑体" panose="02010609060101010101" charset="-122"/>
              <a:cs typeface="+mn-cs"/>
              <a:sym typeface="+mn-ea"/>
            </a:endParaRPr>
          </a:p>
        </p:txBody>
      </p:sp>
      <p:pic>
        <p:nvPicPr>
          <p:cNvPr id="9980" name="图片 9980"/>
          <p:cNvPicPr>
            <a:picLocks noChangeAspect="1" noChangeArrowheads="1"/>
          </p:cNvPicPr>
          <p:nvPr/>
        </p:nvPicPr>
        <p:blipFill>
          <a:blip r:embed="rId3" cstate="print"/>
          <a:srcRect/>
          <a:stretch>
            <a:fillRect/>
          </a:stretch>
        </p:blipFill>
        <p:spPr>
          <a:xfrm>
            <a:off x="4481195" y="2605405"/>
            <a:ext cx="3225800" cy="2017395"/>
          </a:xfrm>
          <a:prstGeom prst="rect">
            <a:avLst/>
          </a:prstGeom>
          <a:noFill/>
          <a:ln w="9525">
            <a:noFill/>
            <a:miter lim="800000"/>
            <a:headEnd/>
            <a:tailEnd/>
          </a:ln>
        </p:spPr>
      </p:pic>
      <p:sp>
        <p:nvSpPr>
          <p:cNvPr id="4" name="文本框 3"/>
          <p:cNvSpPr txBox="1"/>
          <p:nvPr/>
        </p:nvSpPr>
        <p:spPr>
          <a:xfrm>
            <a:off x="4059257" y="4890769"/>
            <a:ext cx="5341620" cy="583565"/>
          </a:xfrm>
          <a:prstGeom prst="rect">
            <a:avLst/>
          </a:prstGeom>
          <a:noFill/>
        </p:spPr>
        <p:txBody>
          <a:bodyPr wrap="square" rtlCol="0">
            <a:spAutoFit/>
          </a:bodyPr>
          <a:lstStyle/>
          <a:p>
            <a:r>
              <a:rPr lang="zh-CN" altLang="en-US" sz="1600" dirty="0"/>
              <a:t>敏感膜涂覆在MOSFET栅极上的ISFET示意图</a:t>
            </a:r>
          </a:p>
          <a:p>
            <a:r>
              <a:rPr lang="zh-CN" altLang="en-US" sz="1600" dirty="0"/>
              <a:t>               1-MOSFET；2-铂膜；3-敏感膜</a:t>
            </a: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9980"/>
                                        </p:tgtEl>
                                        <p:attrNameLst>
                                          <p:attrName>style.visibility</p:attrName>
                                        </p:attrNameLst>
                                      </p:cBhvr>
                                      <p:to>
                                        <p:strVal val="visible"/>
                                      </p:to>
                                    </p:set>
                                    <p:anim to="" calcmode="lin" valueType="num">
                                      <p:cBhvr>
                                        <p:cTn id="7" dur="1" fill="hold"/>
                                        <p:tgtEl>
                                          <p:spTgt spid="998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23211" y="1041664"/>
            <a:ext cx="10471785" cy="1113766"/>
          </a:xfrm>
          <a:prstGeom prst="rect">
            <a:avLst/>
          </a:prstGeom>
          <a:noFill/>
        </p:spPr>
        <p:txBody>
          <a:bodyPr wrap="square" rtlCol="0">
            <a:spAutoFit/>
          </a:bodyPr>
          <a:lstStyle/>
          <a:p>
            <a:pPr indent="0" fontAlgn="auto">
              <a:lnSpc>
                <a:spcPct val="150000"/>
              </a:lnSpc>
              <a:buClrTx/>
              <a:buSzTx/>
              <a:buFontTx/>
            </a:pPr>
            <a:r>
              <a:rPr lang="zh-CN" altLang="en-US" sz="2400" dirty="0">
                <a:latin typeface="黑体" panose="02010609060101010101" charset="-122"/>
                <a:ea typeface="黑体" panose="02010609060101010101" charset="-122"/>
              </a:rPr>
              <a:t>由于声源在介质中施力方向与波在介质中传播方向不同，声波的波型也有所不同。通常有：</a:t>
            </a:r>
          </a:p>
        </p:txBody>
      </p:sp>
      <p:sp>
        <p:nvSpPr>
          <p:cNvPr id="2" name="矩形 1">
            <a:extLst>
              <a:ext uri="{FF2B5EF4-FFF2-40B4-BE49-F238E27FC236}">
                <a16:creationId xmlns:a16="http://schemas.microsoft.com/office/drawing/2014/main" xmlns="" id="{E3C02B2D-EDE2-4133-A1A9-D1A682629AD7}"/>
              </a:ext>
            </a:extLst>
          </p:cNvPr>
          <p:cNvSpPr/>
          <p:nvPr/>
        </p:nvSpPr>
        <p:spPr>
          <a:xfrm>
            <a:off x="723211" y="270587"/>
            <a:ext cx="2710999" cy="637675"/>
          </a:xfrm>
          <a:prstGeom prst="rect">
            <a:avLst/>
          </a:prstGeom>
        </p:spPr>
        <p:txBody>
          <a:bodyPr wrap="none">
            <a:spAutoFit/>
          </a:bodyPr>
          <a:lstStyle/>
          <a:p>
            <a:pPr indent="0" fontAlgn="auto">
              <a:lnSpc>
                <a:spcPct val="150000"/>
              </a:lnSpc>
              <a:buClrTx/>
              <a:buSzTx/>
              <a:buFontTx/>
            </a:pPr>
            <a:r>
              <a:rPr lang="zh-CN" altLang="en-US" sz="2800" b="1" dirty="0">
                <a:solidFill>
                  <a:srgbClr val="0000FF"/>
                </a:solidFill>
                <a:latin typeface="黑体" panose="02010609060101010101" charset="-122"/>
                <a:ea typeface="黑体" panose="02010609060101010101" charset="-122"/>
              </a:rPr>
              <a:t>2.超声波的波形</a:t>
            </a:r>
          </a:p>
        </p:txBody>
      </p:sp>
      <p:sp>
        <p:nvSpPr>
          <p:cNvPr id="4" name="矩形 3">
            <a:extLst>
              <a:ext uri="{FF2B5EF4-FFF2-40B4-BE49-F238E27FC236}">
                <a16:creationId xmlns:a16="http://schemas.microsoft.com/office/drawing/2014/main" xmlns="" id="{CF3ABF42-FA22-4358-AFD5-9EC13DD93475}"/>
              </a:ext>
            </a:extLst>
          </p:cNvPr>
          <p:cNvSpPr/>
          <p:nvPr/>
        </p:nvSpPr>
        <p:spPr>
          <a:xfrm>
            <a:off x="723211" y="2413255"/>
            <a:ext cx="10258920" cy="1113766"/>
          </a:xfrm>
          <a:prstGeom prst="rect">
            <a:avLst/>
          </a:prstGeom>
        </p:spPr>
        <p:txBody>
          <a:bodyPr wrap="square">
            <a:spAutoFit/>
          </a:bodyPr>
          <a:lstStyle/>
          <a:p>
            <a:pPr indent="0" fontAlgn="auto">
              <a:lnSpc>
                <a:spcPct val="150000"/>
              </a:lnSpc>
              <a:buClrTx/>
              <a:buSzTx/>
              <a:buFontTx/>
            </a:pPr>
            <a:r>
              <a:rPr lang="zh-CN" altLang="en-US" sz="2400" dirty="0">
                <a:highlight>
                  <a:srgbClr val="FFFF00"/>
                </a:highlight>
                <a:latin typeface="黑体" panose="02010609060101010101" charset="-122"/>
                <a:ea typeface="黑体" panose="02010609060101010101" charset="-122"/>
              </a:rPr>
              <a:t>（1）纵波</a:t>
            </a:r>
            <a:r>
              <a:rPr lang="zh-CN" altLang="en-US" sz="2400" dirty="0">
                <a:latin typeface="黑体" panose="02010609060101010101" charset="-122"/>
                <a:ea typeface="黑体" panose="02010609060101010101" charset="-122"/>
              </a:rPr>
              <a:t>：质点振动方向与波的传播方向一致的波。它能在固体、液体和气体中传播。</a:t>
            </a:r>
          </a:p>
        </p:txBody>
      </p:sp>
      <p:sp>
        <p:nvSpPr>
          <p:cNvPr id="5" name="矩形 4">
            <a:extLst>
              <a:ext uri="{FF2B5EF4-FFF2-40B4-BE49-F238E27FC236}">
                <a16:creationId xmlns:a16="http://schemas.microsoft.com/office/drawing/2014/main" xmlns="" id="{17345351-CEC3-4E1C-911C-78B4C6FE56B8}"/>
              </a:ext>
            </a:extLst>
          </p:cNvPr>
          <p:cNvSpPr/>
          <p:nvPr/>
        </p:nvSpPr>
        <p:spPr>
          <a:xfrm>
            <a:off x="723210" y="3767647"/>
            <a:ext cx="10081639" cy="461665"/>
          </a:xfrm>
          <a:prstGeom prst="rect">
            <a:avLst/>
          </a:prstGeom>
        </p:spPr>
        <p:txBody>
          <a:bodyPr wrap="square">
            <a:spAutoFit/>
          </a:bodyPr>
          <a:lstStyle/>
          <a:p>
            <a:r>
              <a:rPr lang="zh-CN" altLang="en-US" sz="2400" dirty="0">
                <a:highlight>
                  <a:srgbClr val="FF00FF"/>
                </a:highlight>
                <a:latin typeface="黑体" panose="02010609060101010101" charset="-122"/>
                <a:ea typeface="黑体" panose="02010609060101010101" charset="-122"/>
              </a:rPr>
              <a:t>（2）横波</a:t>
            </a:r>
            <a:r>
              <a:rPr lang="zh-CN" altLang="en-US" sz="2400" dirty="0">
                <a:latin typeface="黑体" panose="02010609060101010101" charset="-122"/>
                <a:ea typeface="黑体" panose="02010609060101010101" charset="-122"/>
              </a:rPr>
              <a:t>：质点振动方向垂直于传播方向的波。它只能在固体中传播。</a:t>
            </a:r>
            <a:endParaRPr lang="zh-CN" altLang="en-US" sz="2400" dirty="0"/>
          </a:p>
        </p:txBody>
      </p:sp>
      <p:sp>
        <p:nvSpPr>
          <p:cNvPr id="6" name="矩形 5">
            <a:extLst>
              <a:ext uri="{FF2B5EF4-FFF2-40B4-BE49-F238E27FC236}">
                <a16:creationId xmlns:a16="http://schemas.microsoft.com/office/drawing/2014/main" xmlns="" id="{CA317E2D-F63D-4816-B5DE-ADECD8F07346}"/>
              </a:ext>
            </a:extLst>
          </p:cNvPr>
          <p:cNvSpPr/>
          <p:nvPr/>
        </p:nvSpPr>
        <p:spPr>
          <a:xfrm>
            <a:off x="723209" y="4818534"/>
            <a:ext cx="10324236" cy="1113766"/>
          </a:xfrm>
          <a:prstGeom prst="rect">
            <a:avLst/>
          </a:prstGeom>
        </p:spPr>
        <p:txBody>
          <a:bodyPr wrap="square">
            <a:spAutoFit/>
          </a:bodyPr>
          <a:lstStyle/>
          <a:p>
            <a:pPr>
              <a:lnSpc>
                <a:spcPct val="150000"/>
              </a:lnSpc>
            </a:pPr>
            <a:r>
              <a:rPr lang="zh-CN" altLang="en-US" sz="2400" dirty="0">
                <a:highlight>
                  <a:srgbClr val="00FF00"/>
                </a:highlight>
                <a:latin typeface="黑体" panose="02010609060101010101" charset="-122"/>
                <a:ea typeface="黑体" panose="02010609060101010101" charset="-122"/>
              </a:rPr>
              <a:t>（3）表面波</a:t>
            </a:r>
            <a:r>
              <a:rPr lang="zh-CN" altLang="en-US" sz="2400" dirty="0">
                <a:latin typeface="黑体" panose="02010609060101010101" charset="-122"/>
                <a:ea typeface="黑体" panose="02010609060101010101" charset="-122"/>
              </a:rPr>
              <a:t>：质点的振动介于纵波与横波之间，沿着表面传播，振幅随深度增加而迅速衰减的波。</a:t>
            </a:r>
          </a:p>
        </p:txBody>
      </p:sp>
    </p:spTree>
    <p:custDataLst>
      <p:tags r:id="rId1"/>
    </p:custDataLst>
  </p:cSld>
  <p:clrMapOvr>
    <a:masterClrMapping/>
  </p:clrMapOvr>
  <p:transition>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570865" y="315770"/>
            <a:ext cx="10850245" cy="562334"/>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sz="2800" dirty="0">
                <a:solidFill>
                  <a:srgbClr val="0000FF"/>
                </a:solidFill>
              </a:rPr>
              <a:t>ISFET的特点和应用</a:t>
            </a:r>
          </a:p>
          <a:p>
            <a:endParaRPr lang="zh-CN" altLang="en-US" sz="2000" dirty="0">
              <a:solidFill>
                <a:srgbClr val="0000FF"/>
              </a:solidFill>
            </a:endParaRPr>
          </a:p>
          <a:p>
            <a:endParaRPr lang="zh-CN" altLang="en-US" sz="2000" b="0" dirty="0">
              <a:solidFill>
                <a:srgbClr val="00B0F0"/>
              </a:solidFill>
            </a:endParaRPr>
          </a:p>
        </p:txBody>
      </p:sp>
      <p:sp>
        <p:nvSpPr>
          <p:cNvPr id="2" name="矩形 1">
            <a:extLst>
              <a:ext uri="{FF2B5EF4-FFF2-40B4-BE49-F238E27FC236}">
                <a16:creationId xmlns:a16="http://schemas.microsoft.com/office/drawing/2014/main" xmlns="" id="{F8169A64-FE71-4819-B30E-99CD9B3CF262}"/>
              </a:ext>
            </a:extLst>
          </p:cNvPr>
          <p:cNvSpPr/>
          <p:nvPr/>
        </p:nvSpPr>
        <p:spPr>
          <a:xfrm>
            <a:off x="570865" y="3767221"/>
            <a:ext cx="3922313" cy="1457579"/>
          </a:xfrm>
          <a:prstGeom prst="rect">
            <a:avLst/>
          </a:prstGeom>
        </p:spPr>
        <p:txBody>
          <a:bodyPr wrap="square">
            <a:spAutoFit/>
          </a:bodyPr>
          <a:lstStyle/>
          <a:p>
            <a:pPr>
              <a:lnSpc>
                <a:spcPct val="200000"/>
              </a:lnSpc>
            </a:pPr>
            <a:r>
              <a:rPr lang="zh-CN" altLang="en-US" sz="2400" dirty="0"/>
              <a:t>ISFET具有MOSFET</a:t>
            </a:r>
            <a:r>
              <a:rPr lang="zh-CN" altLang="en-US" sz="2400" dirty="0">
                <a:highlight>
                  <a:srgbClr val="FFFF00"/>
                </a:highlight>
              </a:rPr>
              <a:t>输入阻抗高，输出阻抗低</a:t>
            </a:r>
            <a:r>
              <a:rPr lang="zh-CN" altLang="en-US" sz="2400" dirty="0"/>
              <a:t>的特点。</a:t>
            </a:r>
          </a:p>
        </p:txBody>
      </p:sp>
      <p:sp>
        <p:nvSpPr>
          <p:cNvPr id="3" name="矩形 2">
            <a:extLst>
              <a:ext uri="{FF2B5EF4-FFF2-40B4-BE49-F238E27FC236}">
                <a16:creationId xmlns:a16="http://schemas.microsoft.com/office/drawing/2014/main" xmlns="" id="{1F28DB66-902A-4C78-9913-AC41A2D8C421}"/>
              </a:ext>
            </a:extLst>
          </p:cNvPr>
          <p:cNvSpPr/>
          <p:nvPr/>
        </p:nvSpPr>
        <p:spPr>
          <a:xfrm>
            <a:off x="5328285" y="3767220"/>
            <a:ext cx="6092825" cy="1457579"/>
          </a:xfrm>
          <a:prstGeom prst="rect">
            <a:avLst/>
          </a:prstGeom>
        </p:spPr>
        <p:txBody>
          <a:bodyPr>
            <a:spAutoFit/>
          </a:bodyPr>
          <a:lstStyle/>
          <a:p>
            <a:pPr>
              <a:lnSpc>
                <a:spcPct val="200000"/>
              </a:lnSpc>
            </a:pPr>
            <a:r>
              <a:rPr lang="zh-CN" altLang="en-US" sz="2400" dirty="0"/>
              <a:t>ISFET是全固态化结构，因此具有</a:t>
            </a:r>
            <a:r>
              <a:rPr lang="zh-CN" altLang="en-US" sz="2400" dirty="0">
                <a:highlight>
                  <a:srgbClr val="00FF00"/>
                </a:highlight>
              </a:rPr>
              <a:t>体积小，重量轻，机械强度大</a:t>
            </a:r>
            <a:r>
              <a:rPr lang="zh-CN" altLang="en-US" sz="2400" dirty="0"/>
              <a:t>等特点。</a:t>
            </a:r>
          </a:p>
        </p:txBody>
      </p:sp>
      <p:sp>
        <p:nvSpPr>
          <p:cNvPr id="4" name="矩形 3">
            <a:extLst>
              <a:ext uri="{FF2B5EF4-FFF2-40B4-BE49-F238E27FC236}">
                <a16:creationId xmlns:a16="http://schemas.microsoft.com/office/drawing/2014/main" xmlns="" id="{901F9EA5-998D-4E36-8281-E47CB96B0B3C}"/>
              </a:ext>
            </a:extLst>
          </p:cNvPr>
          <p:cNvSpPr/>
          <p:nvPr/>
        </p:nvSpPr>
        <p:spPr>
          <a:xfrm>
            <a:off x="5525135" y="1971421"/>
            <a:ext cx="6092825" cy="1457579"/>
          </a:xfrm>
          <a:prstGeom prst="rect">
            <a:avLst/>
          </a:prstGeom>
        </p:spPr>
        <p:txBody>
          <a:bodyPr>
            <a:spAutoFit/>
          </a:bodyPr>
          <a:lstStyle/>
          <a:p>
            <a:pPr>
              <a:lnSpc>
                <a:spcPct val="200000"/>
              </a:lnSpc>
            </a:pPr>
            <a:r>
              <a:rPr lang="zh-CN" altLang="en-US" sz="2400" dirty="0"/>
              <a:t>水化时间很短，从而使离子活度的响应速度很快，</a:t>
            </a:r>
            <a:r>
              <a:rPr lang="zh-CN" altLang="en-US" sz="2400" dirty="0">
                <a:highlight>
                  <a:srgbClr val="FF00FF"/>
                </a:highlight>
              </a:rPr>
              <a:t>响应时间可小于1s</a:t>
            </a:r>
            <a:r>
              <a:rPr lang="zh-CN" altLang="en-US" dirty="0"/>
              <a:t>。</a:t>
            </a:r>
          </a:p>
        </p:txBody>
      </p:sp>
      <p:sp>
        <p:nvSpPr>
          <p:cNvPr id="5" name="矩形 4">
            <a:extLst>
              <a:ext uri="{FF2B5EF4-FFF2-40B4-BE49-F238E27FC236}">
                <a16:creationId xmlns:a16="http://schemas.microsoft.com/office/drawing/2014/main" xmlns="" id="{69AFE783-3B55-4EA2-928B-59741DE1A585}"/>
              </a:ext>
            </a:extLst>
          </p:cNvPr>
          <p:cNvSpPr/>
          <p:nvPr/>
        </p:nvSpPr>
        <p:spPr>
          <a:xfrm>
            <a:off x="570865" y="2092956"/>
            <a:ext cx="4108817" cy="719556"/>
          </a:xfrm>
          <a:prstGeom prst="rect">
            <a:avLst/>
          </a:prstGeom>
        </p:spPr>
        <p:txBody>
          <a:bodyPr wrap="none">
            <a:spAutoFit/>
          </a:bodyPr>
          <a:lstStyle/>
          <a:p>
            <a:pPr>
              <a:lnSpc>
                <a:spcPct val="200000"/>
              </a:lnSpc>
            </a:pPr>
            <a:r>
              <a:rPr lang="zh-CN" altLang="en-US" sz="2400" dirty="0">
                <a:highlight>
                  <a:srgbClr val="00FFFF"/>
                </a:highlight>
              </a:rPr>
              <a:t>智能化、小型化和全固态化</a:t>
            </a:r>
            <a:r>
              <a:rPr lang="zh-CN" altLang="en-US" dirty="0"/>
              <a:t>。</a:t>
            </a:r>
          </a:p>
        </p:txBody>
      </p:sp>
      <p:sp>
        <p:nvSpPr>
          <p:cNvPr id="7" name="矩形 6">
            <a:extLst>
              <a:ext uri="{FF2B5EF4-FFF2-40B4-BE49-F238E27FC236}">
                <a16:creationId xmlns:a16="http://schemas.microsoft.com/office/drawing/2014/main" xmlns="" id="{7630DE65-B6B5-4BD9-8A8D-1518143C55BE}"/>
              </a:ext>
            </a:extLst>
          </p:cNvPr>
          <p:cNvSpPr/>
          <p:nvPr/>
        </p:nvSpPr>
        <p:spPr>
          <a:xfrm>
            <a:off x="570865" y="1339642"/>
            <a:ext cx="2278188" cy="523220"/>
          </a:xfrm>
          <a:prstGeom prst="rect">
            <a:avLst/>
          </a:prstGeom>
        </p:spPr>
        <p:txBody>
          <a:bodyPr wrap="none">
            <a:spAutoFit/>
          </a:bodyPr>
          <a:lstStyle/>
          <a:p>
            <a:r>
              <a:rPr lang="zh-CN" altLang="en-US" sz="2800" dirty="0">
                <a:solidFill>
                  <a:srgbClr val="0000FF"/>
                </a:solidFill>
              </a:rPr>
              <a:t>ISFET的特点</a:t>
            </a:r>
          </a:p>
        </p:txBody>
      </p:sp>
    </p:spTree>
    <p:custDataLst>
      <p:tags r:id="rId1"/>
    </p:custDataLst>
  </p:cSld>
  <p:clrMapOvr>
    <a:masterClrMapping/>
  </p:clrMapOvr>
  <p:transition>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01c44ae254fd5511803516f0e18adcb"/>
          <p:cNvPicPr>
            <a:picLocks noChangeAspect="1"/>
          </p:cNvPicPr>
          <p:nvPr/>
        </p:nvPicPr>
        <p:blipFill>
          <a:blip r:embed="rId3"/>
          <a:stretch>
            <a:fillRect/>
          </a:stretch>
        </p:blipFill>
        <p:spPr>
          <a:xfrm>
            <a:off x="6429375" y="1118870"/>
            <a:ext cx="4762500" cy="2381250"/>
          </a:xfrm>
          <a:prstGeom prst="rect">
            <a:avLst/>
          </a:prstGeom>
        </p:spPr>
      </p:pic>
      <p:pic>
        <p:nvPicPr>
          <p:cNvPr id="3" name="图片 2" descr="473a32969a255f8e1b7ffbc26ca97c2f"/>
          <p:cNvPicPr>
            <a:picLocks noChangeAspect="1"/>
          </p:cNvPicPr>
          <p:nvPr/>
        </p:nvPicPr>
        <p:blipFill>
          <a:blip r:embed="rId4"/>
          <a:stretch>
            <a:fillRect/>
          </a:stretch>
        </p:blipFill>
        <p:spPr>
          <a:xfrm>
            <a:off x="1120775" y="3821430"/>
            <a:ext cx="4445000" cy="2670810"/>
          </a:xfrm>
          <a:prstGeom prst="rect">
            <a:avLst/>
          </a:prstGeom>
        </p:spPr>
      </p:pic>
      <p:sp>
        <p:nvSpPr>
          <p:cNvPr id="5" name="矩形 4">
            <a:extLst>
              <a:ext uri="{FF2B5EF4-FFF2-40B4-BE49-F238E27FC236}">
                <a16:creationId xmlns:a16="http://schemas.microsoft.com/office/drawing/2014/main" xmlns="" id="{4AB281AF-1BB3-4B53-90D4-4CC7B38B9997}"/>
              </a:ext>
            </a:extLst>
          </p:cNvPr>
          <p:cNvSpPr/>
          <p:nvPr/>
        </p:nvSpPr>
        <p:spPr>
          <a:xfrm>
            <a:off x="570865" y="183968"/>
            <a:ext cx="2577950" cy="584775"/>
          </a:xfrm>
          <a:prstGeom prst="rect">
            <a:avLst/>
          </a:prstGeom>
        </p:spPr>
        <p:txBody>
          <a:bodyPr wrap="none">
            <a:spAutoFit/>
          </a:bodyPr>
          <a:lstStyle/>
          <a:p>
            <a:r>
              <a:rPr lang="zh-CN" altLang="en-US" sz="3200" b="1" dirty="0">
                <a:solidFill>
                  <a:srgbClr val="0000FF"/>
                </a:solidFill>
              </a:rPr>
              <a:t>ISFET的应用</a:t>
            </a:r>
          </a:p>
        </p:txBody>
      </p:sp>
      <p:sp>
        <p:nvSpPr>
          <p:cNvPr id="7" name="矩形 6">
            <a:extLst>
              <a:ext uri="{FF2B5EF4-FFF2-40B4-BE49-F238E27FC236}">
                <a16:creationId xmlns:a16="http://schemas.microsoft.com/office/drawing/2014/main" xmlns="" id="{445C07F4-82ED-4FBF-A1F8-2FC0F734E449}"/>
              </a:ext>
            </a:extLst>
          </p:cNvPr>
          <p:cNvSpPr/>
          <p:nvPr/>
        </p:nvSpPr>
        <p:spPr>
          <a:xfrm>
            <a:off x="745896" y="2525919"/>
            <a:ext cx="4951997" cy="523220"/>
          </a:xfrm>
          <a:prstGeom prst="rect">
            <a:avLst/>
          </a:prstGeom>
        </p:spPr>
        <p:txBody>
          <a:bodyPr wrap="none">
            <a:spAutoFit/>
          </a:bodyPr>
          <a:lstStyle/>
          <a:p>
            <a:r>
              <a:rPr lang="zh-CN" altLang="en-US" sz="2800" dirty="0">
                <a:highlight>
                  <a:srgbClr val="FF00FF"/>
                </a:highlight>
              </a:rPr>
              <a:t>对生物体液中无机离子的检测 </a:t>
            </a:r>
          </a:p>
        </p:txBody>
      </p:sp>
      <p:sp>
        <p:nvSpPr>
          <p:cNvPr id="8" name="矩形 7">
            <a:extLst>
              <a:ext uri="{FF2B5EF4-FFF2-40B4-BE49-F238E27FC236}">
                <a16:creationId xmlns:a16="http://schemas.microsoft.com/office/drawing/2014/main" xmlns="" id="{9B13BE39-A8E2-498E-9001-DDD012A5F045}"/>
              </a:ext>
            </a:extLst>
          </p:cNvPr>
          <p:cNvSpPr/>
          <p:nvPr/>
        </p:nvSpPr>
        <p:spPr>
          <a:xfrm>
            <a:off x="745896" y="1219140"/>
            <a:ext cx="3416320" cy="523220"/>
          </a:xfrm>
          <a:prstGeom prst="rect">
            <a:avLst/>
          </a:prstGeom>
        </p:spPr>
        <p:txBody>
          <a:bodyPr wrap="none">
            <a:spAutoFit/>
          </a:bodyPr>
          <a:lstStyle/>
          <a:p>
            <a:r>
              <a:rPr lang="zh-CN" altLang="en-US" sz="2800" dirty="0">
                <a:highlight>
                  <a:srgbClr val="00FFFF"/>
                </a:highlight>
              </a:rPr>
              <a:t>在环境保护中的应用</a:t>
            </a:r>
          </a:p>
        </p:txBody>
      </p:sp>
      <p:sp>
        <p:nvSpPr>
          <p:cNvPr id="9" name="矩形 8">
            <a:extLst>
              <a:ext uri="{FF2B5EF4-FFF2-40B4-BE49-F238E27FC236}">
                <a16:creationId xmlns:a16="http://schemas.microsoft.com/office/drawing/2014/main" xmlns="" id="{0B38B9D8-C1EE-480E-A70A-3425BBFBC0BF}"/>
              </a:ext>
            </a:extLst>
          </p:cNvPr>
          <p:cNvSpPr/>
          <p:nvPr/>
        </p:nvSpPr>
        <p:spPr>
          <a:xfrm>
            <a:off x="6429375" y="4333404"/>
            <a:ext cx="3156633" cy="823431"/>
          </a:xfrm>
          <a:prstGeom prst="rect">
            <a:avLst/>
          </a:prstGeom>
        </p:spPr>
        <p:txBody>
          <a:bodyPr wrap="none">
            <a:spAutoFit/>
          </a:bodyPr>
          <a:lstStyle/>
          <a:p>
            <a:pPr>
              <a:lnSpc>
                <a:spcPct val="200000"/>
              </a:lnSpc>
            </a:pPr>
            <a:r>
              <a:rPr lang="zh-CN" altLang="en-US" sz="2800" dirty="0">
                <a:highlight>
                  <a:srgbClr val="FFFF00"/>
                </a:highlight>
              </a:rPr>
              <a:t>在其他方面的应用 </a:t>
            </a:r>
          </a:p>
        </p:txBody>
      </p:sp>
    </p:spTree>
    <p:custDataLst>
      <p:tags r:id="rId1"/>
    </p:custDataLst>
  </p:cSld>
  <p:clrMapOvr>
    <a:masterClrMapping/>
  </p:clrMapOvr>
  <p:transition>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32" name="Text Box 16">
            <a:hlinkClick r:id="rId2" action="ppaction://hlinksldjump"/>
          </p:cNvPr>
          <p:cNvSpPr txBox="1">
            <a:spLocks noChangeArrowheads="1"/>
          </p:cNvSpPr>
          <p:nvPr/>
        </p:nvSpPr>
        <p:spPr bwMode="auto">
          <a:xfrm>
            <a:off x="1487631"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mj-ea"/>
                <a:ea typeface="+mj-ea"/>
              </a:rPr>
              <a:t>   </a:t>
            </a:r>
            <a:r>
              <a:rPr lang="en-US" altLang="zh-CN" sz="4000" dirty="0" smtClean="0">
                <a:solidFill>
                  <a:srgbClr val="FF3300"/>
                </a:solidFill>
                <a:effectLst>
                  <a:outerShdw blurRad="38100" dist="38100" dir="2700000" algn="tl">
                    <a:srgbClr val="C0C0C0"/>
                  </a:outerShdw>
                </a:effectLst>
                <a:latin typeface="+mj-ea"/>
                <a:ea typeface="+mj-ea"/>
              </a:rPr>
              <a:t>13.5.1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
        <p:nvSpPr>
          <p:cNvPr id="3076" name="Text Box 17"/>
          <p:cNvSpPr txBox="1">
            <a:spLocks noChangeArrowheads="1"/>
          </p:cNvSpPr>
          <p:nvPr/>
        </p:nvSpPr>
        <p:spPr bwMode="auto">
          <a:xfrm>
            <a:off x="912048" y="1989140"/>
            <a:ext cx="10845091" cy="3170099"/>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b="1" dirty="0" smtClean="0">
                <a:solidFill>
                  <a:srgbClr val="FF3300"/>
                </a:solidFill>
                <a:latin typeface="Times New Roman" pitchFamily="18" charset="0"/>
              </a:rPr>
              <a:t>气敏传感器是用来检测气体浓度和成分的传感器，它对于环境保护和安全监督方面起着极重要的作用。</a:t>
            </a:r>
          </a:p>
          <a:p>
            <a:pPr eaLnBrk="1" fontAlgn="base" hangingPunct="1">
              <a:spcBef>
                <a:spcPct val="0"/>
              </a:spcBef>
              <a:spcAft>
                <a:spcPct val="0"/>
              </a:spcAft>
            </a:pPr>
            <a:endParaRPr kumimoji="1" lang="zh-CN" altLang="en-US" sz="2000" b="1" dirty="0" smtClean="0">
              <a:solidFill>
                <a:srgbClr val="000000"/>
              </a:solidFill>
              <a:latin typeface="Times New Roman" pitchFamily="18" charset="0"/>
            </a:endParaRPr>
          </a:p>
          <a:p>
            <a:pPr eaLnBrk="1" fontAlgn="base" hangingPunct="1">
              <a:spcBef>
                <a:spcPct val="0"/>
              </a:spcBef>
              <a:spcAft>
                <a:spcPct val="0"/>
              </a:spcAft>
            </a:pPr>
            <a:r>
              <a:rPr kumimoji="1" lang="zh-CN" altLang="en-US" sz="2000" b="1" dirty="0" smtClean="0">
                <a:solidFill>
                  <a:srgbClr val="000000"/>
                </a:solidFill>
                <a:latin typeface="Times New Roman" pitchFamily="18" charset="0"/>
              </a:rPr>
              <a:t>对气敏传感器有下列要求：</a:t>
            </a:r>
            <a:r>
              <a:rPr kumimoji="1" lang="zh-CN" altLang="en-US" sz="2000" b="1" dirty="0" smtClean="0">
                <a:solidFill>
                  <a:srgbClr val="FF3300"/>
                </a:solidFill>
                <a:latin typeface="Times New Roman" pitchFamily="18" charset="0"/>
              </a:rPr>
              <a:t>能够检测报警气体的允许浓度和其他标准数值的气体浓度，能长期稳定工作，重复性好，响应速度快，共存物质所产生的影响小等。</a:t>
            </a:r>
          </a:p>
          <a:p>
            <a:pPr eaLnBrk="1" fontAlgn="base" hangingPunct="1">
              <a:spcBef>
                <a:spcPct val="0"/>
              </a:spcBef>
              <a:spcAft>
                <a:spcPct val="0"/>
              </a:spcAft>
            </a:pPr>
            <a:endParaRPr kumimoji="1" lang="zh-CN" altLang="en-US" sz="2000" b="1" dirty="0" smtClean="0">
              <a:solidFill>
                <a:srgbClr val="FF3300"/>
              </a:solidFill>
              <a:latin typeface="Times New Roman" pitchFamily="18" charset="0"/>
            </a:endParaRPr>
          </a:p>
          <a:p>
            <a:pPr eaLnBrk="1" fontAlgn="base" hangingPunct="1">
              <a:spcBef>
                <a:spcPct val="0"/>
              </a:spcBef>
              <a:spcAft>
                <a:spcPct val="0"/>
              </a:spcAft>
            </a:pPr>
            <a:r>
              <a:rPr kumimoji="1" lang="zh-CN" altLang="en-US" sz="2000" b="1" dirty="0" smtClean="0">
                <a:solidFill>
                  <a:srgbClr val="000000"/>
                </a:solidFill>
                <a:latin typeface="Times New Roman" pitchFamily="18" charset="0"/>
              </a:rPr>
              <a:t>由于被测气体的种类繁多，性质各不相同，不可能用一种传感器来检测所有气体，所以气敏传感器的种类也有很多。近年来随着半导体材料和加工技术的迅速发展，实际使用最多的是半导体气敏传感器，这类传感器</a:t>
            </a:r>
            <a:r>
              <a:rPr kumimoji="1" lang="zh-CN" altLang="en-US" sz="2000" b="1" dirty="0" smtClean="0">
                <a:solidFill>
                  <a:srgbClr val="FF3300"/>
                </a:solidFill>
                <a:latin typeface="Times New Roman" pitchFamily="18" charset="0"/>
              </a:rPr>
              <a:t>一般多用于气体的粗略鉴别和定性分析</a:t>
            </a:r>
            <a:r>
              <a:rPr kumimoji="1" lang="zh-CN" altLang="en-US" sz="2000" b="1" dirty="0" smtClean="0">
                <a:solidFill>
                  <a:srgbClr val="000000"/>
                </a:solidFill>
                <a:latin typeface="Times New Roman" pitchFamily="18" charset="0"/>
              </a:rPr>
              <a:t>，具有结构简单、使用方便等优点。</a:t>
            </a:r>
          </a:p>
        </p:txBody>
      </p:sp>
    </p:spTree>
    <p:extLst>
      <p:ext uri="{BB962C8B-B14F-4D97-AF65-F5344CB8AC3E}">
        <p14:creationId xmlns:p14="http://schemas.microsoft.com/office/powerpoint/2010/main" val="12313066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1"/>
          <p:cNvSpPr txBox="1">
            <a:spLocks noChangeArrowheads="1"/>
          </p:cNvSpPr>
          <p:nvPr/>
        </p:nvSpPr>
        <p:spPr bwMode="auto">
          <a:xfrm>
            <a:off x="1007271" y="1700214"/>
            <a:ext cx="10462075" cy="2308324"/>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kumimoji="1" lang="zh-CN" altLang="en-US" sz="2400" b="1" dirty="0" smtClean="0">
                <a:solidFill>
                  <a:srgbClr val="000000"/>
                </a:solidFill>
                <a:latin typeface="宋体" pitchFamily="2" charset="-122"/>
              </a:rPr>
              <a:t>半导体气敏传感器是利用待测气体与半导体</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主要是金属氧化物</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表面接触时，产生的</a:t>
            </a:r>
            <a:r>
              <a:rPr kumimoji="1" lang="zh-CN" altLang="en-US" sz="2400" b="1" dirty="0" smtClean="0">
                <a:solidFill>
                  <a:srgbClr val="FF3300"/>
                </a:solidFill>
                <a:latin typeface="宋体" pitchFamily="2" charset="-122"/>
              </a:rPr>
              <a:t>电导率等物性变化</a:t>
            </a:r>
            <a:r>
              <a:rPr kumimoji="1" lang="zh-CN" altLang="en-US" sz="2400" b="1" dirty="0" smtClean="0">
                <a:solidFill>
                  <a:srgbClr val="000000"/>
                </a:solidFill>
                <a:latin typeface="宋体" pitchFamily="2" charset="-122"/>
              </a:rPr>
              <a:t>来检测气体。按照半导体与气体相互作用时产生的变化只限于半导体表面或深入到半导体内部，可分为</a:t>
            </a:r>
            <a:r>
              <a:rPr kumimoji="1" lang="zh-CN" altLang="en-US" sz="2400" b="1" dirty="0" smtClean="0">
                <a:solidFill>
                  <a:srgbClr val="FF3300"/>
                </a:solidFill>
                <a:latin typeface="宋体" pitchFamily="2" charset="-122"/>
              </a:rPr>
              <a:t>表面控制型和体控制</a:t>
            </a:r>
            <a:r>
              <a:rPr kumimoji="1" lang="zh-CN" altLang="en-US" sz="2400" b="1" dirty="0" smtClean="0">
                <a:solidFill>
                  <a:srgbClr val="000000"/>
                </a:solidFill>
                <a:latin typeface="宋体" pitchFamily="2" charset="-122"/>
              </a:rPr>
              <a:t>型。第一类，半导体表面吸附的气体与半导体间发生电子授受，结果使半导体的电导率等物性发生变化，但内部化学组成不变；第二类，半导体与气体的反应，使半导体内部组成</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晶格缺陷浓度</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发生变化，而使电导率改变。</a:t>
            </a:r>
          </a:p>
        </p:txBody>
      </p:sp>
      <p:sp>
        <p:nvSpPr>
          <p:cNvPr id="444432" name="Text Box 16">
            <a:hlinkClick r:id="rId2" action="ppaction://hlinksldjump"/>
          </p:cNvPr>
          <p:cNvSpPr txBox="1">
            <a:spLocks noChangeArrowheads="1"/>
          </p:cNvSpPr>
          <p:nvPr/>
        </p:nvSpPr>
        <p:spPr bwMode="auto">
          <a:xfrm>
            <a:off x="1487631"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13.5.1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
        <p:nvSpPr>
          <p:cNvPr id="4100" name="Rectangle 13"/>
          <p:cNvSpPr>
            <a:spLocks noChangeArrowheads="1"/>
          </p:cNvSpPr>
          <p:nvPr/>
        </p:nvSpPr>
        <p:spPr bwMode="auto">
          <a:xfrm>
            <a:off x="239122" y="5445128"/>
            <a:ext cx="11661912" cy="608013"/>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smtClean="0">
                <a:solidFill>
                  <a:srgbClr val="FF3300"/>
                </a:solidFill>
              </a:rPr>
              <a:t>SnO</a:t>
            </a:r>
            <a:r>
              <a:rPr kumimoji="1" lang="en-US" altLang="zh-CN" sz="3200" b="1" baseline="-25000" smtClean="0">
                <a:solidFill>
                  <a:srgbClr val="FF3300"/>
                </a:solidFill>
              </a:rPr>
              <a:t>2</a:t>
            </a:r>
            <a:r>
              <a:rPr kumimoji="1" lang="en-US" altLang="zh-CN" sz="3200" b="1" smtClean="0">
                <a:solidFill>
                  <a:srgbClr val="FF3300"/>
                </a:solidFill>
              </a:rPr>
              <a:t>(</a:t>
            </a:r>
            <a:r>
              <a:rPr kumimoji="1" lang="zh-CN" altLang="en-US" sz="3200" b="1" smtClean="0">
                <a:solidFill>
                  <a:srgbClr val="FF3300"/>
                </a:solidFill>
              </a:rPr>
              <a:t>氧化锡</a:t>
            </a:r>
            <a:r>
              <a:rPr kumimoji="1" lang="en-US" altLang="zh-CN" sz="3200" b="1" smtClean="0">
                <a:solidFill>
                  <a:srgbClr val="FF3300"/>
                </a:solidFill>
              </a:rPr>
              <a:t>)</a:t>
            </a:r>
            <a:r>
              <a:rPr kumimoji="1" lang="zh-CN" altLang="en-US" sz="3200" b="1" smtClean="0">
                <a:solidFill>
                  <a:srgbClr val="FF3300"/>
                </a:solidFill>
              </a:rPr>
              <a:t>是目前应用最多的一种气敏元件</a:t>
            </a:r>
          </a:p>
        </p:txBody>
      </p:sp>
    </p:spTree>
    <p:extLst>
      <p:ext uri="{BB962C8B-B14F-4D97-AF65-F5344CB8AC3E}">
        <p14:creationId xmlns:p14="http://schemas.microsoft.com/office/powerpoint/2010/main" val="172380287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5123" name="Text Box 8"/>
          <p:cNvSpPr txBox="1">
            <a:spLocks noChangeArrowheads="1"/>
          </p:cNvSpPr>
          <p:nvPr/>
        </p:nvSpPr>
        <p:spPr bwMode="auto">
          <a:xfrm>
            <a:off x="814707" y="1773239"/>
            <a:ext cx="111328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400" b="1" smtClean="0">
                <a:solidFill>
                  <a:srgbClr val="000000"/>
                </a:solidFill>
                <a:latin typeface="宋体" pitchFamily="2" charset="-122"/>
              </a:rPr>
              <a:t>半导体气敏传感器一般由三部分组成：敏感元件、加热器和外壳。按其制造工艺来分，有烧结型、薄膜型和厚膜型三种。</a:t>
            </a:r>
          </a:p>
        </p:txBody>
      </p:sp>
      <p:graphicFrame>
        <p:nvGraphicFramePr>
          <p:cNvPr id="5124" name="Object 9"/>
          <p:cNvGraphicFramePr>
            <a:graphicFrameLocks noChangeAspect="1"/>
          </p:cNvGraphicFramePr>
          <p:nvPr/>
        </p:nvGraphicFramePr>
        <p:xfrm>
          <a:off x="190452" y="2924175"/>
          <a:ext cx="11998375" cy="2819400"/>
        </p:xfrm>
        <a:graphic>
          <a:graphicData uri="http://schemas.openxmlformats.org/presentationml/2006/ole">
            <mc:AlternateContent xmlns:mc="http://schemas.openxmlformats.org/markup-compatibility/2006">
              <mc:Choice xmlns:v="urn:schemas-microsoft-com:vml" Requires="v">
                <p:oleObj spid="_x0000_s13326" name="图片" r:id="rId3" imgW="3178239" imgH="1095541" progId="Word.Picture.8">
                  <p:embed/>
                </p:oleObj>
              </mc:Choice>
              <mc:Fallback>
                <p:oleObj name="图片" r:id="rId3" imgW="3178239" imgH="1095541"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52" y="2924175"/>
                        <a:ext cx="119983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5" name="Text Box 10"/>
          <p:cNvSpPr txBox="1">
            <a:spLocks noChangeArrowheads="1"/>
          </p:cNvSpPr>
          <p:nvPr/>
        </p:nvSpPr>
        <p:spPr bwMode="auto">
          <a:xfrm>
            <a:off x="2351005" y="5805488"/>
            <a:ext cx="729636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kumimoji="1" lang="en-US" altLang="zh-CN" b="1" smtClean="0">
                <a:solidFill>
                  <a:srgbClr val="000000"/>
                </a:solidFill>
                <a:latin typeface="Times New Roman" pitchFamily="18" charset="0"/>
              </a:rPr>
              <a:t>(a) </a:t>
            </a:r>
            <a:r>
              <a:rPr kumimoji="1" lang="zh-CN" altLang="en-US" b="1" smtClean="0">
                <a:solidFill>
                  <a:srgbClr val="000000"/>
                </a:solidFill>
                <a:latin typeface="Times New Roman" pitchFamily="18" charset="0"/>
              </a:rPr>
              <a:t>烧结型气敏元器件              </a:t>
            </a:r>
            <a:r>
              <a:rPr kumimoji="1" lang="en-US" altLang="zh-CN" b="1" smtClean="0">
                <a:solidFill>
                  <a:srgbClr val="000000"/>
                </a:solidFill>
                <a:latin typeface="Times New Roman" pitchFamily="18" charset="0"/>
              </a:rPr>
              <a:t>(b) </a:t>
            </a:r>
            <a:r>
              <a:rPr kumimoji="1" lang="zh-CN" altLang="en-US" b="1" smtClean="0">
                <a:solidFill>
                  <a:srgbClr val="000000"/>
                </a:solidFill>
                <a:latin typeface="Times New Roman" pitchFamily="18" charset="0"/>
              </a:rPr>
              <a:t>薄膜型气敏元器件</a:t>
            </a:r>
          </a:p>
        </p:txBody>
      </p:sp>
      <p:sp>
        <p:nvSpPr>
          <p:cNvPr id="444432" name="Text Box 16">
            <a:hlinkClick r:id="rId5" action="ppaction://hlinksldjump"/>
          </p:cNvPr>
          <p:cNvSpPr txBox="1">
            <a:spLocks noChangeArrowheads="1"/>
          </p:cNvSpPr>
          <p:nvPr/>
        </p:nvSpPr>
        <p:spPr bwMode="auto">
          <a:xfrm>
            <a:off x="1487631"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13.5.1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
        <p:nvSpPr>
          <p:cNvPr id="5127" name="Rectangle 16"/>
          <p:cNvSpPr>
            <a:spLocks noChangeArrowheads="1"/>
          </p:cNvSpPr>
          <p:nvPr/>
        </p:nvSpPr>
        <p:spPr bwMode="auto">
          <a:xfrm>
            <a:off x="912048" y="1125538"/>
            <a:ext cx="8254966"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800" b="1" smtClean="0">
                <a:solidFill>
                  <a:srgbClr val="FF3300"/>
                </a:solidFill>
              </a:rPr>
              <a:t>1. </a:t>
            </a:r>
            <a:r>
              <a:rPr kumimoji="1" lang="zh-CN" altLang="en-US" sz="2800" b="1" smtClean="0">
                <a:solidFill>
                  <a:srgbClr val="FF3300"/>
                </a:solidFill>
              </a:rPr>
              <a:t>电阻型半导体气敏传感器的结构</a:t>
            </a:r>
          </a:p>
        </p:txBody>
      </p:sp>
    </p:spTree>
    <p:extLst>
      <p:ext uri="{BB962C8B-B14F-4D97-AF65-F5344CB8AC3E}">
        <p14:creationId xmlns:p14="http://schemas.microsoft.com/office/powerpoint/2010/main" val="337372716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6147" name="Rectangle 9"/>
          <p:cNvSpPr>
            <a:spLocks noChangeArrowheads="1"/>
          </p:cNvSpPr>
          <p:nvPr/>
        </p:nvSpPr>
        <p:spPr bwMode="auto">
          <a:xfrm>
            <a:off x="2" y="2681259"/>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6148" name="Rectangle 11"/>
          <p:cNvSpPr>
            <a:spLocks noChangeArrowheads="1"/>
          </p:cNvSpPr>
          <p:nvPr/>
        </p:nvSpPr>
        <p:spPr bwMode="auto">
          <a:xfrm>
            <a:off x="2" y="2828897"/>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graphicFrame>
        <p:nvGraphicFramePr>
          <p:cNvPr id="6149" name="Object 10"/>
          <p:cNvGraphicFramePr>
            <a:graphicFrameLocks noChangeAspect="1"/>
          </p:cNvGraphicFramePr>
          <p:nvPr/>
        </p:nvGraphicFramePr>
        <p:xfrm>
          <a:off x="1007273" y="1125541"/>
          <a:ext cx="10652525" cy="2014537"/>
        </p:xfrm>
        <a:graphic>
          <a:graphicData uri="http://schemas.openxmlformats.org/presentationml/2006/ole">
            <mc:AlternateContent xmlns:mc="http://schemas.openxmlformats.org/markup-compatibility/2006">
              <mc:Choice xmlns:v="urn:schemas-microsoft-com:vml" Requires="v">
                <p:oleObj spid="_x0000_s14350" name="图片" r:id="rId3" imgW="3178239" imgH="800227" progId="Word.Picture.8">
                  <p:embed/>
                </p:oleObj>
              </mc:Choice>
              <mc:Fallback>
                <p:oleObj name="图片" r:id="rId3" imgW="3178239" imgH="800227"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273" y="1125541"/>
                        <a:ext cx="1065252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0" name="Text Box 13"/>
          <p:cNvSpPr txBox="1">
            <a:spLocks noChangeArrowheads="1"/>
          </p:cNvSpPr>
          <p:nvPr/>
        </p:nvSpPr>
        <p:spPr bwMode="auto">
          <a:xfrm>
            <a:off x="2255779" y="3357563"/>
            <a:ext cx="815974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kumimoji="1" lang="en-US" altLang="zh-CN" b="1" smtClean="0">
                <a:solidFill>
                  <a:srgbClr val="000000"/>
                </a:solidFill>
                <a:latin typeface="Times New Roman" pitchFamily="18" charset="0"/>
              </a:rPr>
              <a:t>(c) </a:t>
            </a:r>
            <a:r>
              <a:rPr kumimoji="1" lang="zh-CN" altLang="en-US" b="1" smtClean="0">
                <a:solidFill>
                  <a:srgbClr val="000000"/>
                </a:solidFill>
                <a:latin typeface="Times New Roman" pitchFamily="18" charset="0"/>
              </a:rPr>
              <a:t>厚膜型器件                                  </a:t>
            </a:r>
            <a:r>
              <a:rPr kumimoji="1" lang="en-US" altLang="zh-CN" b="1" smtClean="0">
                <a:solidFill>
                  <a:srgbClr val="000000"/>
                </a:solidFill>
                <a:latin typeface="Times New Roman" pitchFamily="18" charset="0"/>
              </a:rPr>
              <a:t>(d) </a:t>
            </a:r>
            <a:r>
              <a:rPr kumimoji="1" lang="zh-CN" altLang="en-US" b="1" smtClean="0">
                <a:solidFill>
                  <a:srgbClr val="000000"/>
                </a:solidFill>
                <a:latin typeface="Times New Roman" pitchFamily="18" charset="0"/>
              </a:rPr>
              <a:t>厚膜型器件结构</a:t>
            </a:r>
          </a:p>
        </p:txBody>
      </p:sp>
      <p:sp>
        <p:nvSpPr>
          <p:cNvPr id="6151" name="Text Box 15">
            <a:hlinkClick r:id="rId5" action="ppaction://hlinksldjump"/>
          </p:cNvPr>
          <p:cNvSpPr txBox="1">
            <a:spLocks noChangeArrowheads="1"/>
          </p:cNvSpPr>
          <p:nvPr/>
        </p:nvSpPr>
        <p:spPr bwMode="auto">
          <a:xfrm>
            <a:off x="526914" y="4005265"/>
            <a:ext cx="1103765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b="1" smtClean="0">
                <a:solidFill>
                  <a:srgbClr val="000000"/>
                </a:solidFill>
                <a:latin typeface="Times New Roman" pitchFamily="18" charset="0"/>
              </a:rPr>
              <a:t>它是将氧化物半导体材料与硅凝胶混合制成能印刷的厚膜胶，再把厚膜胶印刷到装有电极的绝缘基片上，经烧结制成。由这种工艺制成的元件机械强度高，其特性也相当一致，适合大批量生产。</a:t>
            </a:r>
          </a:p>
          <a:p>
            <a:pPr eaLnBrk="1" fontAlgn="base" hangingPunct="1">
              <a:spcBef>
                <a:spcPct val="0"/>
              </a:spcBef>
              <a:spcAft>
                <a:spcPct val="0"/>
              </a:spcAft>
            </a:pPr>
            <a:r>
              <a:rPr kumimoji="1" lang="zh-CN" altLang="en-US" sz="2000" b="1" smtClean="0">
                <a:solidFill>
                  <a:srgbClr val="000000"/>
                </a:solidFill>
                <a:latin typeface="Times New Roman" pitchFamily="18" charset="0"/>
              </a:rPr>
              <a:t>这些器件全部附有加热器，它的作用是使附着在探测部分处的油雾、尘埃等烧掉，加速气体的吸附，从而提高了器件的灵敏度和响应速度。</a:t>
            </a:r>
            <a:r>
              <a:rPr kumimoji="1" lang="zh-CN" altLang="en-US" sz="2000" b="1" smtClean="0">
                <a:solidFill>
                  <a:srgbClr val="0000FF"/>
                </a:solidFill>
                <a:latin typeface="Times New Roman" pitchFamily="18" charset="0"/>
              </a:rPr>
              <a:t>一般加热到</a:t>
            </a:r>
            <a:r>
              <a:rPr kumimoji="1" lang="en-US" altLang="zh-CN" sz="2000" b="1" smtClean="0">
                <a:solidFill>
                  <a:srgbClr val="0000FF"/>
                </a:solidFill>
                <a:latin typeface="Times New Roman" pitchFamily="18" charset="0"/>
              </a:rPr>
              <a:t>200℃</a:t>
            </a:r>
            <a:r>
              <a:rPr kumimoji="1" lang="zh-CN" altLang="en-US" sz="2000" b="1" smtClean="0">
                <a:solidFill>
                  <a:srgbClr val="0000FF"/>
                </a:solidFill>
                <a:latin typeface="Times New Roman" pitchFamily="18" charset="0"/>
              </a:rPr>
              <a:t>～</a:t>
            </a:r>
            <a:r>
              <a:rPr kumimoji="1" lang="en-US" altLang="zh-CN" sz="2000" b="1" smtClean="0">
                <a:solidFill>
                  <a:srgbClr val="0000FF"/>
                </a:solidFill>
                <a:latin typeface="Times New Roman" pitchFamily="18" charset="0"/>
              </a:rPr>
              <a:t>400℃</a:t>
            </a:r>
            <a:r>
              <a:rPr kumimoji="1" lang="zh-CN" altLang="en-US" sz="2000" b="1" smtClean="0">
                <a:solidFill>
                  <a:srgbClr val="0000FF"/>
                </a:solidFill>
                <a:latin typeface="Times New Roman" pitchFamily="18" charset="0"/>
              </a:rPr>
              <a:t>。</a:t>
            </a:r>
            <a:endParaRPr kumimoji="1" lang="en-US" altLang="zh-CN" sz="2800" b="1" smtClean="0">
              <a:solidFill>
                <a:srgbClr val="0000FF"/>
              </a:solidFill>
              <a:latin typeface="宋体" pitchFamily="2" charset="-122"/>
            </a:endParaRPr>
          </a:p>
        </p:txBody>
      </p:sp>
      <p:sp>
        <p:nvSpPr>
          <p:cNvPr id="444432" name="Text Box 16">
            <a:hlinkClick r:id="rId5" action="ppaction://hlinksldjump"/>
          </p:cNvPr>
          <p:cNvSpPr txBox="1">
            <a:spLocks noChangeArrowheads="1"/>
          </p:cNvSpPr>
          <p:nvPr/>
        </p:nvSpPr>
        <p:spPr bwMode="auto">
          <a:xfrm>
            <a:off x="1487631"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13.5.1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196749001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7171" name="Text Box 8"/>
          <p:cNvSpPr txBox="1">
            <a:spLocks noChangeArrowheads="1"/>
          </p:cNvSpPr>
          <p:nvPr/>
        </p:nvSpPr>
        <p:spPr bwMode="auto">
          <a:xfrm>
            <a:off x="431688" y="4437064"/>
            <a:ext cx="1094243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kumimoji="1" lang="zh-CN" altLang="en-US" sz="2400" b="1" smtClean="0">
                <a:solidFill>
                  <a:srgbClr val="FF3300"/>
                </a:solidFill>
                <a:latin typeface="宋体" pitchFamily="2" charset="-122"/>
              </a:rPr>
              <a:t>直热式器件</a:t>
            </a:r>
            <a:r>
              <a:rPr kumimoji="1" lang="zh-CN" altLang="en-US" sz="2400" b="1" smtClean="0">
                <a:solidFill>
                  <a:srgbClr val="000000"/>
                </a:solidFill>
                <a:latin typeface="宋体" pitchFamily="2" charset="-122"/>
              </a:rPr>
              <a:t>的结构和符号如图所示，器件管芯由</a:t>
            </a:r>
            <a:r>
              <a:rPr kumimoji="1" lang="en-US" altLang="zh-CN" sz="2400" b="1" smtClean="0">
                <a:solidFill>
                  <a:srgbClr val="000000"/>
                </a:solidFill>
                <a:latin typeface="宋体" pitchFamily="2" charset="-122"/>
              </a:rPr>
              <a:t>SnO2</a:t>
            </a:r>
            <a:r>
              <a:rPr kumimoji="1" lang="zh-CN" altLang="en-US" sz="2400" b="1" smtClean="0">
                <a:solidFill>
                  <a:srgbClr val="000000"/>
                </a:solidFill>
                <a:latin typeface="宋体" pitchFamily="2" charset="-122"/>
              </a:rPr>
              <a:t>、</a:t>
            </a:r>
            <a:r>
              <a:rPr kumimoji="1" lang="en-US" altLang="zh-CN" sz="2400" b="1" smtClean="0">
                <a:solidFill>
                  <a:srgbClr val="000000"/>
                </a:solidFill>
                <a:latin typeface="宋体" pitchFamily="2" charset="-122"/>
              </a:rPr>
              <a:t>ZnO</a:t>
            </a:r>
            <a:r>
              <a:rPr kumimoji="1" lang="zh-CN" altLang="en-US" sz="2400" b="1" smtClean="0">
                <a:solidFill>
                  <a:srgbClr val="000000"/>
                </a:solidFill>
                <a:latin typeface="宋体" pitchFamily="2" charset="-122"/>
              </a:rPr>
              <a:t>等基体材料和加热丝、测量丝三部分组成，加热丝和测量丝都直接埋在基体材料内、工作时加热丝通电，测量丝用于测量器件阻值。这类器件制造工艺简单、成本低、功耗小、可以在高电压回路下使用，但热容量小，易受环境气流的影响，</a:t>
            </a:r>
            <a:r>
              <a:rPr kumimoji="1" lang="zh-CN" altLang="en-US" sz="2400" b="1" smtClean="0">
                <a:solidFill>
                  <a:srgbClr val="FF0000"/>
                </a:solidFill>
                <a:latin typeface="宋体" pitchFamily="2" charset="-122"/>
              </a:rPr>
              <a:t>测量回路与加热回路之间没有隔离，相互影响</a:t>
            </a:r>
            <a:r>
              <a:rPr kumimoji="1" lang="zh-CN" altLang="en-US" sz="2400" b="1" smtClean="0">
                <a:solidFill>
                  <a:srgbClr val="000000"/>
                </a:solidFill>
                <a:latin typeface="宋体" pitchFamily="2" charset="-122"/>
              </a:rPr>
              <a:t>。</a:t>
            </a:r>
          </a:p>
        </p:txBody>
      </p:sp>
      <p:pic>
        <p:nvPicPr>
          <p:cNvPr id="7172" name="Picture 9" descr="502"/>
          <p:cNvPicPr>
            <a:picLocks noChangeAspect="1" noChangeArrowheads="1"/>
          </p:cNvPicPr>
          <p:nvPr/>
        </p:nvPicPr>
        <p:blipFill>
          <a:blip r:embed="rId2">
            <a:extLst>
              <a:ext uri="{28A0092B-C50C-407E-A947-70E740481C1C}">
                <a14:useLocalDpi xmlns:a14="http://schemas.microsoft.com/office/drawing/2010/main" val="0"/>
              </a:ext>
            </a:extLst>
          </a:blip>
          <a:srcRect b="61644"/>
          <a:stretch>
            <a:fillRect/>
          </a:stretch>
        </p:blipFill>
        <p:spPr bwMode="auto">
          <a:xfrm>
            <a:off x="912047" y="2133603"/>
            <a:ext cx="5760066"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10" descr="502"/>
          <p:cNvPicPr>
            <a:picLocks noChangeAspect="1" noChangeArrowheads="1"/>
          </p:cNvPicPr>
          <p:nvPr/>
        </p:nvPicPr>
        <p:blipFill>
          <a:blip r:embed="rId3">
            <a:extLst>
              <a:ext uri="{28A0092B-C50C-407E-A947-70E740481C1C}">
                <a14:useLocalDpi xmlns:a14="http://schemas.microsoft.com/office/drawing/2010/main" val="0"/>
              </a:ext>
            </a:extLst>
          </a:blip>
          <a:srcRect t="45573" r="18378" b="10707"/>
          <a:stretch>
            <a:fillRect/>
          </a:stretch>
        </p:blipFill>
        <p:spPr bwMode="auto">
          <a:xfrm>
            <a:off x="7630714" y="2565400"/>
            <a:ext cx="3550842"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Rectangle 11"/>
          <p:cNvSpPr>
            <a:spLocks noChangeArrowheads="1"/>
          </p:cNvSpPr>
          <p:nvPr/>
        </p:nvSpPr>
        <p:spPr bwMode="auto">
          <a:xfrm>
            <a:off x="1007273" y="1196976"/>
            <a:ext cx="66367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zh-CN" altLang="en-US" sz="2000" b="1" smtClean="0">
                <a:solidFill>
                  <a:srgbClr val="000000"/>
                </a:solidFill>
                <a:latin typeface="Times New Roman" pitchFamily="18" charset="0"/>
              </a:rPr>
              <a:t>按加热方式不同，可分为</a:t>
            </a:r>
            <a:r>
              <a:rPr kumimoji="1" lang="zh-CN" altLang="en-US" sz="2000" b="1" smtClean="0">
                <a:solidFill>
                  <a:srgbClr val="FF3300"/>
                </a:solidFill>
                <a:latin typeface="Times New Roman" pitchFamily="18" charset="0"/>
              </a:rPr>
              <a:t>直热式和旁热式</a:t>
            </a:r>
            <a:r>
              <a:rPr kumimoji="1" lang="zh-CN" altLang="en-US" sz="2000" b="1" smtClean="0">
                <a:solidFill>
                  <a:srgbClr val="000000"/>
                </a:solidFill>
                <a:latin typeface="Times New Roman" pitchFamily="18" charset="0"/>
              </a:rPr>
              <a:t>两种气敏器件。</a:t>
            </a:r>
          </a:p>
        </p:txBody>
      </p:sp>
      <p:sp>
        <p:nvSpPr>
          <p:cNvPr id="444432" name="Text Box 16">
            <a:hlinkClick r:id="rId4" action="ppaction://hlinksldjump"/>
          </p:cNvPr>
          <p:cNvSpPr txBox="1">
            <a:spLocks noChangeArrowheads="1"/>
          </p:cNvSpPr>
          <p:nvPr/>
        </p:nvSpPr>
        <p:spPr bwMode="auto">
          <a:xfrm>
            <a:off x="1487631"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5.1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2047443451"/>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8"/>
          <p:cNvSpPr txBox="1">
            <a:spLocks noChangeArrowheads="1"/>
          </p:cNvSpPr>
          <p:nvPr/>
        </p:nvSpPr>
        <p:spPr bwMode="auto">
          <a:xfrm>
            <a:off x="334348" y="3716338"/>
            <a:ext cx="1142279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kumimoji="1" lang="zh-CN" altLang="en-US" sz="2400" b="1" smtClean="0">
                <a:solidFill>
                  <a:srgbClr val="FF3300"/>
                </a:solidFill>
                <a:latin typeface="宋体" pitchFamily="2" charset="-122"/>
              </a:rPr>
              <a:t>旁热式气敏器件</a:t>
            </a:r>
            <a:r>
              <a:rPr kumimoji="1" lang="zh-CN" altLang="en-US" sz="2400" b="1" smtClean="0">
                <a:solidFill>
                  <a:srgbClr val="000000"/>
                </a:solidFill>
                <a:latin typeface="宋体" pitchFamily="2" charset="-122"/>
              </a:rPr>
              <a:t>的结构和符号如图所示。其管芯增加了一个陶瓷管，管内放加热丝，管外涂梳状金电极作测量极，在金电极外涂</a:t>
            </a:r>
            <a:r>
              <a:rPr kumimoji="1" lang="en-US" altLang="zh-CN" sz="2400" b="1" smtClean="0">
                <a:solidFill>
                  <a:srgbClr val="000000"/>
                </a:solidFill>
                <a:latin typeface="宋体" pitchFamily="2" charset="-122"/>
              </a:rPr>
              <a:t>SnO2</a:t>
            </a:r>
            <a:r>
              <a:rPr kumimoji="1" lang="zh-CN" altLang="en-US" sz="2400" b="1" smtClean="0">
                <a:solidFill>
                  <a:srgbClr val="000000"/>
                </a:solidFill>
                <a:latin typeface="宋体" pitchFamily="2" charset="-122"/>
              </a:rPr>
              <a:t>等材料。这种结构的器件克服了直热式器件的缺点，其测量极与加热丝分离，加热丝不与气敏材料接触，避免了测量回路与加热回路之间的相互影响，器件热容量大，降低了环境气氛对器件加热温度的影响，所以这类器件的稳定性、可靠性都较直热式器件有所改进。</a:t>
            </a:r>
          </a:p>
        </p:txBody>
      </p:sp>
      <p:pic>
        <p:nvPicPr>
          <p:cNvPr id="8195" name="Picture 9" descr="503"/>
          <p:cNvPicPr>
            <a:picLocks noChangeAspect="1" noChangeArrowheads="1"/>
          </p:cNvPicPr>
          <p:nvPr/>
        </p:nvPicPr>
        <p:blipFill>
          <a:blip r:embed="rId3">
            <a:extLst>
              <a:ext uri="{28A0092B-C50C-407E-A947-70E740481C1C}">
                <a14:useLocalDpi xmlns:a14="http://schemas.microsoft.com/office/drawing/2010/main" val="0"/>
              </a:ext>
            </a:extLst>
          </a:blip>
          <a:srcRect b="56100"/>
          <a:stretch>
            <a:fillRect/>
          </a:stretch>
        </p:blipFill>
        <p:spPr bwMode="auto">
          <a:xfrm>
            <a:off x="912047" y="1125539"/>
            <a:ext cx="6238308"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6" name="Object 10"/>
          <p:cNvGraphicFramePr>
            <a:graphicFrameLocks noChangeAspect="1"/>
          </p:cNvGraphicFramePr>
          <p:nvPr/>
        </p:nvGraphicFramePr>
        <p:xfrm>
          <a:off x="6767337" y="1268413"/>
          <a:ext cx="4799350" cy="1801812"/>
        </p:xfrm>
        <a:graphic>
          <a:graphicData uri="http://schemas.openxmlformats.org/presentationml/2006/ole">
            <mc:AlternateContent xmlns:mc="http://schemas.openxmlformats.org/markup-compatibility/2006">
              <mc:Choice xmlns:v="urn:schemas-microsoft-com:vml" Requires="v">
                <p:oleObj spid="_x0000_s15374" name="图片" r:id="rId4" imgW="2748582" imgH="1829143" progId="Word.Picture.8">
                  <p:embed/>
                </p:oleObj>
              </mc:Choice>
              <mc:Fallback>
                <p:oleObj name="图片" r:id="rId4" imgW="2748582" imgH="1829143"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33588" b="40590"/>
                      <a:stretch>
                        <a:fillRect/>
                      </a:stretch>
                    </p:blipFill>
                    <p:spPr bwMode="auto">
                      <a:xfrm>
                        <a:off x="6767337" y="1268413"/>
                        <a:ext cx="479935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4432" name="Text Box 16">
            <a:hlinkClick r:id="rId6" action="ppaction://hlinksldjump"/>
          </p:cNvPr>
          <p:cNvSpPr txBox="1">
            <a:spLocks noChangeArrowheads="1"/>
          </p:cNvSpPr>
          <p:nvPr/>
        </p:nvSpPr>
        <p:spPr bwMode="auto">
          <a:xfrm>
            <a:off x="1295062"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0000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000000"/>
                </a:solidFill>
                <a:effectLst>
                  <a:outerShdw blurRad="38100" dist="38100" dir="2700000" algn="tl">
                    <a:srgbClr val="C0C0C0"/>
                  </a:outerShdw>
                </a:effectLst>
                <a:latin typeface="华文行楷" pitchFamily="2" charset="-122"/>
                <a:ea typeface="华文行楷" pitchFamily="2" charset="-122"/>
              </a:rPr>
              <a:t>13. </a:t>
            </a:r>
            <a:r>
              <a:rPr lang="en-US" altLang="zh-CN" sz="4000" dirty="0" smtClean="0">
                <a:solidFill>
                  <a:srgbClr val="000000"/>
                </a:solidFill>
                <a:effectLst>
                  <a:outerShdw blurRad="38100" dist="38100" dir="2700000" algn="tl">
                    <a:srgbClr val="C0C0C0"/>
                  </a:outerShdw>
                </a:effectLst>
                <a:latin typeface="华文行楷" pitchFamily="2" charset="-122"/>
                <a:ea typeface="华文行楷" pitchFamily="2" charset="-122"/>
              </a:rPr>
              <a:t>5.1 </a:t>
            </a:r>
            <a:r>
              <a:rPr lang="zh-CN" altLang="en-US" sz="4000" dirty="0" smtClean="0">
                <a:solidFill>
                  <a:srgbClr val="0000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0000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0000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2891901841"/>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9" descr="5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308" y="1484313"/>
            <a:ext cx="5950517"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AutoShape 2"/>
          <p:cNvSpPr>
            <a:spLocks noChangeArrowheads="1"/>
          </p:cNvSpPr>
          <p:nvPr/>
        </p:nvSpPr>
        <p:spPr bwMode="auto">
          <a:xfrm>
            <a:off x="406294" y="1981200"/>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9220" name="Text Box 8"/>
          <p:cNvSpPr txBox="1">
            <a:spLocks noChangeArrowheads="1"/>
          </p:cNvSpPr>
          <p:nvPr/>
        </p:nvSpPr>
        <p:spPr bwMode="auto">
          <a:xfrm>
            <a:off x="143897" y="1162051"/>
            <a:ext cx="6094413" cy="3939540"/>
          </a:xfrm>
          <a:prstGeom prst="rect">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400" b="1" smtClean="0">
                <a:solidFill>
                  <a:srgbClr val="FF3300"/>
                </a:solidFill>
                <a:latin typeface="宋体" pitchFamily="2" charset="-122"/>
              </a:rPr>
              <a:t>2. </a:t>
            </a:r>
            <a:r>
              <a:rPr kumimoji="1" lang="zh-CN" altLang="en-US" sz="2400" b="1" smtClean="0">
                <a:solidFill>
                  <a:srgbClr val="FF3300"/>
                </a:solidFill>
                <a:latin typeface="宋体" pitchFamily="2" charset="-122"/>
              </a:rPr>
              <a:t>半导体气敏材料的气敏机理概述</a:t>
            </a:r>
          </a:p>
          <a:p>
            <a:pPr eaLnBrk="1" fontAlgn="base" hangingPunct="1">
              <a:spcBef>
                <a:spcPct val="0"/>
              </a:spcBef>
              <a:spcAft>
                <a:spcPct val="0"/>
              </a:spcAft>
            </a:pPr>
            <a:endParaRPr kumimoji="1" lang="zh-CN" altLang="en-US" b="1" smtClean="0">
              <a:solidFill>
                <a:srgbClr val="FF3300"/>
              </a:solidFill>
              <a:latin typeface="宋体" pitchFamily="2" charset="-122"/>
            </a:endParaRPr>
          </a:p>
          <a:p>
            <a:pPr eaLnBrk="1" fontAlgn="base" hangingPunct="1">
              <a:spcBef>
                <a:spcPct val="0"/>
              </a:spcBef>
              <a:spcAft>
                <a:spcPct val="0"/>
              </a:spcAft>
            </a:pPr>
            <a:r>
              <a:rPr kumimoji="1" lang="zh-CN" altLang="en-US" b="1" smtClean="0">
                <a:solidFill>
                  <a:srgbClr val="000000"/>
                </a:solidFill>
                <a:latin typeface="宋体" pitchFamily="2" charset="-122"/>
              </a:rPr>
              <a:t>当氧化型气体吸附到</a:t>
            </a:r>
            <a:r>
              <a:rPr kumimoji="1" lang="en-US" altLang="zh-CN" b="1" smtClean="0">
                <a:solidFill>
                  <a:srgbClr val="000000"/>
                </a:solidFill>
                <a:latin typeface="宋体" pitchFamily="2" charset="-122"/>
              </a:rPr>
              <a:t>N</a:t>
            </a:r>
            <a:r>
              <a:rPr kumimoji="1" lang="zh-CN" altLang="en-US" b="1" smtClean="0">
                <a:solidFill>
                  <a:srgbClr val="000000"/>
                </a:solidFill>
                <a:latin typeface="宋体" pitchFamily="2" charset="-122"/>
              </a:rPr>
              <a:t>型半导体上，还原型气体吸附到</a:t>
            </a:r>
            <a:r>
              <a:rPr kumimoji="1" lang="en-US" altLang="zh-CN" b="1" smtClean="0">
                <a:solidFill>
                  <a:srgbClr val="000000"/>
                </a:solidFill>
                <a:latin typeface="宋体" pitchFamily="2" charset="-122"/>
              </a:rPr>
              <a:t>P</a:t>
            </a:r>
            <a:r>
              <a:rPr kumimoji="1" lang="zh-CN" altLang="en-US" b="1" smtClean="0">
                <a:solidFill>
                  <a:srgbClr val="000000"/>
                </a:solidFill>
                <a:latin typeface="宋体" pitchFamily="2" charset="-122"/>
              </a:rPr>
              <a:t>型半导体上时，将使载流子减少，而使电阻增大。</a:t>
            </a:r>
          </a:p>
          <a:p>
            <a:pPr eaLnBrk="1" fontAlgn="base" hangingPunct="1">
              <a:spcBef>
                <a:spcPct val="0"/>
              </a:spcBef>
              <a:spcAft>
                <a:spcPct val="0"/>
              </a:spcAft>
            </a:pPr>
            <a:r>
              <a:rPr kumimoji="1" lang="zh-CN" altLang="en-US" b="1" smtClean="0">
                <a:solidFill>
                  <a:srgbClr val="000000"/>
                </a:solidFill>
                <a:latin typeface="宋体" pitchFamily="2" charset="-122"/>
              </a:rPr>
              <a:t>相反，当还原型气体吸附到</a:t>
            </a:r>
            <a:r>
              <a:rPr kumimoji="1" lang="en-US" altLang="zh-CN" b="1" smtClean="0">
                <a:solidFill>
                  <a:srgbClr val="000000"/>
                </a:solidFill>
                <a:latin typeface="宋体" pitchFamily="2" charset="-122"/>
              </a:rPr>
              <a:t>N</a:t>
            </a:r>
            <a:r>
              <a:rPr kumimoji="1" lang="zh-CN" altLang="en-US" b="1" smtClean="0">
                <a:solidFill>
                  <a:srgbClr val="000000"/>
                </a:solidFill>
                <a:latin typeface="宋体" pitchFamily="2" charset="-122"/>
              </a:rPr>
              <a:t>型半导体上，氧化型气体吸附到</a:t>
            </a:r>
            <a:r>
              <a:rPr kumimoji="1" lang="en-US" altLang="zh-CN" b="1" smtClean="0">
                <a:solidFill>
                  <a:srgbClr val="000000"/>
                </a:solidFill>
                <a:latin typeface="宋体" pitchFamily="2" charset="-122"/>
              </a:rPr>
              <a:t>P</a:t>
            </a:r>
            <a:r>
              <a:rPr kumimoji="1" lang="zh-CN" altLang="en-US" b="1" smtClean="0">
                <a:solidFill>
                  <a:srgbClr val="000000"/>
                </a:solidFill>
                <a:latin typeface="宋体" pitchFamily="2" charset="-122"/>
              </a:rPr>
              <a:t>型半导体上时，将使载流子增多，而使电阻下降。</a:t>
            </a:r>
          </a:p>
          <a:p>
            <a:pPr eaLnBrk="1" fontAlgn="base" hangingPunct="1">
              <a:spcBef>
                <a:spcPct val="0"/>
              </a:spcBef>
              <a:spcAft>
                <a:spcPct val="0"/>
              </a:spcAft>
            </a:pPr>
            <a:endParaRPr kumimoji="1" lang="zh-CN" altLang="en-US" b="1" smtClean="0">
              <a:solidFill>
                <a:srgbClr val="000000"/>
              </a:solidFill>
              <a:latin typeface="宋体" pitchFamily="2" charset="-122"/>
            </a:endParaRPr>
          </a:p>
          <a:p>
            <a:pPr eaLnBrk="1" fontAlgn="base" hangingPunct="1">
              <a:spcBef>
                <a:spcPct val="0"/>
              </a:spcBef>
              <a:spcAft>
                <a:spcPct val="0"/>
              </a:spcAft>
            </a:pPr>
            <a:r>
              <a:rPr kumimoji="1" lang="zh-CN" altLang="en-US" sz="2000" b="1" smtClean="0">
                <a:solidFill>
                  <a:srgbClr val="000000"/>
                </a:solidFill>
                <a:latin typeface="Times New Roman" pitchFamily="18" charset="0"/>
              </a:rPr>
              <a:t>空气中的氧成分大体上是恒定的，因而氧的吸附量也是恒定的，气敏器件的阻值大致保持不变。如果被测气体流入这种气氛中，器件表面将产生吸附作用，器件的阻值将随气体浓度而变化，</a:t>
            </a:r>
            <a:r>
              <a:rPr kumimoji="1" lang="zh-CN" altLang="en-US" sz="2000" b="1" smtClean="0">
                <a:solidFill>
                  <a:srgbClr val="0000FF"/>
                </a:solidFill>
                <a:latin typeface="Times New Roman" pitchFamily="18" charset="0"/>
              </a:rPr>
              <a:t>从浓度与电阻值的变化关系即可得知气体的浓度。</a:t>
            </a:r>
            <a:endParaRPr kumimoji="1" lang="zh-CN" altLang="en-US" b="1" smtClean="0">
              <a:solidFill>
                <a:srgbClr val="0000FF"/>
              </a:solidFill>
              <a:latin typeface="宋体" pitchFamily="2" charset="-122"/>
            </a:endParaRPr>
          </a:p>
          <a:p>
            <a:pPr eaLnBrk="1" fontAlgn="base" hangingPunct="1">
              <a:spcBef>
                <a:spcPct val="0"/>
              </a:spcBef>
              <a:spcAft>
                <a:spcPct val="0"/>
              </a:spcAft>
            </a:pPr>
            <a:endParaRPr kumimoji="1" lang="en-US" altLang="zh-CN" b="1" smtClean="0">
              <a:solidFill>
                <a:srgbClr val="0000FF"/>
              </a:solidFill>
              <a:latin typeface="宋体" pitchFamily="2" charset="-122"/>
            </a:endParaRPr>
          </a:p>
        </p:txBody>
      </p:sp>
      <p:sp>
        <p:nvSpPr>
          <p:cNvPr id="9221" name="Rectangle 10"/>
          <p:cNvSpPr>
            <a:spLocks noChangeArrowheads="1"/>
          </p:cNvSpPr>
          <p:nvPr/>
        </p:nvSpPr>
        <p:spPr bwMode="auto">
          <a:xfrm>
            <a:off x="7055129" y="5516566"/>
            <a:ext cx="431899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kumimoji="1" lang="en-US" altLang="zh-CN" sz="2000" b="1" smtClean="0">
                <a:solidFill>
                  <a:srgbClr val="000000"/>
                </a:solidFill>
                <a:latin typeface="Times New Roman" pitchFamily="18" charset="0"/>
              </a:rPr>
              <a:t>N</a:t>
            </a:r>
            <a:r>
              <a:rPr kumimoji="1" lang="zh-CN" altLang="en-US" sz="2000" b="1" smtClean="0">
                <a:solidFill>
                  <a:srgbClr val="000000"/>
                </a:solidFill>
                <a:latin typeface="Times New Roman" pitchFamily="18" charset="0"/>
              </a:rPr>
              <a:t>型半导体吸附气体时的器件阻值变化</a:t>
            </a:r>
          </a:p>
        </p:txBody>
      </p:sp>
      <p:sp>
        <p:nvSpPr>
          <p:cNvPr id="444432" name="Text Box 16">
            <a:hlinkClick r:id="rId3" action="ppaction://hlinksldjump"/>
          </p:cNvPr>
          <p:cNvSpPr txBox="1">
            <a:spLocks noChangeArrowheads="1"/>
          </p:cNvSpPr>
          <p:nvPr/>
        </p:nvSpPr>
        <p:spPr bwMode="auto">
          <a:xfrm>
            <a:off x="1390288" y="0"/>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0000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000000"/>
                </a:solidFill>
                <a:effectLst>
                  <a:outerShdw blurRad="38100" dist="38100" dir="2700000" algn="tl">
                    <a:srgbClr val="C0C0C0"/>
                  </a:outerShdw>
                </a:effectLst>
                <a:latin typeface="华文行楷" pitchFamily="2" charset="-122"/>
                <a:ea typeface="华文行楷" pitchFamily="2" charset="-122"/>
              </a:rPr>
              <a:t>13.5.1 </a:t>
            </a:r>
            <a:r>
              <a:rPr lang="zh-CN" altLang="en-US" sz="4000" dirty="0" smtClean="0">
                <a:solidFill>
                  <a:srgbClr val="0000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0000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0000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179363700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8"/>
          <p:cNvSpPr txBox="1">
            <a:spLocks noChangeArrowheads="1"/>
          </p:cNvSpPr>
          <p:nvPr/>
        </p:nvSpPr>
        <p:spPr bwMode="auto">
          <a:xfrm>
            <a:off x="719479" y="1341438"/>
            <a:ext cx="5662725"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3200" b="1" smtClean="0">
                <a:solidFill>
                  <a:srgbClr val="FF3300"/>
                </a:solidFill>
                <a:latin typeface="宋体" pitchFamily="2" charset="-122"/>
              </a:rPr>
              <a:t>3. SnO2</a:t>
            </a:r>
            <a:r>
              <a:rPr kumimoji="1" lang="zh-CN" altLang="en-US" sz="3200" b="1" smtClean="0">
                <a:solidFill>
                  <a:srgbClr val="FF3300"/>
                </a:solidFill>
                <a:latin typeface="宋体" pitchFamily="2" charset="-122"/>
              </a:rPr>
              <a:t>系列气敏器件</a:t>
            </a:r>
          </a:p>
          <a:p>
            <a:pPr eaLnBrk="1" fontAlgn="base" hangingPunct="1">
              <a:spcBef>
                <a:spcPct val="0"/>
              </a:spcBef>
              <a:spcAft>
                <a:spcPct val="0"/>
              </a:spcAft>
            </a:pPr>
            <a:r>
              <a:rPr kumimoji="1" lang="en-US" altLang="zh-CN" sz="2000" b="1" smtClean="0">
                <a:solidFill>
                  <a:srgbClr val="000000"/>
                </a:solidFill>
                <a:latin typeface="宋体" pitchFamily="2" charset="-122"/>
              </a:rPr>
              <a:t>1) </a:t>
            </a:r>
            <a:r>
              <a:rPr kumimoji="1" lang="zh-CN" altLang="en-US" sz="2000" b="1" smtClean="0">
                <a:solidFill>
                  <a:srgbClr val="000000"/>
                </a:solidFill>
                <a:latin typeface="宋体" pitchFamily="2" charset="-122"/>
              </a:rPr>
              <a:t>主要特性</a:t>
            </a:r>
          </a:p>
          <a:p>
            <a:pPr eaLnBrk="1" fontAlgn="base" hangingPunct="1">
              <a:spcBef>
                <a:spcPct val="0"/>
              </a:spcBef>
              <a:spcAft>
                <a:spcPct val="0"/>
              </a:spcAft>
            </a:pPr>
            <a:r>
              <a:rPr kumimoji="1" lang="zh-CN" altLang="en-US" sz="2000" b="1" smtClean="0">
                <a:solidFill>
                  <a:srgbClr val="000000"/>
                </a:solidFill>
                <a:latin typeface="宋体" pitchFamily="2" charset="-122"/>
              </a:rPr>
              <a:t>实验证明</a:t>
            </a:r>
            <a:r>
              <a:rPr kumimoji="1" lang="en-US" altLang="zh-CN" sz="2000" b="1" smtClean="0">
                <a:solidFill>
                  <a:srgbClr val="000000"/>
                </a:solidFill>
                <a:latin typeface="宋体" pitchFamily="2" charset="-122"/>
              </a:rPr>
              <a:t>SnO2</a:t>
            </a:r>
            <a:r>
              <a:rPr kumimoji="1" lang="zh-CN" altLang="en-US" sz="2000" b="1" smtClean="0">
                <a:solidFill>
                  <a:srgbClr val="000000"/>
                </a:solidFill>
                <a:latin typeface="宋体" pitchFamily="2" charset="-122"/>
              </a:rPr>
              <a:t>中的添加物对其气敏效应有明显影响，如添加</a:t>
            </a:r>
            <a:r>
              <a:rPr kumimoji="1" lang="en-US" altLang="zh-CN" sz="2000" b="1" smtClean="0">
                <a:solidFill>
                  <a:srgbClr val="000000"/>
                </a:solidFill>
                <a:latin typeface="宋体" pitchFamily="2" charset="-122"/>
              </a:rPr>
              <a:t>Pt(</a:t>
            </a:r>
            <a:r>
              <a:rPr kumimoji="1" lang="zh-CN" altLang="en-US" sz="2000" b="1" smtClean="0">
                <a:solidFill>
                  <a:srgbClr val="000000"/>
                </a:solidFill>
                <a:latin typeface="宋体" pitchFamily="2" charset="-122"/>
              </a:rPr>
              <a:t>铂</a:t>
            </a:r>
            <a:r>
              <a:rPr kumimoji="1" lang="en-US" altLang="zh-CN" sz="2000" b="1" smtClean="0">
                <a:solidFill>
                  <a:srgbClr val="000000"/>
                </a:solidFill>
                <a:latin typeface="宋体" pitchFamily="2" charset="-122"/>
              </a:rPr>
              <a:t>)</a:t>
            </a:r>
            <a:r>
              <a:rPr kumimoji="1" lang="zh-CN" altLang="en-US" sz="2000" b="1" smtClean="0">
                <a:solidFill>
                  <a:srgbClr val="000000"/>
                </a:solidFill>
                <a:latin typeface="宋体" pitchFamily="2" charset="-122"/>
              </a:rPr>
              <a:t>或</a:t>
            </a:r>
            <a:r>
              <a:rPr kumimoji="1" lang="en-US" altLang="zh-CN" sz="2000" b="1" smtClean="0">
                <a:solidFill>
                  <a:srgbClr val="000000"/>
                </a:solidFill>
                <a:latin typeface="宋体" pitchFamily="2" charset="-122"/>
              </a:rPr>
              <a:t>Pd(</a:t>
            </a:r>
            <a:r>
              <a:rPr kumimoji="1" lang="zh-CN" altLang="en-US" sz="2000" b="1" smtClean="0">
                <a:solidFill>
                  <a:srgbClr val="000000"/>
                </a:solidFill>
                <a:latin typeface="宋体" pitchFamily="2" charset="-122"/>
              </a:rPr>
              <a:t>钯</a:t>
            </a:r>
            <a:r>
              <a:rPr kumimoji="1" lang="en-US" altLang="zh-CN" sz="2000" b="1" smtClean="0">
                <a:solidFill>
                  <a:srgbClr val="000000"/>
                </a:solidFill>
                <a:latin typeface="宋体" pitchFamily="2" charset="-122"/>
              </a:rPr>
              <a:t>)</a:t>
            </a:r>
            <a:r>
              <a:rPr kumimoji="1" lang="zh-CN" altLang="en-US" sz="2000" b="1" smtClean="0">
                <a:solidFill>
                  <a:srgbClr val="000000"/>
                </a:solidFill>
                <a:latin typeface="宋体" pitchFamily="2" charset="-122"/>
              </a:rPr>
              <a:t>可以提高其灵敏度和对气体的选择性。添加剂的成分和含量、器件的烧结温度和工作温度不同，都可以产生不同的气敏效应。例如在同一温度下，含</a:t>
            </a:r>
            <a:r>
              <a:rPr kumimoji="1" lang="en-US" altLang="zh-CN" sz="2000" b="1" smtClean="0">
                <a:solidFill>
                  <a:srgbClr val="000000"/>
                </a:solidFill>
                <a:latin typeface="宋体" pitchFamily="2" charset="-122"/>
              </a:rPr>
              <a:t>1.5%(</a:t>
            </a:r>
            <a:r>
              <a:rPr kumimoji="1" lang="zh-CN" altLang="en-US" sz="2000" b="1" smtClean="0">
                <a:solidFill>
                  <a:srgbClr val="000000"/>
                </a:solidFill>
                <a:latin typeface="宋体" pitchFamily="2" charset="-122"/>
              </a:rPr>
              <a:t>重量</a:t>
            </a:r>
            <a:r>
              <a:rPr kumimoji="1" lang="en-US" altLang="zh-CN" sz="2000" b="1" smtClean="0">
                <a:solidFill>
                  <a:srgbClr val="000000"/>
                </a:solidFill>
                <a:latin typeface="宋体" pitchFamily="2" charset="-122"/>
              </a:rPr>
              <a:t>)Pd</a:t>
            </a:r>
            <a:r>
              <a:rPr kumimoji="1" lang="zh-CN" altLang="en-US" sz="2000" b="1" smtClean="0">
                <a:solidFill>
                  <a:srgbClr val="000000"/>
                </a:solidFill>
                <a:latin typeface="宋体" pitchFamily="2" charset="-122"/>
              </a:rPr>
              <a:t>的元件，对</a:t>
            </a:r>
            <a:r>
              <a:rPr kumimoji="1" lang="en-US" altLang="zh-CN" sz="2000" b="1" smtClean="0">
                <a:solidFill>
                  <a:srgbClr val="000000"/>
                </a:solidFill>
                <a:latin typeface="宋体" pitchFamily="2" charset="-122"/>
              </a:rPr>
              <a:t>CO</a:t>
            </a:r>
            <a:r>
              <a:rPr kumimoji="1" lang="zh-CN" altLang="en-US" sz="2000" b="1" smtClean="0">
                <a:solidFill>
                  <a:srgbClr val="000000"/>
                </a:solidFill>
                <a:latin typeface="宋体" pitchFamily="2" charset="-122"/>
              </a:rPr>
              <a:t>最灵敏，而含</a:t>
            </a:r>
            <a:r>
              <a:rPr kumimoji="1" lang="en-US" altLang="zh-CN" sz="2000" b="1" smtClean="0">
                <a:solidFill>
                  <a:srgbClr val="000000"/>
                </a:solidFill>
                <a:latin typeface="宋体" pitchFamily="2" charset="-122"/>
              </a:rPr>
              <a:t>0.2%(</a:t>
            </a:r>
            <a:r>
              <a:rPr kumimoji="1" lang="zh-CN" altLang="en-US" sz="2000" b="1" smtClean="0">
                <a:solidFill>
                  <a:srgbClr val="000000"/>
                </a:solidFill>
                <a:latin typeface="宋体" pitchFamily="2" charset="-122"/>
              </a:rPr>
              <a:t>重量</a:t>
            </a:r>
            <a:r>
              <a:rPr kumimoji="1" lang="en-US" altLang="zh-CN" sz="2000" b="1" smtClean="0">
                <a:solidFill>
                  <a:srgbClr val="000000"/>
                </a:solidFill>
                <a:latin typeface="宋体" pitchFamily="2" charset="-122"/>
              </a:rPr>
              <a:t>)Pd</a:t>
            </a:r>
            <a:r>
              <a:rPr kumimoji="1" lang="zh-CN" altLang="en-US" sz="2000" b="1" smtClean="0">
                <a:solidFill>
                  <a:srgbClr val="000000"/>
                </a:solidFill>
                <a:latin typeface="宋体" pitchFamily="2" charset="-122"/>
              </a:rPr>
              <a:t>时，对</a:t>
            </a:r>
            <a:r>
              <a:rPr kumimoji="1" lang="en-US" altLang="zh-CN" sz="2000" b="1" smtClean="0">
                <a:solidFill>
                  <a:srgbClr val="000000"/>
                </a:solidFill>
                <a:latin typeface="宋体" pitchFamily="2" charset="-122"/>
              </a:rPr>
              <a:t>CH4</a:t>
            </a:r>
            <a:r>
              <a:rPr kumimoji="1" lang="zh-CN" altLang="en-US" sz="2000" b="1" smtClean="0">
                <a:solidFill>
                  <a:srgbClr val="000000"/>
                </a:solidFill>
                <a:latin typeface="宋体" pitchFamily="2" charset="-122"/>
              </a:rPr>
              <a:t>最灵敏；又如同一含量</a:t>
            </a:r>
            <a:r>
              <a:rPr kumimoji="1" lang="en-US" altLang="zh-CN" sz="2000" b="1" smtClean="0">
                <a:solidFill>
                  <a:srgbClr val="000000"/>
                </a:solidFill>
                <a:latin typeface="宋体" pitchFamily="2" charset="-122"/>
              </a:rPr>
              <a:t>Pt</a:t>
            </a:r>
            <a:r>
              <a:rPr kumimoji="1" lang="zh-CN" altLang="en-US" sz="2000" b="1" smtClean="0">
                <a:solidFill>
                  <a:srgbClr val="000000"/>
                </a:solidFill>
                <a:latin typeface="宋体" pitchFamily="2" charset="-122"/>
              </a:rPr>
              <a:t>的元件，在</a:t>
            </a:r>
            <a:r>
              <a:rPr kumimoji="1" lang="en-US" altLang="zh-CN" sz="2000" b="1" smtClean="0">
                <a:solidFill>
                  <a:srgbClr val="000000"/>
                </a:solidFill>
                <a:latin typeface="宋体" pitchFamily="2" charset="-122"/>
              </a:rPr>
              <a:t>200℃</a:t>
            </a:r>
            <a:r>
              <a:rPr kumimoji="1" lang="zh-CN" altLang="en-US" sz="2000" b="1" smtClean="0">
                <a:solidFill>
                  <a:srgbClr val="000000"/>
                </a:solidFill>
                <a:latin typeface="宋体" pitchFamily="2" charset="-122"/>
              </a:rPr>
              <a:t>以下，对</a:t>
            </a:r>
            <a:r>
              <a:rPr kumimoji="1" lang="en-US" altLang="zh-CN" sz="2000" b="1" smtClean="0">
                <a:solidFill>
                  <a:srgbClr val="000000"/>
                </a:solidFill>
                <a:latin typeface="宋体" pitchFamily="2" charset="-122"/>
              </a:rPr>
              <a:t>CO</a:t>
            </a:r>
            <a:r>
              <a:rPr kumimoji="1" lang="zh-CN" altLang="en-US" sz="2000" b="1" smtClean="0">
                <a:solidFill>
                  <a:srgbClr val="000000"/>
                </a:solidFill>
                <a:latin typeface="宋体" pitchFamily="2" charset="-122"/>
              </a:rPr>
              <a:t>最灵敏，而</a:t>
            </a:r>
            <a:r>
              <a:rPr kumimoji="1" lang="en-US" altLang="zh-CN" sz="2000" b="1" smtClean="0">
                <a:solidFill>
                  <a:srgbClr val="000000"/>
                </a:solidFill>
                <a:latin typeface="宋体" pitchFamily="2" charset="-122"/>
              </a:rPr>
              <a:t>400℃</a:t>
            </a:r>
            <a:r>
              <a:rPr kumimoji="1" lang="zh-CN" altLang="en-US" sz="2000" b="1" smtClean="0">
                <a:solidFill>
                  <a:srgbClr val="000000"/>
                </a:solidFill>
                <a:latin typeface="宋体" pitchFamily="2" charset="-122"/>
              </a:rPr>
              <a:t>以检测甲烷最佳。</a:t>
            </a:r>
          </a:p>
        </p:txBody>
      </p:sp>
      <p:pic>
        <p:nvPicPr>
          <p:cNvPr id="10243" name="Picture 9" descr="5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980" y="2276475"/>
            <a:ext cx="5660608"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10"/>
          <p:cNvSpPr>
            <a:spLocks noChangeArrowheads="1"/>
          </p:cNvSpPr>
          <p:nvPr/>
        </p:nvSpPr>
        <p:spPr bwMode="auto">
          <a:xfrm>
            <a:off x="7245581" y="5445128"/>
            <a:ext cx="4704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000" b="1" smtClean="0">
                <a:solidFill>
                  <a:srgbClr val="000000"/>
                </a:solidFill>
                <a:latin typeface="Times New Roman" pitchFamily="18" charset="0"/>
              </a:rPr>
              <a:t>SnO</a:t>
            </a:r>
            <a:r>
              <a:rPr kumimoji="1" lang="en-US" altLang="zh-CN" sz="2000" b="1" baseline="-25000" smtClean="0">
                <a:solidFill>
                  <a:srgbClr val="000000"/>
                </a:solidFill>
                <a:latin typeface="Times New Roman" pitchFamily="18" charset="0"/>
              </a:rPr>
              <a:t>2</a:t>
            </a:r>
            <a:r>
              <a:rPr kumimoji="1" lang="zh-CN" altLang="en-US" sz="2000" b="1" smtClean="0">
                <a:solidFill>
                  <a:srgbClr val="000000"/>
                </a:solidFill>
                <a:latin typeface="Times New Roman" pitchFamily="18" charset="0"/>
              </a:rPr>
              <a:t>气敏器件的</a:t>
            </a:r>
            <a:r>
              <a:rPr kumimoji="1" lang="zh-CN" altLang="en-US" sz="2000" b="1" smtClean="0">
                <a:solidFill>
                  <a:srgbClr val="0000FF"/>
                </a:solidFill>
                <a:latin typeface="Times New Roman" pitchFamily="18" charset="0"/>
              </a:rPr>
              <a:t>灵敏度特性</a:t>
            </a:r>
          </a:p>
        </p:txBody>
      </p:sp>
      <p:sp>
        <p:nvSpPr>
          <p:cNvPr id="444432" name="Text Box 16">
            <a:hlinkClick r:id="rId3" action="ppaction://hlinksldjump"/>
          </p:cNvPr>
          <p:cNvSpPr txBox="1">
            <a:spLocks noChangeArrowheads="1"/>
          </p:cNvSpPr>
          <p:nvPr/>
        </p:nvSpPr>
        <p:spPr bwMode="auto">
          <a:xfrm>
            <a:off x="1390288"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0000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000000"/>
                </a:solidFill>
                <a:effectLst>
                  <a:outerShdw blurRad="38100" dist="38100" dir="2700000" algn="tl">
                    <a:srgbClr val="C0C0C0"/>
                  </a:outerShdw>
                </a:effectLst>
                <a:latin typeface="华文行楷" pitchFamily="2" charset="-122"/>
                <a:ea typeface="华文行楷" pitchFamily="2" charset="-122"/>
              </a:rPr>
              <a:t>13.5.1 </a:t>
            </a:r>
            <a:r>
              <a:rPr lang="zh-CN" altLang="en-US" sz="4000" dirty="0" smtClean="0">
                <a:solidFill>
                  <a:srgbClr val="0000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0000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0000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272486653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8519" y="1503201"/>
            <a:ext cx="10471785" cy="3323987"/>
          </a:xfrm>
          <a:prstGeom prst="rect">
            <a:avLst/>
          </a:prstGeom>
          <a:noFill/>
        </p:spPr>
        <p:txBody>
          <a:bodyPr wrap="square" rtlCol="0">
            <a:spAutoFit/>
          </a:bodyPr>
          <a:lstStyle/>
          <a:p>
            <a:pPr indent="0" fontAlgn="auto">
              <a:lnSpc>
                <a:spcPct val="150000"/>
              </a:lnSpc>
              <a:buClrTx/>
              <a:buSzTx/>
              <a:buFontTx/>
            </a:pPr>
            <a:r>
              <a:rPr lang="zh-CN" altLang="en-US" sz="2800" dirty="0">
                <a:latin typeface="黑体" panose="02010609060101010101" charset="-122"/>
                <a:ea typeface="黑体" panose="02010609060101010101" charset="-122"/>
              </a:rPr>
              <a:t>纵波、横波及表面波的传播速度，取决于介质的弹性常数及介质密度。</a:t>
            </a:r>
            <a:r>
              <a:rPr lang="zh-CN" altLang="en-US" sz="2800" dirty="0">
                <a:solidFill>
                  <a:srgbClr val="FF0000"/>
                </a:solidFill>
                <a:latin typeface="黑体" panose="02010609060101010101" charset="-122"/>
                <a:ea typeface="黑体" panose="02010609060101010101" charset="-122"/>
              </a:rPr>
              <a:t>气体和液体中只能传播纵波</a:t>
            </a:r>
            <a:r>
              <a:rPr lang="zh-CN" altLang="en-US" sz="2800" dirty="0">
                <a:latin typeface="黑体" panose="02010609060101010101" charset="-122"/>
                <a:ea typeface="黑体" panose="02010609060101010101" charset="-122"/>
              </a:rPr>
              <a:t>，</a:t>
            </a:r>
            <a:r>
              <a:rPr lang="zh-CN" altLang="en-US" sz="2800" dirty="0">
                <a:solidFill>
                  <a:srgbClr val="FF0000"/>
                </a:solidFill>
                <a:latin typeface="黑体" panose="02010609060101010101" charset="-122"/>
                <a:ea typeface="黑体" panose="02010609060101010101" charset="-122"/>
              </a:rPr>
              <a:t>气体中声速为</a:t>
            </a:r>
            <a:r>
              <a:rPr lang="zh-CN" altLang="en-US" sz="2800" dirty="0" smtClean="0">
                <a:solidFill>
                  <a:srgbClr val="FF0000"/>
                </a:solidFill>
                <a:latin typeface="黑体" panose="02010609060101010101" charset="-122"/>
                <a:ea typeface="黑体" panose="02010609060101010101" charset="-122"/>
              </a:rPr>
              <a:t>344m</a:t>
            </a:r>
            <a:r>
              <a:rPr lang="zh-CN" altLang="en-US" sz="2800" dirty="0">
                <a:solidFill>
                  <a:srgbClr val="FF0000"/>
                </a:solidFill>
                <a:latin typeface="黑体" panose="02010609060101010101" charset="-122"/>
                <a:ea typeface="黑体" panose="02010609060101010101" charset="-122"/>
              </a:rPr>
              <a:t>/s</a:t>
            </a:r>
            <a:r>
              <a:rPr lang="zh-CN" altLang="en-US" sz="2800" dirty="0">
                <a:latin typeface="黑体" panose="02010609060101010101" charset="-122"/>
                <a:ea typeface="黑体" panose="02010609060101010101" charset="-122"/>
              </a:rPr>
              <a:t>，</a:t>
            </a:r>
            <a:r>
              <a:rPr lang="zh-CN" altLang="en-US" sz="2800" dirty="0">
                <a:solidFill>
                  <a:srgbClr val="FF0000"/>
                </a:solidFill>
                <a:latin typeface="黑体" panose="02010609060101010101" charset="-122"/>
                <a:ea typeface="黑体" panose="02010609060101010101" charset="-122"/>
              </a:rPr>
              <a:t>液体中声速为900～1900m/s</a:t>
            </a:r>
            <a:r>
              <a:rPr lang="zh-CN" altLang="en-US" sz="2800" dirty="0">
                <a:latin typeface="黑体" panose="02010609060101010101" charset="-122"/>
                <a:ea typeface="黑体" panose="02010609060101010101" charset="-122"/>
              </a:rPr>
              <a:t>。在固体中，纵波、横波和表面波三者的声速成一定关系，通常可认为横波声速为纵波声速的一半，表面波声速约为横波声速的90%。</a:t>
            </a:r>
          </a:p>
        </p:txBody>
      </p:sp>
      <p:sp>
        <p:nvSpPr>
          <p:cNvPr id="2" name="矩形 1">
            <a:extLst>
              <a:ext uri="{FF2B5EF4-FFF2-40B4-BE49-F238E27FC236}">
                <a16:creationId xmlns:a16="http://schemas.microsoft.com/office/drawing/2014/main" xmlns="" id="{4EBC8E3D-8C9D-462D-A26D-7F7D53D366A5}"/>
              </a:ext>
            </a:extLst>
          </p:cNvPr>
          <p:cNvSpPr/>
          <p:nvPr/>
        </p:nvSpPr>
        <p:spPr>
          <a:xfrm>
            <a:off x="793205" y="399046"/>
            <a:ext cx="3432350" cy="637675"/>
          </a:xfrm>
          <a:prstGeom prst="rect">
            <a:avLst/>
          </a:prstGeom>
        </p:spPr>
        <p:txBody>
          <a:bodyPr wrap="none">
            <a:spAutoFit/>
          </a:bodyPr>
          <a:lstStyle/>
          <a:p>
            <a:pPr indent="0" fontAlgn="auto">
              <a:lnSpc>
                <a:spcPct val="150000"/>
              </a:lnSpc>
              <a:buClrTx/>
              <a:buSzTx/>
              <a:buFontTx/>
            </a:pPr>
            <a:r>
              <a:rPr lang="zh-CN" altLang="en-US" sz="2800" b="1" dirty="0">
                <a:solidFill>
                  <a:srgbClr val="0000FF"/>
                </a:solidFill>
                <a:latin typeface="黑体" panose="02010609060101010101" charset="-122"/>
                <a:ea typeface="黑体" panose="02010609060101010101" charset="-122"/>
              </a:rPr>
              <a:t>3.超声波的传播速度</a:t>
            </a:r>
          </a:p>
        </p:txBody>
      </p:sp>
    </p:spTree>
    <p:custDataLst>
      <p:tags r:id="rId1"/>
    </p:custDataLst>
  </p:cSld>
  <p:clrMapOvr>
    <a:masterClrMapping/>
  </p:clrMapOvr>
  <p:transition>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9" descr="5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423" y="1268413"/>
            <a:ext cx="7871949"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10"/>
          <p:cNvSpPr>
            <a:spLocks noChangeArrowheads="1"/>
          </p:cNvSpPr>
          <p:nvPr/>
        </p:nvSpPr>
        <p:spPr bwMode="auto">
          <a:xfrm>
            <a:off x="1678080" y="5084766"/>
            <a:ext cx="902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000" b="1" smtClean="0">
                <a:solidFill>
                  <a:srgbClr val="000000"/>
                </a:solidFill>
                <a:latin typeface="Times New Roman" pitchFamily="18" charset="0"/>
              </a:rPr>
              <a:t>SnO2</a:t>
            </a:r>
            <a:r>
              <a:rPr kumimoji="1" lang="zh-CN" altLang="en-US" sz="2000" b="1" smtClean="0">
                <a:solidFill>
                  <a:srgbClr val="000000"/>
                </a:solidFill>
                <a:latin typeface="Times New Roman" pitchFamily="18" charset="0"/>
              </a:rPr>
              <a:t>气敏器件易受</a:t>
            </a:r>
            <a:r>
              <a:rPr kumimoji="1" lang="zh-CN" altLang="en-US" sz="2000" b="1" smtClean="0">
                <a:solidFill>
                  <a:srgbClr val="0000FF"/>
                </a:solidFill>
                <a:latin typeface="Times New Roman" pitchFamily="18" charset="0"/>
              </a:rPr>
              <a:t>环境温度和湿度</a:t>
            </a:r>
            <a:r>
              <a:rPr kumimoji="1" lang="zh-CN" altLang="en-US" sz="2000" b="1" smtClean="0">
                <a:solidFill>
                  <a:srgbClr val="000000"/>
                </a:solidFill>
                <a:latin typeface="Times New Roman" pitchFamily="18" charset="0"/>
              </a:rPr>
              <a:t>的影响，其电阻一温湿度特性如图所示。图中</a:t>
            </a:r>
            <a:r>
              <a:rPr kumimoji="1" lang="en-US" altLang="zh-CN" sz="2000" b="1" smtClean="0">
                <a:solidFill>
                  <a:srgbClr val="000000"/>
                </a:solidFill>
                <a:latin typeface="Times New Roman" pitchFamily="18" charset="0"/>
              </a:rPr>
              <a:t>RH</a:t>
            </a:r>
            <a:r>
              <a:rPr kumimoji="1" lang="zh-CN" altLang="en-US" sz="2000" b="1" smtClean="0">
                <a:solidFill>
                  <a:srgbClr val="000000"/>
                </a:solidFill>
                <a:latin typeface="Times New Roman" pitchFamily="18" charset="0"/>
              </a:rPr>
              <a:t>为相对湿度，所以在使用时，通常需要加温湿度补偿。以提高仪器的检测精度和可靠性。</a:t>
            </a:r>
          </a:p>
        </p:txBody>
      </p:sp>
      <p:sp>
        <p:nvSpPr>
          <p:cNvPr id="444432" name="Text Box 16">
            <a:hlinkClick r:id="rId3" action="ppaction://hlinksldjump"/>
          </p:cNvPr>
          <p:cNvSpPr txBox="1">
            <a:spLocks noChangeArrowheads="1"/>
          </p:cNvSpPr>
          <p:nvPr/>
        </p:nvSpPr>
        <p:spPr bwMode="auto">
          <a:xfrm>
            <a:off x="1487631" y="0"/>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5.1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303601897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8" descr="5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722" y="1798638"/>
            <a:ext cx="7486816"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ChangeArrowheads="1"/>
          </p:cNvSpPr>
          <p:nvPr/>
        </p:nvSpPr>
        <p:spPr bwMode="auto">
          <a:xfrm>
            <a:off x="2630333" y="2155766"/>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12292" name="Rectangle 12"/>
          <p:cNvSpPr>
            <a:spLocks noChangeArrowheads="1"/>
          </p:cNvSpPr>
          <p:nvPr/>
        </p:nvSpPr>
        <p:spPr bwMode="auto">
          <a:xfrm>
            <a:off x="2630333" y="2155766"/>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12293" name="Text Box 37"/>
          <p:cNvSpPr txBox="1">
            <a:spLocks noChangeArrowheads="1"/>
          </p:cNvSpPr>
          <p:nvPr/>
        </p:nvSpPr>
        <p:spPr bwMode="auto">
          <a:xfrm>
            <a:off x="3789963" y="5734050"/>
            <a:ext cx="5950517" cy="730250"/>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b="1" smtClean="0">
                <a:solidFill>
                  <a:srgbClr val="000000"/>
                </a:solidFill>
                <a:latin typeface="宋体" pitchFamily="2" charset="-122"/>
              </a:rPr>
              <a:t>当所测气体浓度变化时，气敏器件的阻值发生变化，从而使输出发生变化。</a:t>
            </a:r>
          </a:p>
        </p:txBody>
      </p:sp>
      <p:sp>
        <p:nvSpPr>
          <p:cNvPr id="444432" name="Text Box 16">
            <a:hlinkClick r:id="rId3" action="ppaction://hlinksldjump"/>
          </p:cNvPr>
          <p:cNvSpPr txBox="1">
            <a:spLocks noChangeArrowheads="1"/>
          </p:cNvSpPr>
          <p:nvPr/>
        </p:nvSpPr>
        <p:spPr bwMode="auto">
          <a:xfrm>
            <a:off x="1390288"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13.5.1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
        <p:nvSpPr>
          <p:cNvPr id="12295" name="Rectangle 16"/>
          <p:cNvSpPr>
            <a:spLocks noChangeArrowheads="1"/>
          </p:cNvSpPr>
          <p:nvPr/>
        </p:nvSpPr>
        <p:spPr bwMode="auto">
          <a:xfrm>
            <a:off x="719479" y="1196976"/>
            <a:ext cx="40078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800" b="1" smtClean="0">
                <a:solidFill>
                  <a:srgbClr val="0000FF"/>
                </a:solidFill>
              </a:rPr>
              <a:t>SnO2</a:t>
            </a:r>
            <a:r>
              <a:rPr kumimoji="1" lang="zh-CN" altLang="en-US" sz="2800" b="1" smtClean="0">
                <a:solidFill>
                  <a:srgbClr val="0000FF"/>
                </a:solidFill>
              </a:rPr>
              <a:t>气敏器件检测电路</a:t>
            </a:r>
          </a:p>
        </p:txBody>
      </p:sp>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96" y="2406650"/>
            <a:ext cx="2996419"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259835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ChangeArrowheads="1"/>
          </p:cNvSpPr>
          <p:nvPr/>
        </p:nvSpPr>
        <p:spPr bwMode="auto">
          <a:xfrm>
            <a:off x="406294" y="1981200"/>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13315" name="AutoShape 6"/>
          <p:cNvSpPr>
            <a:spLocks noChangeArrowheads="1"/>
          </p:cNvSpPr>
          <p:nvPr/>
        </p:nvSpPr>
        <p:spPr bwMode="auto">
          <a:xfrm>
            <a:off x="10665222" y="1828800"/>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13316" name="Text Box 8"/>
          <p:cNvSpPr txBox="1">
            <a:spLocks noChangeArrowheads="1"/>
          </p:cNvSpPr>
          <p:nvPr/>
        </p:nvSpPr>
        <p:spPr bwMode="auto">
          <a:xfrm>
            <a:off x="239122" y="1196976"/>
            <a:ext cx="11949703" cy="2308324"/>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400" b="1" smtClean="0">
                <a:solidFill>
                  <a:srgbClr val="FF3300"/>
                </a:solidFill>
                <a:latin typeface="宋体" pitchFamily="2" charset="-122"/>
              </a:rPr>
              <a:t>4. </a:t>
            </a:r>
            <a:r>
              <a:rPr kumimoji="1" lang="zh-CN" altLang="en-US" sz="2400" b="1" smtClean="0">
                <a:solidFill>
                  <a:srgbClr val="FF3300"/>
                </a:solidFill>
                <a:latin typeface="宋体" pitchFamily="2" charset="-122"/>
              </a:rPr>
              <a:t>气敏传感器的应用</a:t>
            </a:r>
          </a:p>
          <a:p>
            <a:pPr eaLnBrk="1" fontAlgn="base" hangingPunct="1">
              <a:spcBef>
                <a:spcPct val="0"/>
              </a:spcBef>
              <a:spcAft>
                <a:spcPct val="0"/>
              </a:spcAft>
            </a:pPr>
            <a:r>
              <a:rPr kumimoji="1" lang="zh-CN" altLang="en-US" sz="2000" b="1" smtClean="0">
                <a:solidFill>
                  <a:srgbClr val="000000"/>
                </a:solidFill>
                <a:latin typeface="宋体" pitchFamily="2" charset="-122"/>
              </a:rPr>
              <a:t>各类易燃、易爆、有毒、有害气体的检测和报警都可以用相应的气敏传感器及其相关电路来实现，如气体成分检测仪、气体报警器、空气净化器等已用于工厂、矿山、家庭、娱乐场所等。下面给出几个典型实例。</a:t>
            </a:r>
          </a:p>
          <a:p>
            <a:pPr eaLnBrk="1" fontAlgn="base" hangingPunct="1">
              <a:spcBef>
                <a:spcPct val="0"/>
              </a:spcBef>
              <a:spcAft>
                <a:spcPct val="0"/>
              </a:spcAft>
            </a:pPr>
            <a:r>
              <a:rPr kumimoji="1" lang="en-US" altLang="zh-CN" sz="2000" b="1" smtClean="0">
                <a:solidFill>
                  <a:srgbClr val="FF0000"/>
                </a:solidFill>
                <a:latin typeface="宋体" pitchFamily="2" charset="-122"/>
              </a:rPr>
              <a:t>1) </a:t>
            </a:r>
            <a:r>
              <a:rPr kumimoji="1" lang="zh-CN" altLang="en-US" sz="2000" b="1" smtClean="0">
                <a:solidFill>
                  <a:srgbClr val="FF0000"/>
                </a:solidFill>
                <a:latin typeface="宋体" pitchFamily="2" charset="-122"/>
              </a:rPr>
              <a:t>简易家用气体报警</a:t>
            </a:r>
          </a:p>
          <a:p>
            <a:pPr eaLnBrk="1" fontAlgn="base" hangingPunct="1">
              <a:spcBef>
                <a:spcPct val="0"/>
              </a:spcBef>
              <a:spcAft>
                <a:spcPct val="0"/>
              </a:spcAft>
            </a:pPr>
            <a:r>
              <a:rPr kumimoji="1" lang="zh-CN" altLang="en-US" sz="2000" b="1" smtClean="0">
                <a:solidFill>
                  <a:srgbClr val="000000"/>
                </a:solidFill>
                <a:latin typeface="宋体" pitchFamily="2" charset="-122"/>
              </a:rPr>
              <a:t>下图是一种最简单的家用气体报警器电路，采用</a:t>
            </a:r>
            <a:r>
              <a:rPr kumimoji="1" lang="zh-CN" altLang="en-US" sz="2000" b="1" smtClean="0">
                <a:solidFill>
                  <a:srgbClr val="FF3300"/>
                </a:solidFill>
                <a:latin typeface="宋体" pitchFamily="2" charset="-122"/>
              </a:rPr>
              <a:t>直热式气敏传感器</a:t>
            </a:r>
            <a:r>
              <a:rPr kumimoji="1" lang="en-US" altLang="zh-CN" sz="2000" b="1" smtClean="0">
                <a:solidFill>
                  <a:srgbClr val="FF3300"/>
                </a:solidFill>
                <a:latin typeface="宋体" pitchFamily="2" charset="-122"/>
              </a:rPr>
              <a:t>TGS109</a:t>
            </a:r>
            <a:r>
              <a:rPr kumimoji="1" lang="zh-CN" altLang="en-US" sz="2000" b="1" smtClean="0">
                <a:solidFill>
                  <a:srgbClr val="000000"/>
                </a:solidFill>
                <a:latin typeface="宋体" pitchFamily="2" charset="-122"/>
              </a:rPr>
              <a:t>，当室内可燃性气体浓度增加时，气敏器件接触到可燃性气体而</a:t>
            </a:r>
            <a:r>
              <a:rPr kumimoji="1" lang="zh-CN" altLang="en-US" sz="2000" b="1" smtClean="0">
                <a:solidFill>
                  <a:srgbClr val="FF0000"/>
                </a:solidFill>
                <a:latin typeface="宋体" pitchFamily="2" charset="-122"/>
              </a:rPr>
              <a:t>电阻值降低</a:t>
            </a:r>
            <a:r>
              <a:rPr kumimoji="1" lang="zh-CN" altLang="en-US" sz="2000" b="1" smtClean="0">
                <a:solidFill>
                  <a:srgbClr val="000000"/>
                </a:solidFill>
                <a:latin typeface="宋体" pitchFamily="2" charset="-122"/>
              </a:rPr>
              <a:t>，这样流经测试回路的电流增加，可直接驱动峰鸣器</a:t>
            </a:r>
            <a:r>
              <a:rPr kumimoji="1" lang="en-US" altLang="zh-CN" sz="2000" b="1" smtClean="0">
                <a:solidFill>
                  <a:srgbClr val="000000"/>
                </a:solidFill>
                <a:latin typeface="宋体" pitchFamily="2" charset="-122"/>
              </a:rPr>
              <a:t>BZ</a:t>
            </a:r>
            <a:r>
              <a:rPr kumimoji="1" lang="zh-CN" altLang="en-US" sz="2000" b="1" smtClean="0">
                <a:solidFill>
                  <a:srgbClr val="000000"/>
                </a:solidFill>
                <a:latin typeface="宋体" pitchFamily="2" charset="-122"/>
              </a:rPr>
              <a:t>报警。对于丙烷、丁烷、甲烷等气体，报警浓度一般选定在其爆炸下限的</a:t>
            </a:r>
            <a:r>
              <a:rPr kumimoji="1" lang="en-US" altLang="zh-CN" sz="2000" b="1" smtClean="0">
                <a:solidFill>
                  <a:srgbClr val="000000"/>
                </a:solidFill>
                <a:latin typeface="宋体" pitchFamily="2" charset="-122"/>
              </a:rPr>
              <a:t>1/10</a:t>
            </a:r>
            <a:r>
              <a:rPr kumimoji="1" lang="zh-CN" altLang="en-US" sz="2000" b="1" smtClean="0">
                <a:solidFill>
                  <a:srgbClr val="000000"/>
                </a:solidFill>
                <a:latin typeface="宋体" pitchFamily="2" charset="-122"/>
              </a:rPr>
              <a:t>，通过调整电阻来调节。</a:t>
            </a:r>
          </a:p>
        </p:txBody>
      </p:sp>
      <p:pic>
        <p:nvPicPr>
          <p:cNvPr id="13317" name="Picture 9" descr="508"/>
          <p:cNvPicPr>
            <a:picLocks noChangeAspect="1" noChangeArrowheads="1"/>
          </p:cNvPicPr>
          <p:nvPr/>
        </p:nvPicPr>
        <p:blipFill>
          <a:blip r:embed="rId2">
            <a:extLst>
              <a:ext uri="{28A0092B-C50C-407E-A947-70E740481C1C}">
                <a14:useLocalDpi xmlns:a14="http://schemas.microsoft.com/office/drawing/2010/main" val="0"/>
              </a:ext>
            </a:extLst>
          </a:blip>
          <a:srcRect b="6535"/>
          <a:stretch>
            <a:fillRect/>
          </a:stretch>
        </p:blipFill>
        <p:spPr bwMode="auto">
          <a:xfrm>
            <a:off x="4211072" y="4365628"/>
            <a:ext cx="7006459"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32" name="Text Box 16">
            <a:hlinkClick r:id="rId3" action="ppaction://hlinksldjump"/>
          </p:cNvPr>
          <p:cNvSpPr txBox="1">
            <a:spLocks noChangeArrowheads="1"/>
          </p:cNvSpPr>
          <p:nvPr/>
        </p:nvSpPr>
        <p:spPr bwMode="auto">
          <a:xfrm>
            <a:off x="1487631" y="0"/>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13.5.1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pic>
        <p:nvPicPr>
          <p:cNvPr id="13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19" y="4330700"/>
            <a:ext cx="2793272"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53459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46" y="2205038"/>
            <a:ext cx="11547643"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矩形 2"/>
          <p:cNvSpPr>
            <a:spLocks noChangeArrowheads="1"/>
          </p:cNvSpPr>
          <p:nvPr/>
        </p:nvSpPr>
        <p:spPr bwMode="auto">
          <a:xfrm>
            <a:off x="1199839" y="260351"/>
            <a:ext cx="35702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zh-CN" sz="4400" smtClean="0">
                <a:solidFill>
                  <a:srgbClr val="FF0000"/>
                </a:solidFill>
              </a:rPr>
              <a:t>酒精检测报警</a:t>
            </a:r>
            <a:endParaRPr lang="zh-CN" altLang="en-US" sz="4400" smtClean="0">
              <a:solidFill>
                <a:srgbClr val="FF0000"/>
              </a:solidFill>
            </a:endParaRPr>
          </a:p>
        </p:txBody>
      </p:sp>
      <p:sp>
        <p:nvSpPr>
          <p:cNvPr id="14340" name="矩形 3"/>
          <p:cNvSpPr>
            <a:spLocks noChangeArrowheads="1"/>
          </p:cNvSpPr>
          <p:nvPr/>
        </p:nvSpPr>
        <p:spPr bwMode="auto">
          <a:xfrm>
            <a:off x="912047" y="1268415"/>
            <a:ext cx="81576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mtClean="0">
                <a:solidFill>
                  <a:srgbClr val="000000"/>
                </a:solidFill>
              </a:rPr>
              <a:t>打开电源，预热</a:t>
            </a:r>
            <a:r>
              <a:rPr lang="en-US" altLang="zh-CN" smtClean="0">
                <a:solidFill>
                  <a:srgbClr val="000000"/>
                </a:solidFill>
              </a:rPr>
              <a:t>5</a:t>
            </a:r>
            <a:r>
              <a:rPr lang="zh-CN" altLang="zh-CN" smtClean="0">
                <a:solidFill>
                  <a:srgbClr val="000000"/>
                </a:solidFill>
              </a:rPr>
              <a:t>分钟</a:t>
            </a:r>
            <a:r>
              <a:rPr lang="zh-CN" altLang="en-US" smtClean="0">
                <a:solidFill>
                  <a:srgbClr val="000000"/>
                </a:solidFill>
              </a:rPr>
              <a:t>。</a:t>
            </a:r>
            <a:r>
              <a:rPr lang="zh-CN" altLang="zh-CN" smtClean="0">
                <a:solidFill>
                  <a:srgbClr val="000000"/>
                </a:solidFill>
              </a:rPr>
              <a:t>用浸透酒精的小棉球，靠近传感器，并吹</a:t>
            </a:r>
            <a:r>
              <a:rPr lang="en-US" altLang="zh-CN" smtClean="0">
                <a:solidFill>
                  <a:srgbClr val="000000"/>
                </a:solidFill>
              </a:rPr>
              <a:t>2</a:t>
            </a:r>
            <a:r>
              <a:rPr lang="zh-CN" altLang="zh-CN" smtClean="0">
                <a:solidFill>
                  <a:srgbClr val="000000"/>
                </a:solidFill>
              </a:rPr>
              <a:t>次气，使酒精挥发进入传感器金属网内，观察电压表读数变化</a:t>
            </a:r>
            <a:endParaRPr lang="zh-CN" altLang="en-US" smtClean="0">
              <a:solidFill>
                <a:srgbClr val="000000"/>
              </a:solidFill>
            </a:endParaRP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8717" y="96838"/>
            <a:ext cx="2793272"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4198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509"/>
          <p:cNvPicPr>
            <a:picLocks noChangeAspect="1" noChangeArrowheads="1"/>
          </p:cNvPicPr>
          <p:nvPr/>
        </p:nvPicPr>
        <p:blipFill>
          <a:blip r:embed="rId2">
            <a:extLst>
              <a:ext uri="{28A0092B-C50C-407E-A947-70E740481C1C}">
                <a14:useLocalDpi xmlns:a14="http://schemas.microsoft.com/office/drawing/2010/main" val="0"/>
              </a:ext>
            </a:extLst>
          </a:blip>
          <a:srcRect t="3726" b="5861"/>
          <a:stretch>
            <a:fillRect/>
          </a:stretch>
        </p:blipFill>
        <p:spPr bwMode="auto">
          <a:xfrm>
            <a:off x="1967988" y="2205038"/>
            <a:ext cx="7774608"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sp>
        <p:nvSpPr>
          <p:cNvPr id="15363" name="Text Box 8"/>
          <p:cNvSpPr txBox="1">
            <a:spLocks noChangeArrowheads="1"/>
          </p:cNvSpPr>
          <p:nvPr/>
        </p:nvSpPr>
        <p:spPr bwMode="auto">
          <a:xfrm>
            <a:off x="431688" y="981077"/>
            <a:ext cx="11099026" cy="1006475"/>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smtClean="0">
                <a:solidFill>
                  <a:srgbClr val="FF0000"/>
                </a:solidFill>
                <a:latin typeface="宋体" pitchFamily="2" charset="-122"/>
              </a:rPr>
              <a:t>2) </a:t>
            </a:r>
            <a:r>
              <a:rPr kumimoji="1" lang="zh-CN" altLang="en-US" sz="2000" b="1" smtClean="0">
                <a:solidFill>
                  <a:srgbClr val="FF0000"/>
                </a:solidFill>
                <a:latin typeface="宋体" pitchFamily="2" charset="-122"/>
              </a:rPr>
              <a:t>有害气体鉴别、报警与控制电路</a:t>
            </a:r>
          </a:p>
          <a:p>
            <a:pPr eaLnBrk="1" fontAlgn="base" hangingPunct="1">
              <a:spcBef>
                <a:spcPct val="0"/>
              </a:spcBef>
              <a:spcAft>
                <a:spcPct val="0"/>
              </a:spcAft>
            </a:pPr>
            <a:r>
              <a:rPr kumimoji="1" lang="en-US" altLang="zh-CN" sz="2000" b="1" smtClean="0">
                <a:solidFill>
                  <a:srgbClr val="000000"/>
                </a:solidFill>
                <a:latin typeface="宋体" pitchFamily="2" charset="-122"/>
              </a:rPr>
              <a:t>MQS2B</a:t>
            </a:r>
            <a:r>
              <a:rPr kumimoji="1" lang="zh-CN" altLang="en-US" sz="2000" b="1" smtClean="0">
                <a:solidFill>
                  <a:srgbClr val="000000"/>
                </a:solidFill>
                <a:latin typeface="宋体" pitchFamily="2" charset="-122"/>
              </a:rPr>
              <a:t>是旁热式烟雾、有害气体传感器，无有害气体时阻值较高</a:t>
            </a:r>
            <a:r>
              <a:rPr kumimoji="1" lang="en-US" altLang="zh-CN" sz="2000" b="1" smtClean="0">
                <a:solidFill>
                  <a:srgbClr val="000000"/>
                </a:solidFill>
                <a:latin typeface="宋体" pitchFamily="2" charset="-122"/>
              </a:rPr>
              <a:t>(10kΩ</a:t>
            </a:r>
            <a:r>
              <a:rPr kumimoji="1" lang="zh-CN" altLang="en-US" sz="2000" b="1" smtClean="0">
                <a:solidFill>
                  <a:srgbClr val="000000"/>
                </a:solidFill>
                <a:latin typeface="宋体" pitchFamily="2" charset="-122"/>
              </a:rPr>
              <a:t>左右</a:t>
            </a:r>
            <a:r>
              <a:rPr kumimoji="1" lang="en-US" altLang="zh-CN" sz="2000" b="1" smtClean="0">
                <a:solidFill>
                  <a:srgbClr val="000000"/>
                </a:solidFill>
                <a:latin typeface="宋体" pitchFamily="2" charset="-122"/>
              </a:rPr>
              <a:t>)</a:t>
            </a:r>
            <a:r>
              <a:rPr kumimoji="1" lang="zh-CN" altLang="en-US" sz="2000" b="1" smtClean="0">
                <a:solidFill>
                  <a:srgbClr val="000000"/>
                </a:solidFill>
                <a:latin typeface="宋体" pitchFamily="2" charset="-122"/>
              </a:rPr>
              <a:t>，有有害气体或烟雾进入时</a:t>
            </a:r>
            <a:r>
              <a:rPr kumimoji="1" lang="zh-CN" altLang="en-US" sz="2000" b="1" smtClean="0">
                <a:solidFill>
                  <a:srgbClr val="FF0000"/>
                </a:solidFill>
                <a:latin typeface="宋体" pitchFamily="2" charset="-122"/>
              </a:rPr>
              <a:t>阻值急剧下降</a:t>
            </a:r>
            <a:r>
              <a:rPr kumimoji="1" lang="zh-CN" altLang="en-US" sz="2000" b="1" smtClean="0">
                <a:solidFill>
                  <a:srgbClr val="000000"/>
                </a:solidFill>
                <a:latin typeface="宋体" pitchFamily="2" charset="-122"/>
              </a:rPr>
              <a:t>。</a:t>
            </a:r>
          </a:p>
        </p:txBody>
      </p:sp>
      <p:sp>
        <p:nvSpPr>
          <p:cNvPr id="444432" name="Text Box 16">
            <a:hlinkClick r:id="rId3" action="ppaction://hlinksldjump"/>
          </p:cNvPr>
          <p:cNvSpPr txBox="1">
            <a:spLocks noChangeArrowheads="1"/>
          </p:cNvSpPr>
          <p:nvPr/>
        </p:nvSpPr>
        <p:spPr bwMode="auto">
          <a:xfrm>
            <a:off x="1582854" y="0"/>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5.1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
        <p:nvSpPr>
          <p:cNvPr id="15365" name="Rectangle 10"/>
          <p:cNvSpPr>
            <a:spLocks noChangeArrowheads="1"/>
          </p:cNvSpPr>
          <p:nvPr/>
        </p:nvSpPr>
        <p:spPr bwMode="auto">
          <a:xfrm>
            <a:off x="1582854" y="3172103"/>
            <a:ext cx="2880034" cy="369332"/>
          </a:xfrm>
          <a:prstGeom prst="rect">
            <a:avLst/>
          </a:prstGeom>
          <a:noFill/>
          <a:ln w="28575" algn="ctr">
            <a:solidFill>
              <a:srgbClr val="FF3300"/>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zh-CN" altLang="en-US" smtClean="0">
              <a:solidFill>
                <a:srgbClr val="000000"/>
              </a:solidFill>
            </a:endParaRPr>
          </a:p>
        </p:txBody>
      </p:sp>
      <p:sp>
        <p:nvSpPr>
          <p:cNvPr id="15366" name="Rectangle 15"/>
          <p:cNvSpPr>
            <a:spLocks noChangeArrowheads="1"/>
          </p:cNvSpPr>
          <p:nvPr/>
        </p:nvSpPr>
        <p:spPr bwMode="auto">
          <a:xfrm>
            <a:off x="334346" y="6308726"/>
            <a:ext cx="14702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b="1" smtClean="0">
                <a:solidFill>
                  <a:srgbClr val="000000"/>
                </a:solidFill>
              </a:rPr>
              <a:t>MQS2B</a:t>
            </a:r>
            <a:r>
              <a:rPr kumimoji="1" lang="zh-CN" altLang="en-US" b="1" smtClean="0">
                <a:solidFill>
                  <a:srgbClr val="000000"/>
                </a:solidFill>
              </a:rPr>
              <a:t>阻值</a:t>
            </a:r>
          </a:p>
        </p:txBody>
      </p:sp>
      <p:sp>
        <p:nvSpPr>
          <p:cNvPr id="15367" name="Line 16"/>
          <p:cNvSpPr>
            <a:spLocks noChangeShapeType="1"/>
          </p:cNvSpPr>
          <p:nvPr/>
        </p:nvSpPr>
        <p:spPr bwMode="auto">
          <a:xfrm>
            <a:off x="2351005" y="6092828"/>
            <a:ext cx="0" cy="57626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mtClean="0">
              <a:solidFill>
                <a:srgbClr val="000000"/>
              </a:solidFill>
            </a:endParaRPr>
          </a:p>
        </p:txBody>
      </p:sp>
      <p:sp>
        <p:nvSpPr>
          <p:cNvPr id="15368" name="Text Box 17"/>
          <p:cNvSpPr txBox="1">
            <a:spLocks noChangeArrowheads="1"/>
          </p:cNvSpPr>
          <p:nvPr/>
        </p:nvSpPr>
        <p:spPr bwMode="auto">
          <a:xfrm>
            <a:off x="2734021" y="6237288"/>
            <a:ext cx="3743409"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lang="en-US" altLang="zh-CN" smtClean="0">
                <a:solidFill>
                  <a:srgbClr val="000000"/>
                </a:solidFill>
              </a:rPr>
              <a:t>UB</a:t>
            </a:r>
            <a:r>
              <a:rPr lang="zh-CN" altLang="en-US" smtClean="0">
                <a:solidFill>
                  <a:srgbClr val="000000"/>
                </a:solidFill>
              </a:rPr>
              <a:t>及</a:t>
            </a:r>
            <a:r>
              <a:rPr lang="en-US" altLang="zh-CN" smtClean="0">
                <a:solidFill>
                  <a:srgbClr val="000000"/>
                </a:solidFill>
              </a:rPr>
              <a:t>TWH8788</a:t>
            </a:r>
            <a:r>
              <a:rPr lang="zh-CN" altLang="en-US" smtClean="0">
                <a:solidFill>
                  <a:srgbClr val="000000"/>
                </a:solidFill>
              </a:rPr>
              <a:t>的</a:t>
            </a:r>
            <a:r>
              <a:rPr lang="en-US" altLang="zh-CN" smtClean="0">
                <a:solidFill>
                  <a:srgbClr val="000000"/>
                </a:solidFill>
              </a:rPr>
              <a:t>5</a:t>
            </a:r>
            <a:r>
              <a:rPr lang="zh-CN" altLang="en-US" smtClean="0">
                <a:solidFill>
                  <a:srgbClr val="000000"/>
                </a:solidFill>
              </a:rPr>
              <a:t>脚</a:t>
            </a:r>
          </a:p>
        </p:txBody>
      </p:sp>
      <p:sp>
        <p:nvSpPr>
          <p:cNvPr id="15369" name="Line 18"/>
          <p:cNvSpPr>
            <a:spLocks noChangeShapeType="1"/>
          </p:cNvSpPr>
          <p:nvPr/>
        </p:nvSpPr>
        <p:spPr bwMode="auto">
          <a:xfrm flipV="1">
            <a:off x="5806621" y="6237288"/>
            <a:ext cx="0" cy="4318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mtClean="0">
              <a:solidFill>
                <a:srgbClr val="000000"/>
              </a:solidFill>
            </a:endParaRPr>
          </a:p>
        </p:txBody>
      </p:sp>
      <p:sp>
        <p:nvSpPr>
          <p:cNvPr id="15370" name="Line 19"/>
          <p:cNvSpPr>
            <a:spLocks noChangeShapeType="1"/>
          </p:cNvSpPr>
          <p:nvPr/>
        </p:nvSpPr>
        <p:spPr bwMode="auto">
          <a:xfrm flipH="1">
            <a:off x="1295063" y="3357563"/>
            <a:ext cx="1631526" cy="295116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mtClean="0">
              <a:solidFill>
                <a:srgbClr val="000000"/>
              </a:solidFill>
            </a:endParaRPr>
          </a:p>
        </p:txBody>
      </p:sp>
      <p:sp>
        <p:nvSpPr>
          <p:cNvPr id="15371" name="Line 20"/>
          <p:cNvSpPr>
            <a:spLocks noChangeShapeType="1"/>
          </p:cNvSpPr>
          <p:nvPr/>
        </p:nvSpPr>
        <p:spPr bwMode="auto">
          <a:xfrm flipH="1">
            <a:off x="4270323" y="3716338"/>
            <a:ext cx="1055942" cy="259238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mtClean="0">
              <a:solidFill>
                <a:srgbClr val="000000"/>
              </a:solidFill>
            </a:endParaRPr>
          </a:p>
        </p:txBody>
      </p:sp>
      <p:sp>
        <p:nvSpPr>
          <p:cNvPr id="15372" name="Line 21"/>
          <p:cNvSpPr>
            <a:spLocks noChangeShapeType="1"/>
          </p:cNvSpPr>
          <p:nvPr/>
        </p:nvSpPr>
        <p:spPr bwMode="auto">
          <a:xfrm>
            <a:off x="3311721" y="3716338"/>
            <a:ext cx="863375" cy="252095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mtClean="0">
              <a:solidFill>
                <a:srgbClr val="000000"/>
              </a:solidFill>
            </a:endParaRPr>
          </a:p>
        </p:txBody>
      </p:sp>
      <p:sp>
        <p:nvSpPr>
          <p:cNvPr id="15373" name="Freeform 22"/>
          <p:cNvSpPr>
            <a:spLocks/>
          </p:cNvSpPr>
          <p:nvPr/>
        </p:nvSpPr>
        <p:spPr bwMode="auto">
          <a:xfrm>
            <a:off x="6094414" y="3068638"/>
            <a:ext cx="184731" cy="369332"/>
          </a:xfrm>
          <a:custGeom>
            <a:avLst/>
            <a:gdLst>
              <a:gd name="T0" fmla="*/ 0 w 318"/>
              <a:gd name="T1" fmla="*/ 0 h 363"/>
              <a:gd name="T2" fmla="*/ 2147483647 w 318"/>
              <a:gd name="T3" fmla="*/ 2147483647 h 363"/>
              <a:gd name="T4" fmla="*/ 2147483647 w 318"/>
              <a:gd name="T5" fmla="*/ 2147483647 h 363"/>
              <a:gd name="T6" fmla="*/ 0 60000 65536"/>
              <a:gd name="T7" fmla="*/ 0 60000 65536"/>
              <a:gd name="T8" fmla="*/ 0 60000 65536"/>
            </a:gdLst>
            <a:ahLst/>
            <a:cxnLst>
              <a:cxn ang="T6">
                <a:pos x="T0" y="T1"/>
              </a:cxn>
              <a:cxn ang="T7">
                <a:pos x="T2" y="T3"/>
              </a:cxn>
              <a:cxn ang="T8">
                <a:pos x="T4" y="T5"/>
              </a:cxn>
            </a:cxnLst>
            <a:rect l="0" t="0" r="r" b="b"/>
            <a:pathLst>
              <a:path w="318" h="363">
                <a:moveTo>
                  <a:pt x="0" y="0"/>
                </a:moveTo>
                <a:cubicBezTo>
                  <a:pt x="19" y="83"/>
                  <a:pt x="38" y="167"/>
                  <a:pt x="91" y="227"/>
                </a:cubicBezTo>
                <a:cubicBezTo>
                  <a:pt x="144" y="287"/>
                  <a:pt x="231" y="325"/>
                  <a:pt x="318" y="3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mtClean="0">
              <a:solidFill>
                <a:srgbClr val="000000"/>
              </a:solidFill>
            </a:endParaRPr>
          </a:p>
        </p:txBody>
      </p:sp>
      <p:sp>
        <p:nvSpPr>
          <p:cNvPr id="15374" name="Line 23"/>
          <p:cNvSpPr>
            <a:spLocks noChangeShapeType="1"/>
          </p:cNvSpPr>
          <p:nvPr/>
        </p:nvSpPr>
        <p:spPr bwMode="auto">
          <a:xfrm>
            <a:off x="6767337" y="4941888"/>
            <a:ext cx="2014542" cy="143986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zh-CN" altLang="en-US" smtClean="0">
              <a:solidFill>
                <a:srgbClr val="000000"/>
              </a:solidFill>
            </a:endParaRPr>
          </a:p>
        </p:txBody>
      </p:sp>
      <p:sp>
        <p:nvSpPr>
          <p:cNvPr id="15375" name="Text Box 24"/>
          <p:cNvSpPr txBox="1">
            <a:spLocks noChangeArrowheads="1"/>
          </p:cNvSpPr>
          <p:nvPr/>
        </p:nvSpPr>
        <p:spPr bwMode="auto">
          <a:xfrm>
            <a:off x="8589313" y="6308728"/>
            <a:ext cx="19214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lang="zh-CN" altLang="en-US" smtClean="0">
                <a:solidFill>
                  <a:srgbClr val="000000"/>
                </a:solidFill>
              </a:rPr>
              <a:t>接排气扇</a:t>
            </a:r>
          </a:p>
        </p:txBody>
      </p:sp>
      <p:sp>
        <p:nvSpPr>
          <p:cNvPr id="15376" name="Text Box 25"/>
          <p:cNvSpPr txBox="1">
            <a:spLocks noChangeArrowheads="1"/>
          </p:cNvSpPr>
          <p:nvPr/>
        </p:nvSpPr>
        <p:spPr bwMode="auto">
          <a:xfrm>
            <a:off x="9645256" y="5084763"/>
            <a:ext cx="163152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lang="zh-CN" altLang="en-US" smtClean="0">
                <a:solidFill>
                  <a:srgbClr val="000000"/>
                </a:solidFill>
              </a:rPr>
              <a:t>声光报警</a:t>
            </a:r>
          </a:p>
        </p:txBody>
      </p:sp>
      <p:sp>
        <p:nvSpPr>
          <p:cNvPr id="15377" name="Line 26"/>
          <p:cNvSpPr>
            <a:spLocks noChangeShapeType="1"/>
          </p:cNvSpPr>
          <p:nvPr/>
        </p:nvSpPr>
        <p:spPr bwMode="auto">
          <a:xfrm>
            <a:off x="8974448" y="4437063"/>
            <a:ext cx="958600" cy="79216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mtClean="0">
              <a:solidFill>
                <a:srgbClr val="000000"/>
              </a:solidFill>
            </a:endParaRPr>
          </a:p>
        </p:txBody>
      </p:sp>
      <p:sp>
        <p:nvSpPr>
          <p:cNvPr id="15378" name="Line 27"/>
          <p:cNvSpPr>
            <a:spLocks noChangeShapeType="1"/>
          </p:cNvSpPr>
          <p:nvPr/>
        </p:nvSpPr>
        <p:spPr bwMode="auto">
          <a:xfrm>
            <a:off x="8589314" y="5013325"/>
            <a:ext cx="1153282" cy="2159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mtClean="0">
              <a:solidFill>
                <a:srgbClr val="000000"/>
              </a:solidFill>
            </a:endParaRPr>
          </a:p>
        </p:txBody>
      </p:sp>
      <p:sp>
        <p:nvSpPr>
          <p:cNvPr id="15379" name="Text Box 28"/>
          <p:cNvSpPr txBox="1">
            <a:spLocks noChangeArrowheads="1"/>
          </p:cNvSpPr>
          <p:nvPr/>
        </p:nvSpPr>
        <p:spPr bwMode="auto">
          <a:xfrm>
            <a:off x="8781880" y="2636838"/>
            <a:ext cx="278269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lang="zh-CN" altLang="en-US" smtClean="0">
                <a:solidFill>
                  <a:srgbClr val="000000"/>
                </a:solidFill>
              </a:rPr>
              <a:t>开关集成电路导通</a:t>
            </a:r>
          </a:p>
        </p:txBody>
      </p:sp>
      <p:sp>
        <p:nvSpPr>
          <p:cNvPr id="15380" name="Line 29"/>
          <p:cNvSpPr>
            <a:spLocks noChangeShapeType="1"/>
          </p:cNvSpPr>
          <p:nvPr/>
        </p:nvSpPr>
        <p:spPr bwMode="auto">
          <a:xfrm flipV="1">
            <a:off x="6382206" y="2924175"/>
            <a:ext cx="2494901" cy="433388"/>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mtClean="0">
              <a:solidFill>
                <a:srgbClr val="000000"/>
              </a:solidFill>
            </a:endParaRPr>
          </a:p>
        </p:txBody>
      </p:sp>
    </p:spTree>
    <p:extLst>
      <p:ext uri="{BB962C8B-B14F-4D97-AF65-F5344CB8AC3E}">
        <p14:creationId xmlns:p14="http://schemas.microsoft.com/office/powerpoint/2010/main" val="15810926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4"/>
          <p:cNvSpPr>
            <a:spLocks noChangeArrowheads="1"/>
          </p:cNvSpPr>
          <p:nvPr/>
        </p:nvSpPr>
        <p:spPr bwMode="auto">
          <a:xfrm>
            <a:off x="10969942" y="5486400"/>
            <a:ext cx="507868" cy="457200"/>
          </a:xfrm>
          <a:prstGeom prst="star4">
            <a:avLst>
              <a:gd name="adj" fmla="val 12500"/>
            </a:avLst>
          </a:prstGeom>
          <a:gradFill rotWithShape="0">
            <a:gsLst>
              <a:gs pos="0">
                <a:srgbClr val="00CCFF"/>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16387" name="Text Box 8"/>
          <p:cNvSpPr txBox="1">
            <a:spLocks noChangeArrowheads="1"/>
          </p:cNvSpPr>
          <p:nvPr/>
        </p:nvSpPr>
        <p:spPr bwMode="auto">
          <a:xfrm>
            <a:off x="334346" y="1139826"/>
            <a:ext cx="1132756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000" b="1" smtClean="0">
                <a:solidFill>
                  <a:srgbClr val="0000FF"/>
                </a:solidFill>
                <a:latin typeface="宋体" pitchFamily="2" charset="-122"/>
              </a:rPr>
              <a:t>3) </a:t>
            </a:r>
            <a:r>
              <a:rPr kumimoji="1" lang="zh-CN" altLang="en-US" sz="2000" b="1" smtClean="0">
                <a:solidFill>
                  <a:srgbClr val="0000FF"/>
                </a:solidFill>
                <a:latin typeface="宋体" pitchFamily="2" charset="-122"/>
              </a:rPr>
              <a:t>防止酒后开车控制器</a:t>
            </a:r>
          </a:p>
          <a:p>
            <a:pPr eaLnBrk="1" fontAlgn="base" hangingPunct="1">
              <a:spcBef>
                <a:spcPct val="0"/>
              </a:spcBef>
              <a:spcAft>
                <a:spcPct val="0"/>
              </a:spcAft>
            </a:pPr>
            <a:r>
              <a:rPr kumimoji="1" lang="zh-CN" altLang="en-US" sz="2000" b="1" smtClean="0">
                <a:solidFill>
                  <a:srgbClr val="000000"/>
                </a:solidFill>
                <a:latin typeface="宋体" pitchFamily="2" charset="-122"/>
              </a:rPr>
              <a:t>图为防止酒后开车控制器原理图。图中</a:t>
            </a:r>
            <a:r>
              <a:rPr kumimoji="1" lang="en-US" altLang="zh-CN" sz="2000" b="1" smtClean="0">
                <a:solidFill>
                  <a:srgbClr val="000000"/>
                </a:solidFill>
                <a:latin typeface="宋体" pitchFamily="2" charset="-122"/>
              </a:rPr>
              <a:t>QM–J1</a:t>
            </a:r>
            <a:r>
              <a:rPr kumimoji="1" lang="zh-CN" altLang="en-US" sz="2000" b="1" smtClean="0">
                <a:solidFill>
                  <a:srgbClr val="000000"/>
                </a:solidFill>
                <a:latin typeface="宋体" pitchFamily="2" charset="-122"/>
              </a:rPr>
              <a:t>为酒敏元件。若司机没喝酒，在驾驶室内合上开关</a:t>
            </a:r>
            <a:r>
              <a:rPr kumimoji="1" lang="en-US" altLang="zh-CN" sz="2000" b="1" smtClean="0">
                <a:solidFill>
                  <a:srgbClr val="000000"/>
                </a:solidFill>
                <a:latin typeface="宋体" pitchFamily="2" charset="-122"/>
              </a:rPr>
              <a:t>S</a:t>
            </a:r>
            <a:r>
              <a:rPr kumimoji="1" lang="zh-CN" altLang="en-US" sz="2000" b="1" smtClean="0">
                <a:solidFill>
                  <a:srgbClr val="000000"/>
                </a:solidFill>
                <a:latin typeface="宋体" pitchFamily="2" charset="-122"/>
              </a:rPr>
              <a:t>，此时气敏器件的阻值很高，</a:t>
            </a:r>
            <a:r>
              <a:rPr kumimoji="1" lang="en-US" altLang="zh-CN" sz="2000" b="1" i="1" smtClean="0">
                <a:solidFill>
                  <a:srgbClr val="000000"/>
                </a:solidFill>
                <a:latin typeface="宋体" pitchFamily="2" charset="-122"/>
              </a:rPr>
              <a:t>U</a:t>
            </a:r>
            <a:r>
              <a:rPr kumimoji="1" lang="en-US" altLang="zh-CN" sz="2000" b="1" smtClean="0">
                <a:solidFill>
                  <a:srgbClr val="000000"/>
                </a:solidFill>
                <a:latin typeface="宋体" pitchFamily="2" charset="-122"/>
              </a:rPr>
              <a:t>a</a:t>
            </a:r>
            <a:r>
              <a:rPr kumimoji="1" lang="zh-CN" altLang="en-US" sz="2000" b="1" smtClean="0">
                <a:solidFill>
                  <a:srgbClr val="000000"/>
                </a:solidFill>
                <a:latin typeface="宋体" pitchFamily="2" charset="-122"/>
              </a:rPr>
              <a:t>为高电平，</a:t>
            </a:r>
            <a:r>
              <a:rPr kumimoji="1" lang="en-US" altLang="zh-CN" sz="2000" b="1" i="1" smtClean="0">
                <a:solidFill>
                  <a:srgbClr val="000000"/>
                </a:solidFill>
                <a:latin typeface="宋体" pitchFamily="2" charset="-122"/>
              </a:rPr>
              <a:t>U</a:t>
            </a:r>
            <a:r>
              <a:rPr kumimoji="1" lang="en-US" altLang="zh-CN" sz="2000" b="1" smtClean="0">
                <a:solidFill>
                  <a:srgbClr val="000000"/>
                </a:solidFill>
                <a:latin typeface="宋体" pitchFamily="2" charset="-122"/>
              </a:rPr>
              <a:t>1</a:t>
            </a:r>
            <a:r>
              <a:rPr kumimoji="1" lang="zh-CN" altLang="en-US" sz="2000" b="1" smtClean="0">
                <a:solidFill>
                  <a:srgbClr val="000000"/>
                </a:solidFill>
                <a:latin typeface="宋体" pitchFamily="2" charset="-122"/>
              </a:rPr>
              <a:t>低电平，</a:t>
            </a:r>
            <a:r>
              <a:rPr kumimoji="1" lang="en-US" altLang="zh-CN" sz="2000" b="1" i="1" smtClean="0">
                <a:solidFill>
                  <a:srgbClr val="000000"/>
                </a:solidFill>
                <a:latin typeface="宋体" pitchFamily="2" charset="-122"/>
              </a:rPr>
              <a:t>U</a:t>
            </a:r>
            <a:r>
              <a:rPr kumimoji="1" lang="en-US" altLang="zh-CN" sz="2000" b="1" smtClean="0">
                <a:solidFill>
                  <a:srgbClr val="000000"/>
                </a:solidFill>
                <a:latin typeface="宋体" pitchFamily="2" charset="-122"/>
              </a:rPr>
              <a:t>3</a:t>
            </a:r>
            <a:r>
              <a:rPr kumimoji="1" lang="zh-CN" altLang="en-US" sz="2000" b="1" smtClean="0">
                <a:solidFill>
                  <a:srgbClr val="000000"/>
                </a:solidFill>
                <a:latin typeface="宋体" pitchFamily="2" charset="-122"/>
              </a:rPr>
              <a:t>高电平，继电器</a:t>
            </a:r>
            <a:r>
              <a:rPr kumimoji="1" lang="en-US" altLang="zh-CN" sz="2000" b="1" smtClean="0">
                <a:solidFill>
                  <a:srgbClr val="000000"/>
                </a:solidFill>
                <a:latin typeface="宋体" pitchFamily="2" charset="-122"/>
              </a:rPr>
              <a:t>K2</a:t>
            </a:r>
            <a:r>
              <a:rPr kumimoji="1" lang="zh-CN" altLang="en-US" sz="2000" b="1" smtClean="0">
                <a:solidFill>
                  <a:srgbClr val="000000"/>
                </a:solidFill>
                <a:latin typeface="宋体" pitchFamily="2" charset="-122"/>
              </a:rPr>
              <a:t>线圈失电，其常闭触点</a:t>
            </a:r>
            <a:r>
              <a:rPr kumimoji="1" lang="en-US" altLang="zh-CN" sz="2000" b="1" smtClean="0">
                <a:solidFill>
                  <a:srgbClr val="000000"/>
                </a:solidFill>
                <a:latin typeface="宋体" pitchFamily="2" charset="-122"/>
              </a:rPr>
              <a:t>K2-2</a:t>
            </a:r>
            <a:r>
              <a:rPr kumimoji="1" lang="zh-CN" altLang="en-US" sz="2000" b="1" smtClean="0">
                <a:solidFill>
                  <a:srgbClr val="000000"/>
                </a:solidFill>
                <a:latin typeface="宋体" pitchFamily="2" charset="-122"/>
              </a:rPr>
              <a:t>闭合，发光二极管</a:t>
            </a:r>
            <a:r>
              <a:rPr kumimoji="1" lang="en-US" altLang="zh-CN" sz="2000" b="1" smtClean="0">
                <a:solidFill>
                  <a:srgbClr val="000000"/>
                </a:solidFill>
                <a:latin typeface="宋体" pitchFamily="2" charset="-122"/>
              </a:rPr>
              <a:t>VD1</a:t>
            </a:r>
            <a:r>
              <a:rPr kumimoji="1" lang="zh-CN" altLang="en-US" sz="2000" b="1" smtClean="0">
                <a:solidFill>
                  <a:srgbClr val="000000"/>
                </a:solidFill>
                <a:latin typeface="宋体" pitchFamily="2" charset="-122"/>
              </a:rPr>
              <a:t>通，发绿光，能点火启动发动机。</a:t>
            </a:r>
          </a:p>
        </p:txBody>
      </p:sp>
      <p:pic>
        <p:nvPicPr>
          <p:cNvPr id="16388" name="Picture 9" descr="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7202"/>
            <a:ext cx="1218882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32" name="Text Box 16">
            <a:hlinkClick r:id="rId3" action="ppaction://hlinksldjump"/>
          </p:cNvPr>
          <p:cNvSpPr txBox="1">
            <a:spLocks noChangeArrowheads="1"/>
          </p:cNvSpPr>
          <p:nvPr/>
        </p:nvSpPr>
        <p:spPr bwMode="auto">
          <a:xfrm>
            <a:off x="1582854" y="0"/>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5.1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415193404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8"/>
          <p:cNvSpPr txBox="1">
            <a:spLocks noChangeArrowheads="1"/>
          </p:cNvSpPr>
          <p:nvPr/>
        </p:nvSpPr>
        <p:spPr bwMode="auto">
          <a:xfrm>
            <a:off x="1290830" y="2276475"/>
            <a:ext cx="10174283"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50000"/>
              </a:lnSpc>
              <a:spcBef>
                <a:spcPct val="0"/>
              </a:spcBef>
              <a:spcAft>
                <a:spcPct val="0"/>
              </a:spcAft>
            </a:pPr>
            <a:r>
              <a:rPr kumimoji="1" lang="zh-CN" altLang="en-US" sz="2000" b="1" smtClean="0">
                <a:solidFill>
                  <a:srgbClr val="000000"/>
                </a:solidFill>
                <a:latin typeface="Times New Roman" pitchFamily="18" charset="0"/>
              </a:rPr>
              <a:t>若司机酗酒，气敏器件的阻值急剧下降，使</a:t>
            </a:r>
            <a:r>
              <a:rPr kumimoji="1" lang="en-US" altLang="zh-CN" sz="2000" b="1" i="1" smtClean="0">
                <a:solidFill>
                  <a:srgbClr val="000000"/>
                </a:solidFill>
                <a:latin typeface="Times New Roman" pitchFamily="18" charset="0"/>
              </a:rPr>
              <a:t>U</a:t>
            </a:r>
            <a:r>
              <a:rPr kumimoji="1" lang="en-US" altLang="zh-CN" sz="2000" b="1" smtClean="0">
                <a:solidFill>
                  <a:srgbClr val="000000"/>
                </a:solidFill>
                <a:latin typeface="Times New Roman" pitchFamily="18" charset="0"/>
              </a:rPr>
              <a:t>a</a:t>
            </a:r>
            <a:r>
              <a:rPr kumimoji="1" lang="zh-CN" altLang="en-US" sz="2000" b="1" smtClean="0">
                <a:solidFill>
                  <a:srgbClr val="000000"/>
                </a:solidFill>
                <a:latin typeface="Times New Roman" pitchFamily="18" charset="0"/>
              </a:rPr>
              <a:t>为低电平，</a:t>
            </a:r>
            <a:r>
              <a:rPr kumimoji="1" lang="en-US" altLang="zh-CN" sz="2000" b="1" i="1" smtClean="0">
                <a:solidFill>
                  <a:srgbClr val="000000"/>
                </a:solidFill>
                <a:latin typeface="Times New Roman" pitchFamily="18" charset="0"/>
              </a:rPr>
              <a:t>U</a:t>
            </a:r>
            <a:r>
              <a:rPr kumimoji="1" lang="en-US" altLang="zh-CN" sz="2000" b="1" smtClean="0">
                <a:solidFill>
                  <a:srgbClr val="000000"/>
                </a:solidFill>
                <a:latin typeface="Times New Roman" pitchFamily="18" charset="0"/>
              </a:rPr>
              <a:t>1</a:t>
            </a:r>
            <a:r>
              <a:rPr kumimoji="1" lang="zh-CN" altLang="en-US" sz="2000" b="1" smtClean="0">
                <a:solidFill>
                  <a:srgbClr val="000000"/>
                </a:solidFill>
                <a:latin typeface="Times New Roman" pitchFamily="18" charset="0"/>
              </a:rPr>
              <a:t>高电平，</a:t>
            </a:r>
            <a:r>
              <a:rPr kumimoji="1" lang="en-US" altLang="zh-CN" sz="2000" b="1" i="1" smtClean="0">
                <a:solidFill>
                  <a:srgbClr val="000000"/>
                </a:solidFill>
                <a:latin typeface="Times New Roman" pitchFamily="18" charset="0"/>
              </a:rPr>
              <a:t>U</a:t>
            </a:r>
            <a:r>
              <a:rPr kumimoji="1" lang="en-US" altLang="zh-CN" sz="2000" b="1" smtClean="0">
                <a:solidFill>
                  <a:srgbClr val="000000"/>
                </a:solidFill>
                <a:latin typeface="Times New Roman" pitchFamily="18" charset="0"/>
              </a:rPr>
              <a:t>3</a:t>
            </a:r>
            <a:r>
              <a:rPr kumimoji="1" lang="zh-CN" altLang="en-US" sz="2000" b="1" smtClean="0">
                <a:solidFill>
                  <a:srgbClr val="000000"/>
                </a:solidFill>
                <a:latin typeface="Times New Roman" pitchFamily="18" charset="0"/>
              </a:rPr>
              <a:t>低电平，继电器</a:t>
            </a:r>
            <a:r>
              <a:rPr kumimoji="1" lang="en-US" altLang="zh-CN" sz="2000" b="1" smtClean="0">
                <a:solidFill>
                  <a:srgbClr val="000000"/>
                </a:solidFill>
                <a:latin typeface="Times New Roman" pitchFamily="18" charset="0"/>
              </a:rPr>
              <a:t>K2</a:t>
            </a:r>
            <a:r>
              <a:rPr kumimoji="1" lang="zh-CN" altLang="en-US" sz="2000" b="1" smtClean="0">
                <a:solidFill>
                  <a:srgbClr val="000000"/>
                </a:solidFill>
                <a:latin typeface="Times New Roman" pitchFamily="18" charset="0"/>
              </a:rPr>
              <a:t>线圈通电，</a:t>
            </a:r>
            <a:r>
              <a:rPr kumimoji="1" lang="en-US" altLang="zh-CN" sz="2000" b="1" smtClean="0">
                <a:solidFill>
                  <a:srgbClr val="000000"/>
                </a:solidFill>
                <a:latin typeface="Times New Roman" pitchFamily="18" charset="0"/>
              </a:rPr>
              <a:t>K2-2</a:t>
            </a:r>
            <a:r>
              <a:rPr kumimoji="1" lang="zh-CN" altLang="en-US" sz="2000" b="1" smtClean="0">
                <a:solidFill>
                  <a:srgbClr val="000000"/>
                </a:solidFill>
                <a:latin typeface="Times New Roman" pitchFamily="18" charset="0"/>
              </a:rPr>
              <a:t>常开触头闭合，发光二极管</a:t>
            </a:r>
            <a:r>
              <a:rPr kumimoji="1" lang="en-US" altLang="zh-CN" sz="2000" b="1" smtClean="0">
                <a:solidFill>
                  <a:srgbClr val="000000"/>
                </a:solidFill>
                <a:latin typeface="Times New Roman" pitchFamily="18" charset="0"/>
              </a:rPr>
              <a:t>VD2</a:t>
            </a:r>
            <a:r>
              <a:rPr kumimoji="1" lang="zh-CN" altLang="en-US" sz="2000" b="1" smtClean="0">
                <a:solidFill>
                  <a:srgbClr val="000000"/>
                </a:solidFill>
                <a:latin typeface="Times New Roman" pitchFamily="18" charset="0"/>
              </a:rPr>
              <a:t>通，发红光，以示警告，同时常闭触点</a:t>
            </a:r>
            <a:r>
              <a:rPr kumimoji="1" lang="en-US" altLang="zh-CN" sz="2000" b="1" smtClean="0">
                <a:solidFill>
                  <a:srgbClr val="000000"/>
                </a:solidFill>
                <a:latin typeface="Times New Roman" pitchFamily="18" charset="0"/>
              </a:rPr>
              <a:t>K2-1</a:t>
            </a:r>
            <a:r>
              <a:rPr kumimoji="1" lang="zh-CN" altLang="en-US" sz="2000" b="1" smtClean="0">
                <a:solidFill>
                  <a:srgbClr val="000000"/>
                </a:solidFill>
                <a:latin typeface="Times New Roman" pitchFamily="18" charset="0"/>
              </a:rPr>
              <a:t>断开，无法启动发动机。</a:t>
            </a:r>
          </a:p>
          <a:p>
            <a:pPr eaLnBrk="1" fontAlgn="base" hangingPunct="1">
              <a:lnSpc>
                <a:spcPct val="150000"/>
              </a:lnSpc>
              <a:spcBef>
                <a:spcPct val="0"/>
              </a:spcBef>
              <a:spcAft>
                <a:spcPct val="0"/>
              </a:spcAft>
            </a:pPr>
            <a:endParaRPr kumimoji="1" lang="zh-CN" altLang="en-US" sz="2000" b="1" smtClean="0">
              <a:solidFill>
                <a:srgbClr val="000000"/>
              </a:solidFill>
              <a:latin typeface="Times New Roman" pitchFamily="18" charset="0"/>
            </a:endParaRPr>
          </a:p>
          <a:p>
            <a:pPr eaLnBrk="1" fontAlgn="base" hangingPunct="1">
              <a:lnSpc>
                <a:spcPct val="150000"/>
              </a:lnSpc>
              <a:spcBef>
                <a:spcPct val="0"/>
              </a:spcBef>
              <a:spcAft>
                <a:spcPct val="0"/>
              </a:spcAft>
            </a:pPr>
            <a:r>
              <a:rPr kumimoji="1" lang="zh-CN" altLang="en-US" sz="2000" b="1" smtClean="0">
                <a:solidFill>
                  <a:srgbClr val="000000"/>
                </a:solidFill>
                <a:latin typeface="Times New Roman" pitchFamily="18" charset="0"/>
              </a:rPr>
              <a:t>若司机拔出气敏器件，继电器</a:t>
            </a:r>
            <a:r>
              <a:rPr kumimoji="1" lang="en-US" altLang="zh-CN" sz="2000" b="1" smtClean="0">
                <a:solidFill>
                  <a:srgbClr val="000000"/>
                </a:solidFill>
                <a:latin typeface="Times New Roman" pitchFamily="18" charset="0"/>
              </a:rPr>
              <a:t>K1</a:t>
            </a:r>
            <a:r>
              <a:rPr kumimoji="1" lang="zh-CN" altLang="en-US" sz="2000" b="1" smtClean="0">
                <a:solidFill>
                  <a:srgbClr val="000000"/>
                </a:solidFill>
                <a:latin typeface="Times New Roman" pitchFamily="18" charset="0"/>
              </a:rPr>
              <a:t>线圈失电，其常开触点</a:t>
            </a:r>
            <a:r>
              <a:rPr kumimoji="1" lang="en-US" altLang="zh-CN" sz="2000" b="1" smtClean="0">
                <a:solidFill>
                  <a:srgbClr val="000000"/>
                </a:solidFill>
                <a:latin typeface="Times New Roman" pitchFamily="18" charset="0"/>
              </a:rPr>
              <a:t>K1-1</a:t>
            </a:r>
            <a:r>
              <a:rPr kumimoji="1" lang="zh-CN" altLang="en-US" sz="2000" b="1" smtClean="0">
                <a:solidFill>
                  <a:srgbClr val="000000"/>
                </a:solidFill>
                <a:latin typeface="Times New Roman" pitchFamily="18" charset="0"/>
              </a:rPr>
              <a:t>断开，仍然无法启动发动机。常闭触点</a:t>
            </a:r>
            <a:r>
              <a:rPr kumimoji="1" lang="en-US" altLang="zh-CN" sz="2000" b="1" smtClean="0">
                <a:solidFill>
                  <a:srgbClr val="000000"/>
                </a:solidFill>
                <a:latin typeface="Times New Roman" pitchFamily="18" charset="0"/>
              </a:rPr>
              <a:t>K1-2</a:t>
            </a:r>
            <a:r>
              <a:rPr kumimoji="1" lang="zh-CN" altLang="en-US" sz="2000" b="1" smtClean="0">
                <a:solidFill>
                  <a:srgbClr val="000000"/>
                </a:solidFill>
                <a:latin typeface="Times New Roman" pitchFamily="18" charset="0"/>
              </a:rPr>
              <a:t>的作用是长期加热气敏器件，保证此控制器处于准备工作的状态。</a:t>
            </a:r>
            <a:r>
              <a:rPr kumimoji="1" lang="en-US" altLang="zh-CN" sz="2000" b="1" smtClean="0">
                <a:solidFill>
                  <a:srgbClr val="000000"/>
                </a:solidFill>
                <a:latin typeface="Times New Roman" pitchFamily="18" charset="0"/>
              </a:rPr>
              <a:t>5G1555</a:t>
            </a:r>
            <a:r>
              <a:rPr kumimoji="1" lang="zh-CN" altLang="en-US" sz="2000" b="1" smtClean="0">
                <a:solidFill>
                  <a:srgbClr val="000000"/>
                </a:solidFill>
                <a:latin typeface="Times New Roman" pitchFamily="18" charset="0"/>
              </a:rPr>
              <a:t>为集成定时器。</a:t>
            </a:r>
          </a:p>
        </p:txBody>
      </p:sp>
      <p:sp>
        <p:nvSpPr>
          <p:cNvPr id="444432" name="Text Box 16">
            <a:hlinkClick r:id="rId2" action="ppaction://hlinksldjump"/>
          </p:cNvPr>
          <p:cNvSpPr txBox="1">
            <a:spLocks noChangeArrowheads="1"/>
          </p:cNvSpPr>
          <p:nvPr/>
        </p:nvSpPr>
        <p:spPr bwMode="auto">
          <a:xfrm>
            <a:off x="1295062" y="188913"/>
            <a:ext cx="873532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13.5.1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气</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
        <p:nvSpPr>
          <p:cNvPr id="17412" name="TextBox 1"/>
          <p:cNvSpPr txBox="1">
            <a:spLocks noChangeArrowheads="1"/>
          </p:cNvSpPr>
          <p:nvPr/>
        </p:nvSpPr>
        <p:spPr bwMode="auto">
          <a:xfrm>
            <a:off x="1007272" y="1135066"/>
            <a:ext cx="4031201"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4000" smtClean="0">
                <a:solidFill>
                  <a:srgbClr val="FF0000"/>
                </a:solidFill>
              </a:rPr>
              <a:t>工作原理：</a:t>
            </a:r>
          </a:p>
        </p:txBody>
      </p:sp>
    </p:spTree>
    <p:extLst>
      <p:ext uri="{BB962C8B-B14F-4D97-AF65-F5344CB8AC3E}">
        <p14:creationId xmlns:p14="http://schemas.microsoft.com/office/powerpoint/2010/main" val="93795087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3"/>
          <p:cNvSpPr>
            <a:spLocks noChangeArrowheads="1"/>
          </p:cNvSpPr>
          <p:nvPr/>
        </p:nvSpPr>
        <p:spPr bwMode="auto">
          <a:xfrm>
            <a:off x="1870646" y="115888"/>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18435"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18437" name="Text Box 9"/>
          <p:cNvSpPr txBox="1">
            <a:spLocks noChangeArrowheads="1"/>
          </p:cNvSpPr>
          <p:nvPr/>
        </p:nvSpPr>
        <p:spPr bwMode="auto">
          <a:xfrm>
            <a:off x="239122" y="1557339"/>
            <a:ext cx="1194970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50000"/>
              </a:lnSpc>
              <a:spcBef>
                <a:spcPct val="50000"/>
              </a:spcBef>
              <a:spcAft>
                <a:spcPct val="0"/>
              </a:spcAft>
            </a:pPr>
            <a:r>
              <a:rPr kumimoji="1" lang="zh-CN" altLang="en-US" sz="2800" b="1" smtClean="0">
                <a:solidFill>
                  <a:srgbClr val="000000"/>
                </a:solidFill>
                <a:latin typeface="Times New Roman" pitchFamily="18" charset="0"/>
              </a:rPr>
              <a:t>湿度是指大气中的水蒸气含量，通常采用绝对湿度和相对湿度两种表示方法。</a:t>
            </a:r>
            <a:r>
              <a:rPr kumimoji="1" lang="zh-CN" altLang="en-US" sz="2800" b="1" smtClean="0">
                <a:solidFill>
                  <a:srgbClr val="FF0000"/>
                </a:solidFill>
                <a:latin typeface="Times New Roman" pitchFamily="18" charset="0"/>
              </a:rPr>
              <a:t>绝对湿度</a:t>
            </a:r>
            <a:r>
              <a:rPr kumimoji="1" lang="zh-CN" altLang="en-US" sz="2800" b="1" smtClean="0">
                <a:solidFill>
                  <a:srgbClr val="000000"/>
                </a:solidFill>
                <a:latin typeface="Times New Roman" pitchFamily="18" charset="0"/>
              </a:rPr>
              <a:t>是指在一定温度和压力条件下，每单位体积的混合气体中所含水蒸气的质量，单位为</a:t>
            </a:r>
            <a:r>
              <a:rPr kumimoji="1" lang="en-US" altLang="zh-CN" sz="2800" b="1" smtClean="0">
                <a:solidFill>
                  <a:srgbClr val="000000"/>
                </a:solidFill>
                <a:latin typeface="Times New Roman" pitchFamily="18" charset="0"/>
              </a:rPr>
              <a:t>g/m</a:t>
            </a:r>
            <a:r>
              <a:rPr kumimoji="1" lang="en-US" altLang="zh-CN" sz="2800" b="1" baseline="30000" smtClean="0">
                <a:solidFill>
                  <a:srgbClr val="000000"/>
                </a:solidFill>
                <a:latin typeface="Times New Roman" pitchFamily="18" charset="0"/>
              </a:rPr>
              <a:t>3</a:t>
            </a:r>
            <a:r>
              <a:rPr kumimoji="1" lang="zh-CN" altLang="en-US" sz="2800" b="1" smtClean="0">
                <a:solidFill>
                  <a:srgbClr val="000000"/>
                </a:solidFill>
                <a:latin typeface="Times New Roman" pitchFamily="18" charset="0"/>
              </a:rPr>
              <a:t>，一般用符号</a:t>
            </a:r>
            <a:r>
              <a:rPr kumimoji="1" lang="en-US" altLang="zh-CN" sz="2800" b="1" smtClean="0">
                <a:solidFill>
                  <a:srgbClr val="000000"/>
                </a:solidFill>
                <a:latin typeface="Times New Roman" pitchFamily="18" charset="0"/>
              </a:rPr>
              <a:t>AH</a:t>
            </a:r>
            <a:r>
              <a:rPr kumimoji="1" lang="zh-CN" altLang="en-US" sz="2800" b="1" smtClean="0">
                <a:solidFill>
                  <a:srgbClr val="000000"/>
                </a:solidFill>
                <a:latin typeface="Times New Roman" pitchFamily="18" charset="0"/>
              </a:rPr>
              <a:t>表示；</a:t>
            </a:r>
            <a:r>
              <a:rPr kumimoji="1" lang="zh-CN" altLang="en-US" sz="2800" b="1" smtClean="0">
                <a:solidFill>
                  <a:srgbClr val="FF0000"/>
                </a:solidFill>
                <a:latin typeface="Times New Roman" pitchFamily="18" charset="0"/>
              </a:rPr>
              <a:t>相对湿度</a:t>
            </a:r>
            <a:r>
              <a:rPr kumimoji="1" lang="zh-CN" altLang="en-US" sz="2800" b="1" smtClean="0">
                <a:solidFill>
                  <a:srgbClr val="000000"/>
                </a:solidFill>
                <a:latin typeface="Times New Roman" pitchFamily="18" charset="0"/>
              </a:rPr>
              <a:t>是指气体的绝对湿度与同一温度下达到饱和状态的绝对湿度之比，一般用符号</a:t>
            </a:r>
            <a:r>
              <a:rPr kumimoji="1" lang="en-US" altLang="zh-CN" sz="2800" b="1" smtClean="0">
                <a:solidFill>
                  <a:srgbClr val="000000"/>
                </a:solidFill>
                <a:latin typeface="Times New Roman" pitchFamily="18" charset="0"/>
              </a:rPr>
              <a:t>%RH</a:t>
            </a:r>
            <a:r>
              <a:rPr kumimoji="1" lang="zh-CN" altLang="en-US" sz="2800" b="1" smtClean="0">
                <a:solidFill>
                  <a:srgbClr val="000000"/>
                </a:solidFill>
                <a:latin typeface="Times New Roman" pitchFamily="18" charset="0"/>
              </a:rPr>
              <a:t>表示。相对湿度给出大气的潮湿程度，它是一个无量纲的量，在实际使用中多使用相对湿度。</a:t>
            </a:r>
          </a:p>
        </p:txBody>
      </p:sp>
      <p:sp>
        <p:nvSpPr>
          <p:cNvPr id="444432" name="Text Box 16">
            <a:hlinkClick r:id="rId2" action="ppaction://hlinksldjump"/>
          </p:cNvPr>
          <p:cNvSpPr txBox="1">
            <a:spLocks noChangeArrowheads="1"/>
          </p:cNvSpPr>
          <p:nvPr/>
        </p:nvSpPr>
        <p:spPr bwMode="auto">
          <a:xfrm>
            <a:off x="1487631"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13. 5.2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湿敏传感器 </a:t>
            </a:r>
          </a:p>
        </p:txBody>
      </p:sp>
    </p:spTree>
    <p:extLst>
      <p:ext uri="{BB962C8B-B14F-4D97-AF65-F5344CB8AC3E}">
        <p14:creationId xmlns:p14="http://schemas.microsoft.com/office/powerpoint/2010/main" val="255172172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3"/>
          <p:cNvSpPr>
            <a:spLocks noChangeArrowheads="1"/>
          </p:cNvSpPr>
          <p:nvPr/>
        </p:nvSpPr>
        <p:spPr bwMode="auto">
          <a:xfrm>
            <a:off x="1870646" y="115888"/>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19459"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19460" name="AutoShape 6"/>
          <p:cNvSpPr>
            <a:spLocks noChangeArrowheads="1"/>
          </p:cNvSpPr>
          <p:nvPr/>
        </p:nvSpPr>
        <p:spPr bwMode="auto">
          <a:xfrm>
            <a:off x="10665222" y="1828800"/>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19461" name="Text Box 8"/>
          <p:cNvSpPr txBox="1">
            <a:spLocks noChangeArrowheads="1"/>
          </p:cNvSpPr>
          <p:nvPr/>
        </p:nvSpPr>
        <p:spPr bwMode="auto">
          <a:xfrm>
            <a:off x="431690" y="1196977"/>
            <a:ext cx="11422791" cy="3662541"/>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400" b="1" smtClean="0">
                <a:solidFill>
                  <a:srgbClr val="000000"/>
                </a:solidFill>
                <a:latin typeface="Times New Roman" pitchFamily="18" charset="0"/>
              </a:rPr>
              <a:t>湿敏传感器是能够感受外界湿度变化，并通过器件材料的物理或化学性质变化，将湿度转化成有用信号的器件。</a:t>
            </a:r>
            <a:r>
              <a:rPr kumimoji="1" lang="zh-CN" altLang="en-US" sz="3200" b="1" smtClean="0">
                <a:solidFill>
                  <a:srgbClr val="FF3300"/>
                </a:solidFill>
                <a:latin typeface="Times New Roman" pitchFamily="18" charset="0"/>
              </a:rPr>
              <a:t>湿度检测较之其他物理量的检测显得困难</a:t>
            </a:r>
            <a:r>
              <a:rPr kumimoji="1" lang="zh-CN" altLang="en-US" sz="2400" b="1" smtClean="0">
                <a:solidFill>
                  <a:srgbClr val="000000"/>
                </a:solidFill>
                <a:latin typeface="Times New Roman" pitchFamily="18" charset="0"/>
              </a:rPr>
              <a:t>，这首先是因为空气中水蒸气含量要比空气少得多；另外，液态水会使一些高分子材料和电解质材料溶解，一部分水分子电离后与溶入水中的空气中的杂质结合成酸或碱，使湿敏材料不同程度地受到腐蚀和老化，从而丧失其原有的性质；再者，湿信息的传递必须靠水对湿敏器件直接接触来完成，因此湿敏器件只能直接暴露于待测环境中，不能密封。通常，对湿敏器件有下列要求：在各种气体环境下稳定性好、响应时间短、寿命长、有互换性、耐污染和受温度影响小等。微型化、集成化及廉价是湿敏器件的发展方向。</a:t>
            </a:r>
          </a:p>
        </p:txBody>
      </p:sp>
      <p:sp>
        <p:nvSpPr>
          <p:cNvPr id="444432" name="Text Box 16">
            <a:hlinkClick r:id="rId2" action="ppaction://hlinksldjump"/>
          </p:cNvPr>
          <p:cNvSpPr txBox="1">
            <a:spLocks noChangeArrowheads="1"/>
          </p:cNvSpPr>
          <p:nvPr/>
        </p:nvSpPr>
        <p:spPr bwMode="auto">
          <a:xfrm>
            <a:off x="1487631" y="188913"/>
            <a:ext cx="873532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13.5.2 </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湿</a:t>
            </a:r>
            <a:r>
              <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rPr>
              <a:t>敏传感器 </a:t>
            </a:r>
          </a:p>
        </p:txBody>
      </p:sp>
    </p:spTree>
    <p:extLst>
      <p:ext uri="{BB962C8B-B14F-4D97-AF65-F5344CB8AC3E}">
        <p14:creationId xmlns:p14="http://schemas.microsoft.com/office/powerpoint/2010/main" val="72118729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3"/>
          <p:cNvSpPr>
            <a:spLocks noChangeArrowheads="1"/>
          </p:cNvSpPr>
          <p:nvPr/>
        </p:nvSpPr>
        <p:spPr bwMode="auto">
          <a:xfrm>
            <a:off x="1870646" y="115888"/>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0483"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0484" name="Text Box 8"/>
          <p:cNvSpPr txBox="1">
            <a:spLocks noChangeArrowheads="1"/>
          </p:cNvSpPr>
          <p:nvPr/>
        </p:nvSpPr>
        <p:spPr bwMode="auto">
          <a:xfrm>
            <a:off x="431690" y="981075"/>
            <a:ext cx="11230225" cy="4216539"/>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b="1" smtClean="0">
                <a:solidFill>
                  <a:srgbClr val="000000"/>
                </a:solidFill>
                <a:latin typeface="宋体" pitchFamily="2" charset="-122"/>
              </a:rPr>
              <a:t>下面介绍一些现已发展比较成熟的几类湿敏传感器。</a:t>
            </a:r>
          </a:p>
          <a:p>
            <a:pPr eaLnBrk="1" fontAlgn="base" hangingPunct="1">
              <a:spcBef>
                <a:spcPct val="0"/>
              </a:spcBef>
              <a:spcAft>
                <a:spcPct val="0"/>
              </a:spcAft>
            </a:pPr>
            <a:r>
              <a:rPr kumimoji="1" lang="zh-CN" altLang="en-US" sz="2000" b="1" smtClean="0">
                <a:solidFill>
                  <a:srgbClr val="000000"/>
                </a:solidFill>
                <a:latin typeface="宋体" pitchFamily="2" charset="-122"/>
              </a:rPr>
              <a:t/>
            </a:r>
            <a:br>
              <a:rPr kumimoji="1" lang="zh-CN" altLang="en-US" sz="2000" b="1" smtClean="0">
                <a:solidFill>
                  <a:srgbClr val="000000"/>
                </a:solidFill>
                <a:latin typeface="宋体" pitchFamily="2" charset="-122"/>
              </a:rPr>
            </a:br>
            <a:r>
              <a:rPr kumimoji="1" lang="en-US" altLang="zh-CN" sz="2400" b="1" smtClean="0">
                <a:solidFill>
                  <a:srgbClr val="FF0000"/>
                </a:solidFill>
                <a:latin typeface="宋体" pitchFamily="2" charset="-122"/>
              </a:rPr>
              <a:t>1. </a:t>
            </a:r>
            <a:r>
              <a:rPr kumimoji="1" lang="zh-CN" altLang="en-US" sz="2400" b="1" smtClean="0">
                <a:solidFill>
                  <a:srgbClr val="FF0000"/>
                </a:solidFill>
                <a:latin typeface="宋体" pitchFamily="2" charset="-122"/>
              </a:rPr>
              <a:t>氯化锂湿敏电阻</a:t>
            </a:r>
            <a:endParaRPr kumimoji="1" lang="en-US" altLang="zh-CN" sz="2400" b="1" smtClean="0">
              <a:solidFill>
                <a:srgbClr val="FF0000"/>
              </a:solidFill>
              <a:latin typeface="宋体" pitchFamily="2" charset="-122"/>
            </a:endParaRPr>
          </a:p>
          <a:p>
            <a:pPr eaLnBrk="1" fontAlgn="base" hangingPunct="1">
              <a:spcBef>
                <a:spcPct val="0"/>
              </a:spcBef>
              <a:spcAft>
                <a:spcPct val="0"/>
              </a:spcAft>
            </a:pPr>
            <a:endParaRPr kumimoji="1" lang="zh-CN" altLang="en-US" sz="2400" b="1" smtClean="0">
              <a:solidFill>
                <a:srgbClr val="FF0000"/>
              </a:solidFill>
              <a:latin typeface="宋体" pitchFamily="2" charset="-122"/>
            </a:endParaRPr>
          </a:p>
          <a:p>
            <a:pPr eaLnBrk="1" fontAlgn="base" hangingPunct="1">
              <a:spcBef>
                <a:spcPct val="0"/>
              </a:spcBef>
              <a:spcAft>
                <a:spcPct val="0"/>
              </a:spcAft>
            </a:pPr>
            <a:r>
              <a:rPr kumimoji="1" lang="zh-CN" altLang="en-US" sz="2000" b="1" smtClean="0">
                <a:solidFill>
                  <a:srgbClr val="000000"/>
                </a:solidFill>
                <a:latin typeface="宋体" pitchFamily="2" charset="-122"/>
              </a:rPr>
              <a:t>   氯化锂湿敏电阻是利用吸湿性盐类潮解，</a:t>
            </a:r>
            <a:r>
              <a:rPr kumimoji="1" lang="zh-CN" altLang="en-US" sz="2000" b="1" smtClean="0">
                <a:solidFill>
                  <a:srgbClr val="FF3300"/>
                </a:solidFill>
                <a:latin typeface="宋体" pitchFamily="2" charset="-122"/>
              </a:rPr>
              <a:t>离子电导率</a:t>
            </a:r>
            <a:r>
              <a:rPr kumimoji="1" lang="zh-CN" altLang="en-US" sz="2000" b="1" smtClean="0">
                <a:solidFill>
                  <a:srgbClr val="000000"/>
                </a:solidFill>
                <a:latin typeface="宋体" pitchFamily="2" charset="-122"/>
              </a:rPr>
              <a:t>发生变化而制成的测湿元件。它由引线、基片、感湿层与电极组成。</a:t>
            </a:r>
            <a:endParaRPr kumimoji="1" lang="en-US" altLang="zh-CN" sz="2000" b="1" smtClean="0">
              <a:solidFill>
                <a:srgbClr val="000000"/>
              </a:solidFill>
              <a:latin typeface="宋体" pitchFamily="2" charset="-122"/>
            </a:endParaRPr>
          </a:p>
          <a:p>
            <a:pPr eaLnBrk="1" fontAlgn="base" hangingPunct="1">
              <a:spcBef>
                <a:spcPct val="0"/>
              </a:spcBef>
              <a:spcAft>
                <a:spcPct val="0"/>
              </a:spcAft>
            </a:pPr>
            <a:endParaRPr kumimoji="1" lang="zh-CN" altLang="en-US" sz="2000" b="1" smtClean="0">
              <a:solidFill>
                <a:srgbClr val="000000"/>
              </a:solidFill>
              <a:latin typeface="宋体" pitchFamily="2" charset="-122"/>
            </a:endParaRPr>
          </a:p>
          <a:p>
            <a:pPr eaLnBrk="1" fontAlgn="base" hangingPunct="1">
              <a:lnSpc>
                <a:spcPct val="150000"/>
              </a:lnSpc>
              <a:spcBef>
                <a:spcPct val="0"/>
              </a:spcBef>
              <a:spcAft>
                <a:spcPct val="0"/>
              </a:spcAft>
            </a:pPr>
            <a:r>
              <a:rPr kumimoji="1" lang="zh-CN" altLang="en-US" sz="2000" b="1" smtClean="0">
                <a:solidFill>
                  <a:srgbClr val="000000"/>
                </a:solidFill>
                <a:latin typeface="宋体" pitchFamily="2" charset="-122"/>
              </a:rPr>
              <a:t>   氯化锂</a:t>
            </a:r>
            <a:r>
              <a:rPr kumimoji="1" lang="en-US" altLang="zh-CN" sz="2000" b="1" smtClean="0">
                <a:solidFill>
                  <a:srgbClr val="000000"/>
                </a:solidFill>
                <a:latin typeface="宋体" pitchFamily="2" charset="-122"/>
              </a:rPr>
              <a:t>(LiCl)</a:t>
            </a:r>
            <a:r>
              <a:rPr kumimoji="1" lang="zh-CN" altLang="en-US" sz="2000" b="1" smtClean="0">
                <a:solidFill>
                  <a:srgbClr val="000000"/>
                </a:solidFill>
                <a:latin typeface="宋体" pitchFamily="2" charset="-122"/>
              </a:rPr>
              <a:t>通常与聚乙烯醇组成混合体，在氯化锂的溶液中，</a:t>
            </a:r>
            <a:r>
              <a:rPr kumimoji="1" lang="en-US" altLang="zh-CN" sz="2000" b="1" smtClean="0">
                <a:solidFill>
                  <a:srgbClr val="000000"/>
                </a:solidFill>
                <a:latin typeface="宋体" pitchFamily="2" charset="-122"/>
              </a:rPr>
              <a:t>Li</a:t>
            </a:r>
            <a:r>
              <a:rPr kumimoji="1" lang="zh-CN" altLang="en-US" sz="2000" b="1" smtClean="0">
                <a:solidFill>
                  <a:srgbClr val="000000"/>
                </a:solidFill>
                <a:latin typeface="宋体" pitchFamily="2" charset="-122"/>
              </a:rPr>
              <a:t>和</a:t>
            </a:r>
            <a:r>
              <a:rPr kumimoji="1" lang="en-US" altLang="zh-CN" sz="2000" b="1" smtClean="0">
                <a:solidFill>
                  <a:srgbClr val="000000"/>
                </a:solidFill>
                <a:latin typeface="宋体" pitchFamily="2" charset="-122"/>
              </a:rPr>
              <a:t>Cl</a:t>
            </a:r>
            <a:r>
              <a:rPr kumimoji="1" lang="zh-CN" altLang="en-US" sz="2000" b="1" smtClean="0">
                <a:solidFill>
                  <a:srgbClr val="000000"/>
                </a:solidFill>
                <a:latin typeface="宋体" pitchFamily="2" charset="-122"/>
              </a:rPr>
              <a:t>均以正负离子的形式存在，而</a:t>
            </a:r>
            <a:r>
              <a:rPr kumimoji="1" lang="en-US" altLang="zh-CN" sz="2000" b="1" smtClean="0">
                <a:solidFill>
                  <a:srgbClr val="000000"/>
                </a:solidFill>
                <a:latin typeface="宋体" pitchFamily="2" charset="-122"/>
              </a:rPr>
              <a:t>Li+</a:t>
            </a:r>
            <a:r>
              <a:rPr kumimoji="1" lang="zh-CN" altLang="en-US" sz="2000" b="1" smtClean="0">
                <a:solidFill>
                  <a:srgbClr val="000000"/>
                </a:solidFill>
                <a:latin typeface="宋体" pitchFamily="2" charset="-122"/>
              </a:rPr>
              <a:t>对水分子的吸引力强，离子水合程度高，其溶液中的离子导电能力与浓度成正比。当溶液置于一定湿度场中，</a:t>
            </a:r>
            <a:r>
              <a:rPr kumimoji="1" lang="zh-CN" altLang="en-US" sz="2000" b="1" smtClean="0">
                <a:solidFill>
                  <a:srgbClr val="FF3300"/>
                </a:solidFill>
                <a:latin typeface="宋体" pitchFamily="2" charset="-122"/>
              </a:rPr>
              <a:t>若环境相对湿度高，溶液将吸收水分，使溶液浓度降低，因此，其溶液电阻率增高；反之，环境相对湿度变低时，则溶液浓度升高，其电阻率下降，从而实现对湿度的测量。</a:t>
            </a:r>
            <a:endParaRPr kumimoji="1" lang="zh-CN" altLang="en-US" sz="2000" b="1" smtClean="0">
              <a:solidFill>
                <a:srgbClr val="000000"/>
              </a:solidFill>
              <a:latin typeface="宋体" pitchFamily="2" charset="-122"/>
            </a:endParaRPr>
          </a:p>
        </p:txBody>
      </p:sp>
      <p:sp>
        <p:nvSpPr>
          <p:cNvPr id="444432" name="Text Box 16">
            <a:hlinkClick r:id="rId2" action="ppaction://hlinksldjump"/>
          </p:cNvPr>
          <p:cNvSpPr txBox="1">
            <a:spLocks noChangeArrowheads="1"/>
          </p:cNvSpPr>
          <p:nvPr/>
        </p:nvSpPr>
        <p:spPr bwMode="auto">
          <a:xfrm>
            <a:off x="1487631" y="188913"/>
            <a:ext cx="873532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a:solidFill>
                  <a:srgbClr val="FF3300"/>
                </a:solidFill>
                <a:effectLst>
                  <a:outerShdw blurRad="38100" dist="38100" dir="2700000" algn="tl">
                    <a:srgbClr val="C0C0C0"/>
                  </a:outerShdw>
                </a:effectLst>
                <a:latin typeface="华文行楷" pitchFamily="2" charset="-122"/>
                <a:ea typeface="华文行楷" pitchFamily="2" charset="-122"/>
              </a:rPr>
              <a:t> 13.5.2 </a:t>
            </a:r>
            <a:r>
              <a:rPr lang="zh-CN" altLang="en-US" sz="4000" dirty="0">
                <a:solidFill>
                  <a:srgbClr val="FF3300"/>
                </a:solidFill>
                <a:effectLst>
                  <a:outerShdw blurRad="38100" dist="38100" dir="2700000" algn="tl">
                    <a:srgbClr val="C0C0C0"/>
                  </a:outerShdw>
                </a:effectLst>
                <a:latin typeface="华文行楷" pitchFamily="2" charset="-122"/>
                <a:ea typeface="华文行楷" pitchFamily="2" charset="-122"/>
              </a:rPr>
              <a:t>湿敏传感器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89179950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5681" y="208745"/>
            <a:ext cx="10850101" cy="441964"/>
          </a:xfrm>
        </p:spPr>
        <p:txBody>
          <a:bodyPr/>
          <a:lstStyle/>
          <a:p>
            <a:r>
              <a:rPr lang="zh-CN" altLang="en-US" dirty="0">
                <a:solidFill>
                  <a:srgbClr val="0000FF"/>
                </a:solidFill>
              </a:rPr>
              <a:t> 超声波的特点</a:t>
            </a:r>
          </a:p>
        </p:txBody>
      </p:sp>
      <p:sp>
        <p:nvSpPr>
          <p:cNvPr id="3" name="文本框 2"/>
          <p:cNvSpPr txBox="1"/>
          <p:nvPr/>
        </p:nvSpPr>
        <p:spPr>
          <a:xfrm>
            <a:off x="1055640" y="1358213"/>
            <a:ext cx="3865740" cy="4423327"/>
          </a:xfrm>
          <a:prstGeom prst="rect">
            <a:avLst/>
          </a:prstGeom>
          <a:noFill/>
        </p:spPr>
        <p:txBody>
          <a:bodyPr wrap="square" rtlCol="0">
            <a:spAutoFit/>
          </a:bodyPr>
          <a:lstStyle/>
          <a:p>
            <a:pPr indent="0" algn="l" fontAlgn="auto">
              <a:lnSpc>
                <a:spcPct val="150000"/>
              </a:lnSpc>
              <a:buClrTx/>
              <a:buSzTx/>
              <a:buFontTx/>
            </a:pPr>
            <a:r>
              <a:rPr lang="zh-CN" altLang="en-US" sz="2400" b="1" dirty="0">
                <a:solidFill>
                  <a:srgbClr val="0000FF"/>
                </a:solidFill>
                <a:latin typeface="黑体" panose="02010609060101010101" charset="-122"/>
                <a:ea typeface="黑体" panose="02010609060101010101" charset="-122"/>
              </a:rPr>
              <a:t>1.超声波的反射和折射：</a:t>
            </a:r>
          </a:p>
          <a:p>
            <a:pPr indent="0" algn="l" fontAlgn="auto">
              <a:lnSpc>
                <a:spcPct val="150000"/>
              </a:lnSpc>
              <a:buClrTx/>
              <a:buSzTx/>
              <a:buFontTx/>
            </a:pPr>
            <a:r>
              <a:rPr lang="zh-CN" altLang="en-US" sz="2800" dirty="0">
                <a:latin typeface="黑体" panose="02010609060101010101" charset="-122"/>
                <a:ea typeface="黑体" panose="02010609060101010101" charset="-122"/>
              </a:rPr>
              <a:t>声波从一种介质传播到另一种介质，在两个介质的分界面上一部分声波被反射，另一部分透射过界面，在另一种介质内部继续传播。</a:t>
            </a:r>
          </a:p>
        </p:txBody>
      </p:sp>
      <p:sp>
        <p:nvSpPr>
          <p:cNvPr id="4" name="文本框 3"/>
          <p:cNvSpPr txBox="1"/>
          <p:nvPr/>
        </p:nvSpPr>
        <p:spPr>
          <a:xfrm>
            <a:off x="6796903" y="4984032"/>
            <a:ext cx="2347097" cy="368300"/>
          </a:xfrm>
          <a:prstGeom prst="rect">
            <a:avLst/>
          </a:prstGeom>
          <a:noFill/>
        </p:spPr>
        <p:txBody>
          <a:bodyPr wrap="square" rtlCol="0">
            <a:spAutoFit/>
          </a:bodyPr>
          <a:lstStyle/>
          <a:p>
            <a:r>
              <a:rPr lang="zh-CN" altLang="en-US" dirty="0"/>
              <a:t>超声波的反射和折射</a:t>
            </a:r>
          </a:p>
        </p:txBody>
      </p:sp>
      <p:pic>
        <p:nvPicPr>
          <p:cNvPr id="9012" name="图片 9012"/>
          <p:cNvPicPr>
            <a:picLocks noChangeAspect="1" noChangeArrowheads="1"/>
          </p:cNvPicPr>
          <p:nvPr/>
        </p:nvPicPr>
        <p:blipFill>
          <a:blip r:embed="rId3" cstate="print"/>
          <a:srcRect/>
          <a:stretch>
            <a:fillRect/>
          </a:stretch>
        </p:blipFill>
        <p:spPr>
          <a:xfrm>
            <a:off x="6554236" y="1158335"/>
            <a:ext cx="3253740" cy="3106420"/>
          </a:xfrm>
          <a:prstGeom prst="rect">
            <a:avLst/>
          </a:prstGeom>
          <a:noFill/>
          <a:ln w="9525">
            <a:noFill/>
            <a:miter lim="800000"/>
            <a:headEnd/>
            <a:tailEnd/>
          </a:ln>
        </p:spPr>
      </p:pic>
    </p:spTree>
    <p:custDataLst>
      <p:tags r:id="rId1"/>
    </p:custDataLst>
  </p:cSld>
  <p:clrMapOvr>
    <a:masterClrMapping/>
  </p:clrMapOvr>
  <p:transition>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1507" name="AutoShape 6"/>
          <p:cNvSpPr>
            <a:spLocks noChangeArrowheads="1"/>
          </p:cNvSpPr>
          <p:nvPr/>
        </p:nvSpPr>
        <p:spPr bwMode="auto">
          <a:xfrm>
            <a:off x="10665222" y="1828800"/>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1508" name="Text Box 8"/>
          <p:cNvSpPr txBox="1">
            <a:spLocks noChangeArrowheads="1"/>
          </p:cNvSpPr>
          <p:nvPr/>
        </p:nvSpPr>
        <p:spPr bwMode="auto">
          <a:xfrm>
            <a:off x="6320838" y="4941890"/>
            <a:ext cx="556538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b="1" smtClean="0">
                <a:solidFill>
                  <a:srgbClr val="000000"/>
                </a:solidFill>
                <a:latin typeface="宋体" pitchFamily="2" charset="-122"/>
              </a:rPr>
              <a:t>氯化锂湿敏元件的优点是滞后小、不受测试环境风速影响、检测精度高</a:t>
            </a:r>
            <a:r>
              <a:rPr kumimoji="1" lang="en-US" altLang="zh-CN" sz="2000" b="1" smtClean="0">
                <a:solidFill>
                  <a:srgbClr val="000000"/>
                </a:solidFill>
                <a:latin typeface="宋体" pitchFamily="2" charset="-122"/>
              </a:rPr>
              <a:t>(</a:t>
            </a:r>
            <a:r>
              <a:rPr kumimoji="1" lang="zh-CN" altLang="en-US" sz="2000" b="1" smtClean="0">
                <a:solidFill>
                  <a:srgbClr val="000000"/>
                </a:solidFill>
                <a:latin typeface="宋体" pitchFamily="2" charset="-122"/>
              </a:rPr>
              <a:t>达</a:t>
            </a:r>
            <a:r>
              <a:rPr kumimoji="1" lang="en-US" altLang="zh-CN" sz="2000" b="1" u="sng" smtClean="0">
                <a:solidFill>
                  <a:srgbClr val="000000"/>
                </a:solidFill>
                <a:latin typeface="宋体" pitchFamily="2" charset="-122"/>
              </a:rPr>
              <a:t>+</a:t>
            </a:r>
            <a:r>
              <a:rPr kumimoji="1" lang="en-US" altLang="zh-CN" sz="2000" b="1" smtClean="0">
                <a:solidFill>
                  <a:srgbClr val="000000"/>
                </a:solidFill>
                <a:latin typeface="宋体" pitchFamily="2" charset="-122"/>
              </a:rPr>
              <a:t>5%)</a:t>
            </a:r>
            <a:r>
              <a:rPr kumimoji="1" lang="zh-CN" altLang="en-US" sz="2000" b="1" smtClean="0">
                <a:solidFill>
                  <a:srgbClr val="000000"/>
                </a:solidFill>
                <a:latin typeface="宋体" pitchFamily="2" charset="-122"/>
              </a:rPr>
              <a:t>，但其耐热性差，不能用于露点以下测量，器件性能重复性不理想，使用寿命短。</a:t>
            </a:r>
          </a:p>
        </p:txBody>
      </p:sp>
      <p:sp>
        <p:nvSpPr>
          <p:cNvPr id="21509" name="Rectangle 10"/>
          <p:cNvSpPr>
            <a:spLocks noChangeArrowheads="1"/>
          </p:cNvSpPr>
          <p:nvPr/>
        </p:nvSpPr>
        <p:spPr bwMode="auto">
          <a:xfrm>
            <a:off x="1102497" y="1249366"/>
            <a:ext cx="6528216" cy="1015663"/>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2000" b="1" smtClean="0">
                <a:solidFill>
                  <a:srgbClr val="000000"/>
                </a:solidFill>
                <a:latin typeface="Times New Roman" pitchFamily="18" charset="0"/>
              </a:rPr>
              <a:t>氯化锂湿敏元件在</a:t>
            </a:r>
            <a:r>
              <a:rPr kumimoji="1" lang="en-US" altLang="zh-CN" sz="2000" b="1" smtClean="0">
                <a:solidFill>
                  <a:srgbClr val="000000"/>
                </a:solidFill>
                <a:latin typeface="Times New Roman" pitchFamily="18" charset="0"/>
              </a:rPr>
              <a:t>150℃</a:t>
            </a:r>
            <a:r>
              <a:rPr kumimoji="1" lang="zh-CN" altLang="en-US" sz="2000" b="1" smtClean="0">
                <a:solidFill>
                  <a:srgbClr val="000000"/>
                </a:solidFill>
                <a:latin typeface="Times New Roman" pitchFamily="18" charset="0"/>
              </a:rPr>
              <a:t>时的电阻</a:t>
            </a:r>
            <a:r>
              <a:rPr kumimoji="1" lang="en-US" altLang="zh-CN" sz="2000" b="1" smtClean="0">
                <a:solidFill>
                  <a:srgbClr val="000000"/>
                </a:solidFill>
                <a:latin typeface="Times New Roman" pitchFamily="18" charset="0"/>
              </a:rPr>
              <a:t>-</a:t>
            </a:r>
            <a:r>
              <a:rPr kumimoji="1" lang="zh-CN" altLang="en-US" sz="2000" b="1" smtClean="0">
                <a:solidFill>
                  <a:srgbClr val="000000"/>
                </a:solidFill>
                <a:latin typeface="Times New Roman" pitchFamily="18" charset="0"/>
              </a:rPr>
              <a:t>湿度特性曲线如图所示。由图可知，在</a:t>
            </a:r>
            <a:r>
              <a:rPr kumimoji="1" lang="en-US" altLang="zh-CN" sz="2000" b="1" smtClean="0">
                <a:solidFill>
                  <a:srgbClr val="000000"/>
                </a:solidFill>
                <a:latin typeface="Times New Roman" pitchFamily="18" charset="0"/>
              </a:rPr>
              <a:t>50%</a:t>
            </a:r>
            <a:r>
              <a:rPr kumimoji="1" lang="zh-CN" altLang="en-US" sz="2000" b="1" smtClean="0">
                <a:solidFill>
                  <a:srgbClr val="000000"/>
                </a:solidFill>
                <a:latin typeface="Times New Roman" pitchFamily="18" charset="0"/>
              </a:rPr>
              <a:t>～</a:t>
            </a:r>
            <a:r>
              <a:rPr kumimoji="1" lang="en-US" altLang="zh-CN" sz="2000" b="1" smtClean="0">
                <a:solidFill>
                  <a:srgbClr val="000000"/>
                </a:solidFill>
                <a:latin typeface="Times New Roman" pitchFamily="18" charset="0"/>
              </a:rPr>
              <a:t>80%</a:t>
            </a:r>
            <a:r>
              <a:rPr kumimoji="1" lang="zh-CN" altLang="en-US" sz="2000" b="1" smtClean="0">
                <a:solidFill>
                  <a:srgbClr val="000000"/>
                </a:solidFill>
                <a:latin typeface="Times New Roman" pitchFamily="18" charset="0"/>
              </a:rPr>
              <a:t>相对湿度范围内，电阻的对数与湿度的变化为线性关系。</a:t>
            </a:r>
          </a:p>
        </p:txBody>
      </p:sp>
      <p:grpSp>
        <p:nvGrpSpPr>
          <p:cNvPr id="21510" name="组合 1"/>
          <p:cNvGrpSpPr>
            <a:grpSpLocks/>
          </p:cNvGrpSpPr>
          <p:nvPr/>
        </p:nvGrpSpPr>
        <p:grpSpPr bwMode="auto">
          <a:xfrm>
            <a:off x="7979872" y="1155701"/>
            <a:ext cx="3944439" cy="3489325"/>
            <a:chOff x="5985941" y="1156271"/>
            <a:chExt cx="2959100" cy="3489325"/>
          </a:xfrm>
        </p:grpSpPr>
        <p:pic>
          <p:nvPicPr>
            <p:cNvPr id="21514" name="Picture 9" descr="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5941" y="1156271"/>
              <a:ext cx="295910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Freeform 12"/>
            <p:cNvSpPr>
              <a:spLocks/>
            </p:cNvSpPr>
            <p:nvPr/>
          </p:nvSpPr>
          <p:spPr bwMode="auto">
            <a:xfrm>
              <a:off x="7092280" y="1988840"/>
              <a:ext cx="138584" cy="369332"/>
            </a:xfrm>
            <a:custGeom>
              <a:avLst/>
              <a:gdLst>
                <a:gd name="T0" fmla="*/ 2147483647 w 830"/>
                <a:gd name="T1" fmla="*/ 2147483647 h 740"/>
                <a:gd name="T2" fmla="*/ 2147483647 w 830"/>
                <a:gd name="T3" fmla="*/ 2147483647 h 740"/>
                <a:gd name="T4" fmla="*/ 2147483647 w 830"/>
                <a:gd name="T5" fmla="*/ 2147483647 h 740"/>
                <a:gd name="T6" fmla="*/ 2147483647 w 830"/>
                <a:gd name="T7" fmla="*/ 2147483647 h 740"/>
                <a:gd name="T8" fmla="*/ 2147483647 w 830"/>
                <a:gd name="T9" fmla="*/ 2147483647 h 740"/>
                <a:gd name="T10" fmla="*/ 2147483647 w 830"/>
                <a:gd name="T11" fmla="*/ 2147483647 h 740"/>
                <a:gd name="T12" fmla="*/ 2147483647 w 830"/>
                <a:gd name="T13" fmla="*/ 2147483647 h 740"/>
                <a:gd name="T14" fmla="*/ 2147483647 w 830"/>
                <a:gd name="T15" fmla="*/ 2147483647 h 740"/>
                <a:gd name="T16" fmla="*/ 2147483647 w 830"/>
                <a:gd name="T17" fmla="*/ 2147483647 h 740"/>
                <a:gd name="T18" fmla="*/ 2147483647 w 830"/>
                <a:gd name="T19" fmla="*/ 2147483647 h 740"/>
                <a:gd name="T20" fmla="*/ 2147483647 w 830"/>
                <a:gd name="T21" fmla="*/ 2147483647 h 740"/>
                <a:gd name="T22" fmla="*/ 2147483647 w 830"/>
                <a:gd name="T23" fmla="*/ 2147483647 h 740"/>
                <a:gd name="T24" fmla="*/ 2147483647 w 830"/>
                <a:gd name="T25" fmla="*/ 2147483647 h 740"/>
                <a:gd name="T26" fmla="*/ 2147483647 w 830"/>
                <a:gd name="T27" fmla="*/ 2147483647 h 740"/>
                <a:gd name="T28" fmla="*/ 2147483647 w 830"/>
                <a:gd name="T29" fmla="*/ 2147483647 h 740"/>
                <a:gd name="T30" fmla="*/ 2147483647 w 830"/>
                <a:gd name="T31" fmla="*/ 2147483647 h 740"/>
                <a:gd name="T32" fmla="*/ 2147483647 w 830"/>
                <a:gd name="T33" fmla="*/ 2147483647 h 740"/>
                <a:gd name="T34" fmla="*/ 2147483647 w 830"/>
                <a:gd name="T35" fmla="*/ 2147483647 h 740"/>
                <a:gd name="T36" fmla="*/ 2147483647 w 830"/>
                <a:gd name="T37" fmla="*/ 2147483647 h 740"/>
                <a:gd name="T38" fmla="*/ 2147483647 w 830"/>
                <a:gd name="T39" fmla="*/ 2147483647 h 740"/>
                <a:gd name="T40" fmla="*/ 2147483647 w 830"/>
                <a:gd name="T41" fmla="*/ 2147483647 h 740"/>
                <a:gd name="T42" fmla="*/ 2147483647 w 830"/>
                <a:gd name="T43" fmla="*/ 2147483647 h 740"/>
                <a:gd name="T44" fmla="*/ 2147483647 w 830"/>
                <a:gd name="T45" fmla="*/ 2147483647 h 740"/>
                <a:gd name="T46" fmla="*/ 2147483647 w 830"/>
                <a:gd name="T47" fmla="*/ 2147483647 h 7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30" h="740">
                  <a:moveTo>
                    <a:pt x="32" y="21"/>
                  </a:moveTo>
                  <a:cubicBezTo>
                    <a:pt x="30" y="29"/>
                    <a:pt x="25" y="37"/>
                    <a:pt x="25" y="45"/>
                  </a:cubicBezTo>
                  <a:cubicBezTo>
                    <a:pt x="25" y="245"/>
                    <a:pt x="0" y="209"/>
                    <a:pt x="118" y="286"/>
                  </a:cubicBezTo>
                  <a:cubicBezTo>
                    <a:pt x="126" y="296"/>
                    <a:pt x="130" y="310"/>
                    <a:pt x="141" y="317"/>
                  </a:cubicBezTo>
                  <a:cubicBezTo>
                    <a:pt x="155" y="326"/>
                    <a:pt x="188" y="333"/>
                    <a:pt x="188" y="333"/>
                  </a:cubicBezTo>
                  <a:cubicBezTo>
                    <a:pt x="207" y="445"/>
                    <a:pt x="182" y="335"/>
                    <a:pt x="211" y="403"/>
                  </a:cubicBezTo>
                  <a:cubicBezTo>
                    <a:pt x="227" y="440"/>
                    <a:pt x="231" y="488"/>
                    <a:pt x="243" y="527"/>
                  </a:cubicBezTo>
                  <a:cubicBezTo>
                    <a:pt x="245" y="532"/>
                    <a:pt x="255" y="585"/>
                    <a:pt x="258" y="590"/>
                  </a:cubicBezTo>
                  <a:cubicBezTo>
                    <a:pt x="273" y="615"/>
                    <a:pt x="305" y="621"/>
                    <a:pt x="328" y="636"/>
                  </a:cubicBezTo>
                  <a:cubicBezTo>
                    <a:pt x="375" y="631"/>
                    <a:pt x="421" y="617"/>
                    <a:pt x="468" y="621"/>
                  </a:cubicBezTo>
                  <a:cubicBezTo>
                    <a:pt x="521" y="626"/>
                    <a:pt x="516" y="674"/>
                    <a:pt x="546" y="699"/>
                  </a:cubicBezTo>
                  <a:cubicBezTo>
                    <a:pt x="565" y="715"/>
                    <a:pt x="594" y="717"/>
                    <a:pt x="616" y="722"/>
                  </a:cubicBezTo>
                  <a:cubicBezTo>
                    <a:pt x="678" y="717"/>
                    <a:pt x="750" y="740"/>
                    <a:pt x="803" y="706"/>
                  </a:cubicBezTo>
                  <a:cubicBezTo>
                    <a:pt x="830" y="689"/>
                    <a:pt x="796" y="643"/>
                    <a:pt x="787" y="613"/>
                  </a:cubicBezTo>
                  <a:cubicBezTo>
                    <a:pt x="767" y="551"/>
                    <a:pt x="669" y="492"/>
                    <a:pt x="616" y="457"/>
                  </a:cubicBezTo>
                  <a:cubicBezTo>
                    <a:pt x="601" y="413"/>
                    <a:pt x="579" y="370"/>
                    <a:pt x="562" y="325"/>
                  </a:cubicBezTo>
                  <a:cubicBezTo>
                    <a:pt x="559" y="309"/>
                    <a:pt x="561" y="292"/>
                    <a:pt x="554" y="278"/>
                  </a:cubicBezTo>
                  <a:cubicBezTo>
                    <a:pt x="543" y="257"/>
                    <a:pt x="518" y="245"/>
                    <a:pt x="507" y="224"/>
                  </a:cubicBezTo>
                  <a:cubicBezTo>
                    <a:pt x="500" y="210"/>
                    <a:pt x="496" y="179"/>
                    <a:pt x="484" y="169"/>
                  </a:cubicBezTo>
                  <a:cubicBezTo>
                    <a:pt x="476" y="162"/>
                    <a:pt x="463" y="164"/>
                    <a:pt x="453" y="162"/>
                  </a:cubicBezTo>
                  <a:cubicBezTo>
                    <a:pt x="442" y="118"/>
                    <a:pt x="418" y="105"/>
                    <a:pt x="375" y="92"/>
                  </a:cubicBezTo>
                  <a:cubicBezTo>
                    <a:pt x="343" y="59"/>
                    <a:pt x="336" y="43"/>
                    <a:pt x="297" y="68"/>
                  </a:cubicBezTo>
                  <a:cubicBezTo>
                    <a:pt x="84" y="34"/>
                    <a:pt x="157" y="0"/>
                    <a:pt x="56" y="68"/>
                  </a:cubicBezTo>
                  <a:cubicBezTo>
                    <a:pt x="51" y="76"/>
                    <a:pt x="40" y="92"/>
                    <a:pt x="40" y="92"/>
                  </a:cubicBezTo>
                </a:path>
              </a:pathLst>
            </a:custGeom>
            <a:noFill/>
            <a:ln w="28575" cap="flat" cmpd="sng">
              <a:solidFill>
                <a:srgbClr val="FF33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en-US" smtClean="0">
                <a:solidFill>
                  <a:srgbClr val="000000"/>
                </a:solidFill>
              </a:endParaRPr>
            </a:p>
          </p:txBody>
        </p:sp>
      </p:grpSp>
      <p:sp>
        <p:nvSpPr>
          <p:cNvPr id="444432" name="Text Box 16">
            <a:hlinkClick r:id="rId3" action="ppaction://hlinksldjump"/>
          </p:cNvPr>
          <p:cNvSpPr txBox="1">
            <a:spLocks noChangeArrowheads="1"/>
          </p:cNvSpPr>
          <p:nvPr/>
        </p:nvSpPr>
        <p:spPr bwMode="auto">
          <a:xfrm>
            <a:off x="1487631" y="188913"/>
            <a:ext cx="873532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a:solidFill>
                  <a:srgbClr val="FF3300"/>
                </a:solidFill>
                <a:effectLst>
                  <a:outerShdw blurRad="38100" dist="38100" dir="2700000" algn="tl">
                    <a:srgbClr val="C0C0C0"/>
                  </a:outerShdw>
                </a:effectLst>
                <a:latin typeface="华文行楷" pitchFamily="2" charset="-122"/>
                <a:ea typeface="华文行楷" pitchFamily="2" charset="-122"/>
              </a:rPr>
              <a:t> 13.5.2 </a:t>
            </a:r>
            <a:r>
              <a:rPr lang="zh-CN" altLang="en-US" sz="4000" dirty="0">
                <a:solidFill>
                  <a:srgbClr val="FF3300"/>
                </a:solidFill>
                <a:effectLst>
                  <a:outerShdw blurRad="38100" dist="38100" dir="2700000" algn="tl">
                    <a:srgbClr val="C0C0C0"/>
                  </a:outerShdw>
                </a:effectLst>
                <a:latin typeface="华文行楷" pitchFamily="2" charset="-122"/>
                <a:ea typeface="华文行楷" pitchFamily="2" charset="-122"/>
              </a:rPr>
              <a:t>湿敏传感器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pic>
        <p:nvPicPr>
          <p:cNvPr id="21512" name="Picture 17" descr="http://bbs.dzsc.com/space/upload/uploadfile/200842510291063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063" y="2540003"/>
            <a:ext cx="44628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450" y="4740275"/>
            <a:ext cx="3021813"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561651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3"/>
          <p:cNvSpPr>
            <a:spLocks noChangeArrowheads="1"/>
          </p:cNvSpPr>
          <p:nvPr/>
        </p:nvSpPr>
        <p:spPr bwMode="auto">
          <a:xfrm>
            <a:off x="1870646" y="115888"/>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2531"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2532" name="Text Box 8"/>
          <p:cNvSpPr txBox="1">
            <a:spLocks noChangeArrowheads="1"/>
          </p:cNvSpPr>
          <p:nvPr/>
        </p:nvSpPr>
        <p:spPr bwMode="auto">
          <a:xfrm>
            <a:off x="431688" y="1484315"/>
            <a:ext cx="1132545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b="1" smtClean="0">
                <a:solidFill>
                  <a:srgbClr val="000000"/>
                </a:solidFill>
                <a:latin typeface="宋体" pitchFamily="2" charset="-122"/>
              </a:rPr>
              <a:t>通常，用两种以上的金属氧化物半导体材料混合烧结而成为多孔陶瓷，这些材料有</a:t>
            </a:r>
            <a:r>
              <a:rPr kumimoji="1" lang="en-US" altLang="zh-CN" sz="2000" b="1" smtClean="0">
                <a:solidFill>
                  <a:srgbClr val="0000FF"/>
                </a:solidFill>
                <a:latin typeface="宋体" pitchFamily="2" charset="-122"/>
              </a:rPr>
              <a:t>ZnO-LiO2-V2O5</a:t>
            </a:r>
            <a:r>
              <a:rPr kumimoji="1" lang="zh-CN" altLang="en-US" sz="2000" b="1" smtClean="0">
                <a:solidFill>
                  <a:srgbClr val="0000FF"/>
                </a:solidFill>
                <a:latin typeface="宋体" pitchFamily="2" charset="-122"/>
              </a:rPr>
              <a:t>系、</a:t>
            </a:r>
            <a:r>
              <a:rPr kumimoji="1" lang="en-US" altLang="zh-CN" sz="2000" b="1" smtClean="0">
                <a:solidFill>
                  <a:srgbClr val="0000FF"/>
                </a:solidFill>
                <a:latin typeface="宋体" pitchFamily="2" charset="-122"/>
              </a:rPr>
              <a:t>Si-Na</a:t>
            </a:r>
            <a:r>
              <a:rPr kumimoji="1" lang="en-US" altLang="zh-CN" sz="2000" b="1" baseline="-25000" smtClean="0">
                <a:solidFill>
                  <a:srgbClr val="0000FF"/>
                </a:solidFill>
                <a:latin typeface="宋体" pitchFamily="2" charset="-122"/>
              </a:rPr>
              <a:t>2</a:t>
            </a:r>
            <a:r>
              <a:rPr kumimoji="1" lang="en-US" altLang="zh-CN" sz="2000" b="1" smtClean="0">
                <a:solidFill>
                  <a:srgbClr val="0000FF"/>
                </a:solidFill>
                <a:latin typeface="宋体" pitchFamily="2" charset="-122"/>
              </a:rPr>
              <a:t>O-V</a:t>
            </a:r>
            <a:r>
              <a:rPr kumimoji="1" lang="en-US" altLang="zh-CN" sz="2000" b="1" baseline="-25000" smtClean="0">
                <a:solidFill>
                  <a:srgbClr val="0000FF"/>
                </a:solidFill>
                <a:latin typeface="宋体" pitchFamily="2" charset="-122"/>
              </a:rPr>
              <a:t>2</a:t>
            </a:r>
            <a:r>
              <a:rPr kumimoji="1" lang="en-US" altLang="zh-CN" sz="2000" b="1" smtClean="0">
                <a:solidFill>
                  <a:srgbClr val="0000FF"/>
                </a:solidFill>
                <a:latin typeface="宋体" pitchFamily="2" charset="-122"/>
              </a:rPr>
              <a:t>O</a:t>
            </a:r>
            <a:r>
              <a:rPr kumimoji="1" lang="en-US" altLang="zh-CN" sz="2000" b="1" baseline="-25000" smtClean="0">
                <a:solidFill>
                  <a:srgbClr val="0000FF"/>
                </a:solidFill>
                <a:latin typeface="宋体" pitchFamily="2" charset="-122"/>
              </a:rPr>
              <a:t>5</a:t>
            </a:r>
            <a:r>
              <a:rPr kumimoji="1" lang="zh-CN" altLang="en-US" sz="2000" b="1" smtClean="0">
                <a:solidFill>
                  <a:srgbClr val="0000FF"/>
                </a:solidFill>
                <a:latin typeface="宋体" pitchFamily="2" charset="-122"/>
              </a:rPr>
              <a:t>系、</a:t>
            </a:r>
            <a:r>
              <a:rPr kumimoji="1" lang="en-US" altLang="zh-CN" sz="2000" b="1" smtClean="0">
                <a:solidFill>
                  <a:srgbClr val="0000FF"/>
                </a:solidFill>
                <a:latin typeface="宋体" pitchFamily="2" charset="-122"/>
              </a:rPr>
              <a:t>TiO</a:t>
            </a:r>
            <a:r>
              <a:rPr kumimoji="1" lang="en-US" altLang="zh-CN" sz="2000" b="1" baseline="-25000" smtClean="0">
                <a:solidFill>
                  <a:srgbClr val="0000FF"/>
                </a:solidFill>
                <a:latin typeface="宋体" pitchFamily="2" charset="-122"/>
              </a:rPr>
              <a:t>2</a:t>
            </a:r>
            <a:r>
              <a:rPr kumimoji="1" lang="en-US" altLang="zh-CN" sz="2000" b="1" smtClean="0">
                <a:solidFill>
                  <a:srgbClr val="0000FF"/>
                </a:solidFill>
                <a:latin typeface="宋体" pitchFamily="2" charset="-122"/>
              </a:rPr>
              <a:t>-MgO-Cr</a:t>
            </a:r>
            <a:r>
              <a:rPr kumimoji="1" lang="en-US" altLang="zh-CN" sz="2000" b="1" baseline="-25000" smtClean="0">
                <a:solidFill>
                  <a:srgbClr val="0000FF"/>
                </a:solidFill>
                <a:latin typeface="宋体" pitchFamily="2" charset="-122"/>
              </a:rPr>
              <a:t>2</a:t>
            </a:r>
            <a:r>
              <a:rPr kumimoji="1" lang="en-US" altLang="zh-CN" sz="2000" b="1" smtClean="0">
                <a:solidFill>
                  <a:srgbClr val="0000FF"/>
                </a:solidFill>
                <a:latin typeface="宋体" pitchFamily="2" charset="-122"/>
              </a:rPr>
              <a:t>O</a:t>
            </a:r>
            <a:r>
              <a:rPr kumimoji="1" lang="en-US" altLang="zh-CN" sz="2000" b="1" baseline="-25000" smtClean="0">
                <a:solidFill>
                  <a:srgbClr val="0000FF"/>
                </a:solidFill>
                <a:latin typeface="宋体" pitchFamily="2" charset="-122"/>
              </a:rPr>
              <a:t>3</a:t>
            </a:r>
            <a:r>
              <a:rPr kumimoji="1" lang="zh-CN" altLang="en-US" sz="2000" b="1" smtClean="0">
                <a:solidFill>
                  <a:srgbClr val="000000"/>
                </a:solidFill>
                <a:latin typeface="宋体" pitchFamily="2" charset="-122"/>
              </a:rPr>
              <a:t>系和</a:t>
            </a:r>
            <a:r>
              <a:rPr kumimoji="1" lang="en-US" altLang="zh-CN" sz="2000" b="1" smtClean="0">
                <a:solidFill>
                  <a:srgbClr val="FF0000"/>
                </a:solidFill>
                <a:latin typeface="宋体" pitchFamily="2" charset="-122"/>
              </a:rPr>
              <a:t>Fe</a:t>
            </a:r>
            <a:r>
              <a:rPr kumimoji="1" lang="en-US" altLang="zh-CN" sz="2000" b="1" baseline="-25000" smtClean="0">
                <a:solidFill>
                  <a:srgbClr val="FF0000"/>
                </a:solidFill>
                <a:latin typeface="宋体" pitchFamily="2" charset="-122"/>
              </a:rPr>
              <a:t>3</a:t>
            </a:r>
            <a:r>
              <a:rPr kumimoji="1" lang="en-US" altLang="zh-CN" sz="2000" b="1" smtClean="0">
                <a:solidFill>
                  <a:srgbClr val="FF0000"/>
                </a:solidFill>
                <a:latin typeface="宋体" pitchFamily="2" charset="-122"/>
              </a:rPr>
              <a:t>O</a:t>
            </a:r>
            <a:r>
              <a:rPr kumimoji="1" lang="en-US" altLang="zh-CN" sz="2000" b="1" baseline="-25000" smtClean="0">
                <a:solidFill>
                  <a:srgbClr val="FF0000"/>
                </a:solidFill>
                <a:latin typeface="宋体" pitchFamily="2" charset="-122"/>
              </a:rPr>
              <a:t>4</a:t>
            </a:r>
            <a:r>
              <a:rPr kumimoji="1" lang="zh-CN" altLang="en-US" sz="2000" b="1" smtClean="0">
                <a:solidFill>
                  <a:srgbClr val="000000"/>
                </a:solidFill>
                <a:latin typeface="宋体" pitchFamily="2" charset="-122"/>
              </a:rPr>
              <a:t>等，前三种材料的电阻率随湿度增加而下降，故称为</a:t>
            </a:r>
            <a:r>
              <a:rPr kumimoji="1" lang="zh-CN" altLang="en-US" sz="2000" b="1" smtClean="0">
                <a:solidFill>
                  <a:srgbClr val="0000FF"/>
                </a:solidFill>
                <a:latin typeface="宋体" pitchFamily="2" charset="-122"/>
              </a:rPr>
              <a:t>负特性</a:t>
            </a:r>
            <a:r>
              <a:rPr kumimoji="1" lang="zh-CN" altLang="en-US" sz="2000" b="1" smtClean="0">
                <a:solidFill>
                  <a:srgbClr val="000000"/>
                </a:solidFill>
                <a:latin typeface="宋体" pitchFamily="2" charset="-122"/>
              </a:rPr>
              <a:t>湿敏半导体陶瓷，最后一种材料的电阻率随湿度增加而增大，故称为</a:t>
            </a:r>
            <a:r>
              <a:rPr kumimoji="1" lang="zh-CN" altLang="en-US" sz="2000" b="1" smtClean="0">
                <a:solidFill>
                  <a:srgbClr val="FF0000"/>
                </a:solidFill>
                <a:latin typeface="宋体" pitchFamily="2" charset="-122"/>
              </a:rPr>
              <a:t>正特性</a:t>
            </a:r>
            <a:r>
              <a:rPr kumimoji="1" lang="zh-CN" altLang="en-US" sz="2000" b="1" smtClean="0">
                <a:solidFill>
                  <a:srgbClr val="000000"/>
                </a:solidFill>
                <a:latin typeface="宋体" pitchFamily="2" charset="-122"/>
              </a:rPr>
              <a:t>湿敏半导体陶瓷</a:t>
            </a:r>
            <a:r>
              <a:rPr kumimoji="1" lang="en-US" altLang="zh-CN" sz="2000" b="1" smtClean="0">
                <a:solidFill>
                  <a:srgbClr val="000000"/>
                </a:solidFill>
                <a:latin typeface="宋体" pitchFamily="2" charset="-122"/>
              </a:rPr>
              <a:t>(</a:t>
            </a:r>
            <a:r>
              <a:rPr kumimoji="1" lang="zh-CN" altLang="en-US" sz="2000" b="1" smtClean="0">
                <a:solidFill>
                  <a:srgbClr val="000000"/>
                </a:solidFill>
                <a:latin typeface="宋体" pitchFamily="2" charset="-122"/>
              </a:rPr>
              <a:t>以下简称半导瓷</a:t>
            </a:r>
            <a:r>
              <a:rPr kumimoji="1" lang="en-US" altLang="zh-CN" sz="2000" b="1" smtClean="0">
                <a:solidFill>
                  <a:srgbClr val="000000"/>
                </a:solidFill>
                <a:latin typeface="宋体" pitchFamily="2" charset="-122"/>
              </a:rPr>
              <a:t>)</a:t>
            </a:r>
            <a:r>
              <a:rPr kumimoji="1" lang="zh-CN" altLang="en-US" sz="2000" b="1" smtClean="0">
                <a:solidFill>
                  <a:srgbClr val="000000"/>
                </a:solidFill>
                <a:latin typeface="宋体" pitchFamily="2" charset="-122"/>
              </a:rPr>
              <a:t>。</a:t>
            </a:r>
          </a:p>
        </p:txBody>
      </p:sp>
      <p:pic>
        <p:nvPicPr>
          <p:cNvPr id="22533" name="Picture 9" descr="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854" y="3573466"/>
            <a:ext cx="392116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 Box 10"/>
          <p:cNvSpPr txBox="1">
            <a:spLocks noChangeArrowheads="1"/>
          </p:cNvSpPr>
          <p:nvPr/>
        </p:nvSpPr>
        <p:spPr bwMode="auto">
          <a:xfrm>
            <a:off x="1487632" y="6216650"/>
            <a:ext cx="518448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kumimoji="1" lang="en-US" altLang="zh-CN" b="1" smtClean="0">
                <a:solidFill>
                  <a:srgbClr val="000000"/>
                </a:solidFill>
                <a:latin typeface="宋体" pitchFamily="2" charset="-122"/>
              </a:rPr>
              <a:t>1—ZnO-LiO2-V2O5</a:t>
            </a:r>
            <a:r>
              <a:rPr kumimoji="1" lang="zh-CN" altLang="en-US" b="1" smtClean="0">
                <a:solidFill>
                  <a:srgbClr val="000000"/>
                </a:solidFill>
                <a:latin typeface="宋体" pitchFamily="2" charset="-122"/>
              </a:rPr>
              <a:t>；</a:t>
            </a:r>
            <a:r>
              <a:rPr kumimoji="1" lang="en-US" altLang="zh-CN" b="1" smtClean="0">
                <a:solidFill>
                  <a:srgbClr val="000000"/>
                </a:solidFill>
                <a:latin typeface="宋体" pitchFamily="2" charset="-122"/>
              </a:rPr>
              <a:t>2—Si-Na2O-V2O5</a:t>
            </a:r>
            <a:r>
              <a:rPr kumimoji="1" lang="zh-CN" altLang="en-US" b="1" smtClean="0">
                <a:solidFill>
                  <a:srgbClr val="000000"/>
                </a:solidFill>
                <a:latin typeface="宋体" pitchFamily="2" charset="-122"/>
              </a:rPr>
              <a:t>；</a:t>
            </a:r>
            <a:r>
              <a:rPr kumimoji="1" lang="en-US" altLang="zh-CN" b="1" smtClean="0">
                <a:solidFill>
                  <a:srgbClr val="000000"/>
                </a:solidFill>
                <a:latin typeface="宋体" pitchFamily="2" charset="-122"/>
              </a:rPr>
              <a:t>3—TiO2-MgO-Cr2O3 </a:t>
            </a:r>
          </a:p>
        </p:txBody>
      </p:sp>
      <p:pic>
        <p:nvPicPr>
          <p:cNvPr id="22535" name="Picture 11" descr="5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357" y="3357566"/>
            <a:ext cx="4031199" cy="271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Rectangle 12"/>
          <p:cNvSpPr>
            <a:spLocks noChangeArrowheads="1"/>
          </p:cNvSpPr>
          <p:nvPr/>
        </p:nvSpPr>
        <p:spPr bwMode="auto">
          <a:xfrm>
            <a:off x="7150355" y="6216651"/>
            <a:ext cx="31918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2000" smtClean="0">
                <a:solidFill>
                  <a:srgbClr val="000000"/>
                </a:solidFill>
                <a:latin typeface="Times New Roman" pitchFamily="18" charset="0"/>
              </a:rPr>
              <a:t>Fe3O4</a:t>
            </a:r>
            <a:r>
              <a:rPr kumimoji="1" lang="zh-CN" altLang="en-US" sz="2000" smtClean="0">
                <a:solidFill>
                  <a:srgbClr val="000000"/>
                </a:solidFill>
                <a:latin typeface="Times New Roman" pitchFamily="18" charset="0"/>
              </a:rPr>
              <a:t>半导瓷正湿敏特性图</a:t>
            </a:r>
          </a:p>
        </p:txBody>
      </p:sp>
      <p:sp>
        <p:nvSpPr>
          <p:cNvPr id="444432" name="Text Box 16">
            <a:hlinkClick r:id="rId4" action="ppaction://hlinksldjump"/>
          </p:cNvPr>
          <p:cNvSpPr txBox="1">
            <a:spLocks noChangeArrowheads="1"/>
          </p:cNvSpPr>
          <p:nvPr/>
        </p:nvSpPr>
        <p:spPr bwMode="auto">
          <a:xfrm>
            <a:off x="1487631"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a:solidFill>
                  <a:srgbClr val="FF3300"/>
                </a:solidFill>
                <a:effectLst>
                  <a:outerShdw blurRad="38100" dist="38100" dir="2700000" algn="tl">
                    <a:srgbClr val="C0C0C0"/>
                  </a:outerShdw>
                </a:effectLst>
                <a:latin typeface="华文行楷" pitchFamily="2" charset="-122"/>
                <a:ea typeface="华文行楷" pitchFamily="2" charset="-122"/>
              </a:rPr>
              <a:t> 13.5.2 </a:t>
            </a:r>
            <a:r>
              <a:rPr lang="zh-CN" altLang="en-US" sz="4000" dirty="0">
                <a:solidFill>
                  <a:srgbClr val="FF3300"/>
                </a:solidFill>
                <a:effectLst>
                  <a:outerShdw blurRad="38100" dist="38100" dir="2700000" algn="tl">
                    <a:srgbClr val="C0C0C0"/>
                  </a:outerShdw>
                </a:effectLst>
                <a:latin typeface="华文行楷" pitchFamily="2" charset="-122"/>
                <a:ea typeface="华文行楷" pitchFamily="2" charset="-122"/>
              </a:rPr>
              <a:t>湿敏传感器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
        <p:nvSpPr>
          <p:cNvPr id="22538" name="矩形 1"/>
          <p:cNvSpPr>
            <a:spLocks noChangeArrowheads="1"/>
          </p:cNvSpPr>
          <p:nvPr/>
        </p:nvSpPr>
        <p:spPr bwMode="auto">
          <a:xfrm>
            <a:off x="385135" y="969964"/>
            <a:ext cx="39549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smtClean="0">
                <a:solidFill>
                  <a:srgbClr val="FF0000"/>
                </a:solidFill>
                <a:latin typeface="宋体" pitchFamily="2" charset="-122"/>
              </a:rPr>
              <a:t>2. </a:t>
            </a:r>
            <a:r>
              <a:rPr lang="zh-CN" altLang="en-US" sz="2800" smtClean="0">
                <a:solidFill>
                  <a:srgbClr val="FF0000"/>
                </a:solidFill>
                <a:latin typeface="宋体" pitchFamily="2" charset="-122"/>
              </a:rPr>
              <a:t>半导体陶瓷湿敏电阻</a:t>
            </a:r>
          </a:p>
        </p:txBody>
      </p:sp>
    </p:spTree>
    <p:extLst>
      <p:ext uri="{BB962C8B-B14F-4D97-AF65-F5344CB8AC3E}">
        <p14:creationId xmlns:p14="http://schemas.microsoft.com/office/powerpoint/2010/main" val="1358326789"/>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3"/>
          <p:cNvSpPr>
            <a:spLocks noChangeArrowheads="1"/>
          </p:cNvSpPr>
          <p:nvPr/>
        </p:nvSpPr>
        <p:spPr bwMode="auto">
          <a:xfrm>
            <a:off x="1870646" y="115888"/>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3555"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3556" name="Text Box 8"/>
          <p:cNvSpPr txBox="1">
            <a:spLocks noChangeArrowheads="1"/>
          </p:cNvSpPr>
          <p:nvPr/>
        </p:nvSpPr>
        <p:spPr bwMode="auto">
          <a:xfrm>
            <a:off x="239122" y="1196975"/>
            <a:ext cx="11949703" cy="3970318"/>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800" b="1" smtClean="0">
                <a:solidFill>
                  <a:srgbClr val="FF0000"/>
                </a:solidFill>
                <a:latin typeface="宋体" pitchFamily="2" charset="-122"/>
              </a:rPr>
              <a:t>1) </a:t>
            </a:r>
            <a:r>
              <a:rPr kumimoji="1" lang="zh-CN" altLang="en-US" sz="2800" b="1" smtClean="0">
                <a:solidFill>
                  <a:srgbClr val="FF0000"/>
                </a:solidFill>
                <a:latin typeface="宋体" pitchFamily="2" charset="-122"/>
              </a:rPr>
              <a:t>负特性湿敏半导瓷的导电原理  </a:t>
            </a:r>
          </a:p>
          <a:p>
            <a:pPr eaLnBrk="1" fontAlgn="base" hangingPunct="1">
              <a:spcBef>
                <a:spcPct val="0"/>
              </a:spcBef>
              <a:spcAft>
                <a:spcPct val="0"/>
              </a:spcAft>
            </a:pPr>
            <a:r>
              <a:rPr kumimoji="1" lang="zh-CN" altLang="en-US" sz="2400" b="1" smtClean="0">
                <a:solidFill>
                  <a:srgbClr val="000000"/>
                </a:solidFill>
                <a:latin typeface="宋体" pitchFamily="2" charset="-122"/>
              </a:rPr>
              <a:t>由于水分子中的氢原子具有很强的正电场，当水在半导瓷表面吸附时，就有可能从半导瓷表面俘获电子，使半导瓷表面带负电。如果该半导瓷是</a:t>
            </a:r>
            <a:r>
              <a:rPr kumimoji="1" lang="en-US" altLang="zh-CN" sz="2400" b="1" smtClean="0">
                <a:solidFill>
                  <a:srgbClr val="000000"/>
                </a:solidFill>
                <a:latin typeface="宋体" pitchFamily="2" charset="-122"/>
              </a:rPr>
              <a:t>P</a:t>
            </a:r>
            <a:r>
              <a:rPr kumimoji="1" lang="zh-CN" altLang="en-US" sz="2400" b="1" smtClean="0">
                <a:solidFill>
                  <a:srgbClr val="000000"/>
                </a:solidFill>
                <a:latin typeface="宋体" pitchFamily="2" charset="-122"/>
              </a:rPr>
              <a:t>型半导体，则由于水分子吸附使表面电动势下降，将吸引更多的空穴到达其表面，于是，</a:t>
            </a:r>
            <a:r>
              <a:rPr kumimoji="1" lang="zh-CN" altLang="en-US" sz="2400" b="1" smtClean="0">
                <a:solidFill>
                  <a:srgbClr val="0000FF"/>
                </a:solidFill>
                <a:latin typeface="宋体" pitchFamily="2" charset="-122"/>
              </a:rPr>
              <a:t>其表面层的电阻下降</a:t>
            </a:r>
            <a:r>
              <a:rPr kumimoji="1" lang="zh-CN" altLang="en-US" sz="2400" b="1" smtClean="0">
                <a:solidFill>
                  <a:srgbClr val="000000"/>
                </a:solidFill>
                <a:latin typeface="宋体" pitchFamily="2" charset="-122"/>
              </a:rPr>
              <a:t>。若该半导瓷为</a:t>
            </a:r>
            <a:r>
              <a:rPr kumimoji="1" lang="en-US" altLang="zh-CN" sz="2400" b="1" smtClean="0">
                <a:solidFill>
                  <a:srgbClr val="000000"/>
                </a:solidFill>
                <a:latin typeface="宋体" pitchFamily="2" charset="-122"/>
              </a:rPr>
              <a:t>N</a:t>
            </a:r>
            <a:r>
              <a:rPr kumimoji="1" lang="zh-CN" altLang="en-US" sz="2400" b="1" smtClean="0">
                <a:solidFill>
                  <a:srgbClr val="000000"/>
                </a:solidFill>
                <a:latin typeface="宋体" pitchFamily="2" charset="-122"/>
              </a:rPr>
              <a:t>型，则由于水分子的附着使表面电动势下降，如果表面电动势下降较多，不仅使表面层的电子耗尽，同时吸引更多的空穴达到表面层，有可能使到达表面层的空穴浓度大于电子浓度，出现所谓表面反型层，这些空穴称为反型载流子。它们同样可以在表面迁移而表现出电导特性。因此，由于水分子的吸附，使</a:t>
            </a:r>
            <a:r>
              <a:rPr kumimoji="1" lang="en-US" altLang="zh-CN" sz="2400" b="1" smtClean="0">
                <a:solidFill>
                  <a:srgbClr val="000000"/>
                </a:solidFill>
                <a:latin typeface="宋体" pitchFamily="2" charset="-122"/>
              </a:rPr>
              <a:t>N</a:t>
            </a:r>
            <a:r>
              <a:rPr kumimoji="1" lang="zh-CN" altLang="en-US" sz="2400" b="1" smtClean="0">
                <a:solidFill>
                  <a:srgbClr val="000000"/>
                </a:solidFill>
                <a:latin typeface="宋体" pitchFamily="2" charset="-122"/>
              </a:rPr>
              <a:t>型半导瓷材料的表面电阻下降。</a:t>
            </a:r>
            <a:r>
              <a:rPr kumimoji="1" lang="zh-CN" altLang="en-US" sz="2800" b="1" smtClean="0">
                <a:solidFill>
                  <a:srgbClr val="FF3300"/>
                </a:solidFill>
                <a:latin typeface="宋体" pitchFamily="2" charset="-122"/>
              </a:rPr>
              <a:t>由此可见，不论是</a:t>
            </a:r>
            <a:r>
              <a:rPr kumimoji="1" lang="en-US" altLang="zh-CN" sz="2800" b="1" smtClean="0">
                <a:solidFill>
                  <a:srgbClr val="FF3300"/>
                </a:solidFill>
                <a:latin typeface="宋体" pitchFamily="2" charset="-122"/>
              </a:rPr>
              <a:t>N</a:t>
            </a:r>
            <a:r>
              <a:rPr kumimoji="1" lang="zh-CN" altLang="en-US" sz="2800" b="1" smtClean="0">
                <a:solidFill>
                  <a:srgbClr val="FF3300"/>
                </a:solidFill>
                <a:latin typeface="宋体" pitchFamily="2" charset="-122"/>
              </a:rPr>
              <a:t>型还是</a:t>
            </a:r>
            <a:r>
              <a:rPr kumimoji="1" lang="en-US" altLang="zh-CN" sz="2800" b="1" smtClean="0">
                <a:solidFill>
                  <a:srgbClr val="FF3300"/>
                </a:solidFill>
                <a:latin typeface="宋体" pitchFamily="2" charset="-122"/>
              </a:rPr>
              <a:t>P</a:t>
            </a:r>
            <a:r>
              <a:rPr kumimoji="1" lang="zh-CN" altLang="en-US" sz="2800" b="1" smtClean="0">
                <a:solidFill>
                  <a:srgbClr val="FF3300"/>
                </a:solidFill>
                <a:latin typeface="宋体" pitchFamily="2" charset="-122"/>
              </a:rPr>
              <a:t>型半导瓷，其电阻率都随湿度的增加而下降。</a:t>
            </a:r>
            <a:endParaRPr kumimoji="1" lang="zh-CN" altLang="en-US" sz="2800" b="1" smtClean="0">
              <a:solidFill>
                <a:srgbClr val="000000"/>
              </a:solidFill>
              <a:latin typeface="宋体" pitchFamily="2" charset="-122"/>
            </a:endParaRPr>
          </a:p>
        </p:txBody>
      </p:sp>
      <p:sp>
        <p:nvSpPr>
          <p:cNvPr id="444432" name="Text Box 16">
            <a:hlinkClick r:id="rId2" action="ppaction://hlinksldjump"/>
          </p:cNvPr>
          <p:cNvSpPr txBox="1">
            <a:spLocks noChangeArrowheads="1"/>
          </p:cNvSpPr>
          <p:nvPr/>
        </p:nvSpPr>
        <p:spPr bwMode="auto">
          <a:xfrm>
            <a:off x="1487631"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a:solidFill>
                  <a:srgbClr val="FF3300"/>
                </a:solidFill>
                <a:effectLst>
                  <a:outerShdw blurRad="38100" dist="38100" dir="2700000" algn="tl">
                    <a:srgbClr val="C0C0C0"/>
                  </a:outerShdw>
                </a:effectLst>
                <a:latin typeface="华文行楷" pitchFamily="2" charset="-122"/>
                <a:ea typeface="华文行楷" pitchFamily="2" charset="-122"/>
              </a:rPr>
              <a:t> 13.5.2 </a:t>
            </a:r>
            <a:r>
              <a:rPr lang="zh-CN" altLang="en-US" sz="4000" dirty="0">
                <a:solidFill>
                  <a:srgbClr val="FF3300"/>
                </a:solidFill>
                <a:effectLst>
                  <a:outerShdw blurRad="38100" dist="38100" dir="2700000" algn="tl">
                    <a:srgbClr val="C0C0C0"/>
                  </a:outerShdw>
                </a:effectLst>
                <a:latin typeface="华文行楷" pitchFamily="2" charset="-122"/>
                <a:ea typeface="华文行楷" pitchFamily="2" charset="-122"/>
              </a:rPr>
              <a:t>湿敏传感器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255135507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8"/>
          <p:cNvSpPr txBox="1">
            <a:spLocks noChangeArrowheads="1"/>
          </p:cNvSpPr>
          <p:nvPr/>
        </p:nvSpPr>
        <p:spPr bwMode="auto">
          <a:xfrm>
            <a:off x="232775" y="1536703"/>
            <a:ext cx="11949705" cy="4401205"/>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200000"/>
              </a:lnSpc>
              <a:spcBef>
                <a:spcPct val="0"/>
              </a:spcBef>
              <a:spcAft>
                <a:spcPct val="0"/>
              </a:spcAft>
            </a:pPr>
            <a:r>
              <a:rPr kumimoji="1" lang="zh-CN" altLang="en-US" sz="2800" b="1" smtClean="0">
                <a:solidFill>
                  <a:srgbClr val="000000"/>
                </a:solidFill>
                <a:latin typeface="宋体" pitchFamily="2" charset="-122"/>
              </a:rPr>
              <a:t>正特性材料的结构、电子能量状态与负特性材料有所不同。</a:t>
            </a:r>
            <a:r>
              <a:rPr kumimoji="1" lang="zh-CN" altLang="en-US" sz="2800" b="1" smtClean="0">
                <a:solidFill>
                  <a:srgbClr val="FF3300"/>
                </a:solidFill>
                <a:latin typeface="宋体" pitchFamily="2" charset="-122"/>
              </a:rPr>
              <a:t>当水分子附着在半导瓷的表面使电动势变负时，导致其表面层电子浓度下降，但这还不足以使表面层的空穴浓度增加到出现反型程度，此时仍以电子导电为主。于是，表面电阻将由于电子浓度下降而加大，这类半导瓷材料的表面电阻将随湿度的增加而加大。</a:t>
            </a:r>
            <a:endParaRPr kumimoji="1" lang="zh-CN" altLang="en-US" sz="2800" b="1" smtClean="0">
              <a:solidFill>
                <a:srgbClr val="000000"/>
              </a:solidFill>
              <a:latin typeface="宋体" pitchFamily="2" charset="-122"/>
            </a:endParaRPr>
          </a:p>
        </p:txBody>
      </p:sp>
      <p:sp>
        <p:nvSpPr>
          <p:cNvPr id="444432" name="Text Box 16">
            <a:hlinkClick r:id="rId2" action="ppaction://hlinksldjump"/>
          </p:cNvPr>
          <p:cNvSpPr txBox="1">
            <a:spLocks noChangeArrowheads="1"/>
          </p:cNvSpPr>
          <p:nvPr/>
        </p:nvSpPr>
        <p:spPr bwMode="auto">
          <a:xfrm>
            <a:off x="410526" y="0"/>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a:solidFill>
                  <a:srgbClr val="FF3300"/>
                </a:solidFill>
                <a:effectLst>
                  <a:outerShdw blurRad="38100" dist="38100" dir="2700000" algn="tl">
                    <a:srgbClr val="C0C0C0"/>
                  </a:outerShdw>
                </a:effectLst>
                <a:latin typeface="华文行楷" pitchFamily="2" charset="-122"/>
                <a:ea typeface="华文行楷" pitchFamily="2" charset="-122"/>
              </a:rPr>
              <a:t> 13.5.2 </a:t>
            </a:r>
            <a:r>
              <a:rPr lang="zh-CN" altLang="en-US" sz="4000" dirty="0">
                <a:solidFill>
                  <a:srgbClr val="FF3300"/>
                </a:solidFill>
                <a:effectLst>
                  <a:outerShdw blurRad="38100" dist="38100" dir="2700000" algn="tl">
                    <a:srgbClr val="C0C0C0"/>
                  </a:outerShdw>
                </a:effectLst>
                <a:latin typeface="华文行楷" pitchFamily="2" charset="-122"/>
                <a:ea typeface="华文行楷" pitchFamily="2" charset="-122"/>
              </a:rPr>
              <a:t>湿敏传感器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
        <p:nvSpPr>
          <p:cNvPr id="24580" name="矩形 1"/>
          <p:cNvSpPr>
            <a:spLocks noChangeArrowheads="1"/>
          </p:cNvSpPr>
          <p:nvPr/>
        </p:nvSpPr>
        <p:spPr bwMode="auto">
          <a:xfrm>
            <a:off x="239124" y="1052513"/>
            <a:ext cx="53912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smtClean="0">
                <a:solidFill>
                  <a:srgbClr val="FF0000"/>
                </a:solidFill>
                <a:latin typeface="宋体" pitchFamily="2" charset="-122"/>
              </a:rPr>
              <a:t>2) </a:t>
            </a:r>
            <a:r>
              <a:rPr lang="zh-CN" altLang="en-US" sz="2800" smtClean="0">
                <a:solidFill>
                  <a:srgbClr val="FF0000"/>
                </a:solidFill>
                <a:latin typeface="宋体" pitchFamily="2" charset="-122"/>
              </a:rPr>
              <a:t>正特性湿敏半导瓷的导电原理</a:t>
            </a:r>
          </a:p>
        </p:txBody>
      </p:sp>
    </p:spTree>
    <p:extLst>
      <p:ext uri="{BB962C8B-B14F-4D97-AF65-F5344CB8AC3E}">
        <p14:creationId xmlns:p14="http://schemas.microsoft.com/office/powerpoint/2010/main" val="944838343"/>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3"/>
          <p:cNvSpPr>
            <a:spLocks noChangeArrowheads="1"/>
          </p:cNvSpPr>
          <p:nvPr/>
        </p:nvSpPr>
        <p:spPr bwMode="auto">
          <a:xfrm>
            <a:off x="1870646" y="115888"/>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5603" name="AutoShape 4"/>
          <p:cNvSpPr>
            <a:spLocks noChangeArrowheads="1"/>
          </p:cNvSpPr>
          <p:nvPr/>
        </p:nvSpPr>
        <p:spPr bwMode="auto">
          <a:xfrm>
            <a:off x="10969942" y="5486400"/>
            <a:ext cx="507868" cy="457200"/>
          </a:xfrm>
          <a:prstGeom prst="star4">
            <a:avLst>
              <a:gd name="adj" fmla="val 12500"/>
            </a:avLst>
          </a:prstGeom>
          <a:gradFill rotWithShape="0">
            <a:gsLst>
              <a:gs pos="0">
                <a:srgbClr val="00CCFF"/>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5604"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5605" name="Text Box 8"/>
          <p:cNvSpPr txBox="1">
            <a:spLocks noChangeArrowheads="1"/>
          </p:cNvSpPr>
          <p:nvPr/>
        </p:nvSpPr>
        <p:spPr bwMode="auto">
          <a:xfrm>
            <a:off x="431690" y="1146175"/>
            <a:ext cx="11710583"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400" b="1" smtClean="0">
                <a:solidFill>
                  <a:srgbClr val="FF0000"/>
                </a:solidFill>
                <a:latin typeface="宋体" pitchFamily="2" charset="-122"/>
              </a:rPr>
              <a:t>3. </a:t>
            </a:r>
            <a:r>
              <a:rPr kumimoji="1" lang="zh-CN" altLang="en-US" sz="2400" b="1" smtClean="0">
                <a:solidFill>
                  <a:srgbClr val="FF0000"/>
                </a:solidFill>
                <a:latin typeface="宋体" pitchFamily="2" charset="-122"/>
              </a:rPr>
              <a:t>典型半导瓷湿敏元件</a:t>
            </a:r>
          </a:p>
          <a:p>
            <a:pPr eaLnBrk="1" fontAlgn="base" hangingPunct="1">
              <a:spcBef>
                <a:spcPct val="0"/>
              </a:spcBef>
              <a:spcAft>
                <a:spcPct val="0"/>
              </a:spcAft>
            </a:pPr>
            <a:r>
              <a:rPr kumimoji="1" lang="en-US" altLang="zh-CN" sz="2000" b="1" smtClean="0">
                <a:solidFill>
                  <a:srgbClr val="000000"/>
                </a:solidFill>
                <a:latin typeface="宋体" pitchFamily="2" charset="-122"/>
              </a:rPr>
              <a:t>1) MgCr</a:t>
            </a:r>
            <a:r>
              <a:rPr kumimoji="1" lang="en-US" altLang="zh-CN" sz="2000" b="1" baseline="-25000" smtClean="0">
                <a:solidFill>
                  <a:srgbClr val="000000"/>
                </a:solidFill>
                <a:latin typeface="宋体" pitchFamily="2" charset="-122"/>
              </a:rPr>
              <a:t>2</a:t>
            </a:r>
            <a:r>
              <a:rPr kumimoji="1" lang="en-US" altLang="zh-CN" sz="2000" b="1" smtClean="0">
                <a:solidFill>
                  <a:srgbClr val="000000"/>
                </a:solidFill>
                <a:latin typeface="宋体" pitchFamily="2" charset="-122"/>
              </a:rPr>
              <a:t>O</a:t>
            </a:r>
            <a:r>
              <a:rPr kumimoji="1" lang="en-US" altLang="zh-CN" sz="2000" b="1" baseline="-25000" smtClean="0">
                <a:solidFill>
                  <a:srgbClr val="000000"/>
                </a:solidFill>
                <a:latin typeface="宋体" pitchFamily="2" charset="-122"/>
              </a:rPr>
              <a:t>4</a:t>
            </a:r>
            <a:r>
              <a:rPr kumimoji="1" lang="en-US" altLang="zh-CN" sz="2000" b="1" smtClean="0">
                <a:solidFill>
                  <a:srgbClr val="000000"/>
                </a:solidFill>
                <a:latin typeface="宋体" pitchFamily="2" charset="-122"/>
              </a:rPr>
              <a:t>-TiO</a:t>
            </a:r>
            <a:r>
              <a:rPr kumimoji="1" lang="en-US" altLang="zh-CN" sz="2000" b="1" baseline="-25000" smtClean="0">
                <a:solidFill>
                  <a:srgbClr val="000000"/>
                </a:solidFill>
                <a:latin typeface="宋体" pitchFamily="2" charset="-122"/>
              </a:rPr>
              <a:t>2</a:t>
            </a:r>
            <a:r>
              <a:rPr kumimoji="1" lang="zh-CN" altLang="en-US" sz="2000" b="1" smtClean="0">
                <a:solidFill>
                  <a:srgbClr val="000000"/>
                </a:solidFill>
                <a:latin typeface="宋体" pitchFamily="2" charset="-122"/>
              </a:rPr>
              <a:t>湿敏元件</a:t>
            </a:r>
          </a:p>
          <a:p>
            <a:pPr eaLnBrk="1" fontAlgn="base" hangingPunct="1">
              <a:spcBef>
                <a:spcPct val="0"/>
              </a:spcBef>
              <a:spcAft>
                <a:spcPct val="0"/>
              </a:spcAft>
            </a:pPr>
            <a:r>
              <a:rPr kumimoji="1" lang="zh-CN" altLang="en-US" sz="2000" b="1" smtClean="0">
                <a:solidFill>
                  <a:srgbClr val="000000"/>
                </a:solidFill>
                <a:latin typeface="宋体" pitchFamily="2" charset="-122"/>
              </a:rPr>
              <a:t>氧化镁复合氧化物二氧化钛湿敏材料通常制成多孔陶瓷型“湿</a:t>
            </a:r>
            <a:r>
              <a:rPr kumimoji="1" lang="en-US" altLang="zh-CN" sz="2000" b="1" smtClean="0">
                <a:solidFill>
                  <a:srgbClr val="000000"/>
                </a:solidFill>
                <a:latin typeface="宋体" pitchFamily="2" charset="-122"/>
              </a:rPr>
              <a:t>-</a:t>
            </a:r>
            <a:r>
              <a:rPr kumimoji="1" lang="zh-CN" altLang="en-US" sz="2000" b="1" smtClean="0">
                <a:solidFill>
                  <a:srgbClr val="000000"/>
                </a:solidFill>
                <a:latin typeface="宋体" pitchFamily="2" charset="-122"/>
              </a:rPr>
              <a:t>电”转换器件，它是负特性半导瓷，</a:t>
            </a:r>
            <a:r>
              <a:rPr kumimoji="1" lang="en-US" altLang="zh-CN" sz="2000" b="1" smtClean="0">
                <a:solidFill>
                  <a:srgbClr val="000000"/>
                </a:solidFill>
                <a:latin typeface="宋体" pitchFamily="2" charset="-122"/>
              </a:rPr>
              <a:t>MgCr2O4</a:t>
            </a:r>
            <a:r>
              <a:rPr kumimoji="1" lang="zh-CN" altLang="en-US" sz="2000" b="1" smtClean="0">
                <a:solidFill>
                  <a:srgbClr val="000000"/>
                </a:solidFill>
                <a:latin typeface="宋体" pitchFamily="2" charset="-122"/>
              </a:rPr>
              <a:t>为</a:t>
            </a:r>
            <a:r>
              <a:rPr kumimoji="1" lang="en-US" altLang="zh-CN" sz="2000" b="1" smtClean="0">
                <a:solidFill>
                  <a:srgbClr val="000000"/>
                </a:solidFill>
                <a:latin typeface="宋体" pitchFamily="2" charset="-122"/>
              </a:rPr>
              <a:t>P</a:t>
            </a:r>
            <a:r>
              <a:rPr kumimoji="1" lang="zh-CN" altLang="en-US" sz="2000" b="1" smtClean="0">
                <a:solidFill>
                  <a:srgbClr val="000000"/>
                </a:solidFill>
                <a:latin typeface="宋体" pitchFamily="2" charset="-122"/>
              </a:rPr>
              <a:t>型半导体，它的电阻率低，电阻</a:t>
            </a:r>
            <a:r>
              <a:rPr kumimoji="1" lang="en-US" altLang="zh-CN" sz="2000" b="1" smtClean="0">
                <a:solidFill>
                  <a:srgbClr val="000000"/>
                </a:solidFill>
                <a:latin typeface="宋体" pitchFamily="2" charset="-122"/>
              </a:rPr>
              <a:t>-</a:t>
            </a:r>
            <a:r>
              <a:rPr kumimoji="1" lang="zh-CN" altLang="en-US" sz="2000" b="1" smtClean="0">
                <a:solidFill>
                  <a:srgbClr val="000000"/>
                </a:solidFill>
                <a:latin typeface="宋体" pitchFamily="2" charset="-122"/>
              </a:rPr>
              <a:t>湿度特性好。</a:t>
            </a:r>
          </a:p>
        </p:txBody>
      </p:sp>
      <p:pic>
        <p:nvPicPr>
          <p:cNvPr id="25606" name="Picture 9" descr="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630" y="3141666"/>
            <a:ext cx="4799350"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10"/>
          <p:cNvSpPr txBox="1">
            <a:spLocks noChangeArrowheads="1"/>
          </p:cNvSpPr>
          <p:nvPr/>
        </p:nvSpPr>
        <p:spPr bwMode="auto">
          <a:xfrm>
            <a:off x="814705" y="5805490"/>
            <a:ext cx="628697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kumimoji="1" lang="en-US" altLang="zh-CN" b="1" smtClean="0">
                <a:solidFill>
                  <a:srgbClr val="FF0000"/>
                </a:solidFill>
                <a:latin typeface="宋体" pitchFamily="2" charset="-122"/>
              </a:rPr>
              <a:t>1—</a:t>
            </a:r>
            <a:r>
              <a:rPr kumimoji="1" lang="zh-CN" altLang="en-US" b="1" smtClean="0">
                <a:solidFill>
                  <a:srgbClr val="FF0000"/>
                </a:solidFill>
                <a:latin typeface="宋体" pitchFamily="2" charset="-122"/>
              </a:rPr>
              <a:t>加热线圈；</a:t>
            </a:r>
            <a:r>
              <a:rPr kumimoji="1" lang="en-US" altLang="zh-CN" b="1" smtClean="0">
                <a:solidFill>
                  <a:srgbClr val="FF0000"/>
                </a:solidFill>
                <a:latin typeface="宋体" pitchFamily="2" charset="-122"/>
              </a:rPr>
              <a:t>2—</a:t>
            </a:r>
            <a:r>
              <a:rPr kumimoji="1" lang="zh-CN" altLang="en-US" b="1" smtClean="0">
                <a:solidFill>
                  <a:srgbClr val="FF0000"/>
                </a:solidFill>
                <a:latin typeface="宋体" pitchFamily="2" charset="-122"/>
              </a:rPr>
              <a:t>湿敏陶瓷片；</a:t>
            </a:r>
            <a:r>
              <a:rPr kumimoji="1" lang="en-US" altLang="zh-CN" b="1" smtClean="0">
                <a:solidFill>
                  <a:srgbClr val="FF0000"/>
                </a:solidFill>
                <a:latin typeface="宋体" pitchFamily="2" charset="-122"/>
              </a:rPr>
              <a:t>3—</a:t>
            </a:r>
            <a:r>
              <a:rPr kumimoji="1" lang="zh-CN" altLang="en-US" b="1" smtClean="0">
                <a:solidFill>
                  <a:srgbClr val="FF0000"/>
                </a:solidFill>
                <a:latin typeface="宋体" pitchFamily="2" charset="-122"/>
              </a:rPr>
              <a:t>电极；</a:t>
            </a:r>
            <a:r>
              <a:rPr kumimoji="1" lang="en-US" altLang="zh-CN" b="1" smtClean="0">
                <a:solidFill>
                  <a:srgbClr val="FF0000"/>
                </a:solidFill>
                <a:latin typeface="宋体" pitchFamily="2" charset="-122"/>
              </a:rPr>
              <a:t>4—</a:t>
            </a:r>
            <a:r>
              <a:rPr kumimoji="1" lang="zh-CN" altLang="en-US" b="1" smtClean="0">
                <a:solidFill>
                  <a:srgbClr val="FF0000"/>
                </a:solidFill>
                <a:latin typeface="宋体" pitchFamily="2" charset="-122"/>
              </a:rPr>
              <a:t>引线圈电极；</a:t>
            </a:r>
            <a:br>
              <a:rPr kumimoji="1" lang="zh-CN" altLang="en-US" b="1" smtClean="0">
                <a:solidFill>
                  <a:srgbClr val="FF0000"/>
                </a:solidFill>
                <a:latin typeface="宋体" pitchFamily="2" charset="-122"/>
              </a:rPr>
            </a:br>
            <a:r>
              <a:rPr kumimoji="1" lang="en-US" altLang="zh-CN" b="1" smtClean="0">
                <a:solidFill>
                  <a:srgbClr val="FF0000"/>
                </a:solidFill>
                <a:latin typeface="宋体" pitchFamily="2" charset="-122"/>
              </a:rPr>
              <a:t>5—</a:t>
            </a:r>
            <a:r>
              <a:rPr kumimoji="1" lang="zh-CN" altLang="en-US" b="1" smtClean="0">
                <a:solidFill>
                  <a:srgbClr val="FF0000"/>
                </a:solidFill>
                <a:latin typeface="宋体" pitchFamily="2" charset="-122"/>
              </a:rPr>
              <a:t>底板；</a:t>
            </a:r>
            <a:r>
              <a:rPr kumimoji="1" lang="en-US" altLang="zh-CN" b="1" smtClean="0">
                <a:solidFill>
                  <a:srgbClr val="FF0000"/>
                </a:solidFill>
                <a:latin typeface="宋体" pitchFamily="2" charset="-122"/>
              </a:rPr>
              <a:t>6—</a:t>
            </a:r>
            <a:r>
              <a:rPr kumimoji="1" lang="zh-CN" altLang="en-US" b="1" smtClean="0">
                <a:solidFill>
                  <a:srgbClr val="FF0000"/>
                </a:solidFill>
                <a:latin typeface="宋体" pitchFamily="2" charset="-122"/>
              </a:rPr>
              <a:t>引线；</a:t>
            </a:r>
            <a:r>
              <a:rPr kumimoji="1" lang="en-US" altLang="zh-CN" b="1" smtClean="0">
                <a:solidFill>
                  <a:srgbClr val="FF0000"/>
                </a:solidFill>
                <a:latin typeface="宋体" pitchFamily="2" charset="-122"/>
              </a:rPr>
              <a:t>3. </a:t>
            </a:r>
            <a:r>
              <a:rPr kumimoji="1" lang="zh-CN" altLang="en-US" b="1" smtClean="0">
                <a:solidFill>
                  <a:srgbClr val="FF0000"/>
                </a:solidFill>
                <a:latin typeface="宋体" pitchFamily="2" charset="-122"/>
              </a:rPr>
              <a:t>典型半导瓷湿敏元件 </a:t>
            </a:r>
          </a:p>
        </p:txBody>
      </p:sp>
      <p:pic>
        <p:nvPicPr>
          <p:cNvPr id="25608" name="Picture 11" descr="5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5939" y="3068638"/>
            <a:ext cx="354026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Rectangle 12"/>
          <p:cNvSpPr>
            <a:spLocks noChangeArrowheads="1"/>
          </p:cNvSpPr>
          <p:nvPr/>
        </p:nvSpPr>
        <p:spPr bwMode="auto">
          <a:xfrm>
            <a:off x="7327232" y="6092828"/>
            <a:ext cx="44299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kumimoji="1" lang="en-US" altLang="zh-CN" sz="2000" b="1" dirty="0" smtClean="0">
                <a:solidFill>
                  <a:srgbClr val="FF0000"/>
                </a:solidFill>
                <a:latin typeface="Times New Roman" pitchFamily="18" charset="0"/>
              </a:rPr>
              <a:t>MgCr2O4-TiO2</a:t>
            </a:r>
            <a:r>
              <a:rPr kumimoji="1" lang="zh-CN" altLang="en-US" sz="2000" b="1" dirty="0" smtClean="0">
                <a:solidFill>
                  <a:srgbClr val="FF0000"/>
                </a:solidFill>
                <a:latin typeface="Times New Roman" pitchFamily="18" charset="0"/>
              </a:rPr>
              <a:t>陶瓷湿度与电阻关系</a:t>
            </a:r>
          </a:p>
        </p:txBody>
      </p:sp>
      <p:sp>
        <p:nvSpPr>
          <p:cNvPr id="444432" name="Text Box 16">
            <a:hlinkClick r:id="rId4" action="ppaction://hlinksldjump"/>
          </p:cNvPr>
          <p:cNvSpPr txBox="1">
            <a:spLocks noChangeArrowheads="1"/>
          </p:cNvSpPr>
          <p:nvPr/>
        </p:nvSpPr>
        <p:spPr bwMode="auto">
          <a:xfrm>
            <a:off x="1487631" y="188913"/>
            <a:ext cx="873532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a:solidFill>
                  <a:srgbClr val="FF3300"/>
                </a:solidFill>
                <a:effectLst>
                  <a:outerShdw blurRad="38100" dist="38100" dir="2700000" algn="tl">
                    <a:srgbClr val="C0C0C0"/>
                  </a:outerShdw>
                </a:effectLst>
                <a:latin typeface="华文行楷" pitchFamily="2" charset="-122"/>
                <a:ea typeface="华文行楷" pitchFamily="2" charset="-122"/>
              </a:rPr>
              <a:t> 13.5.2 </a:t>
            </a:r>
            <a:r>
              <a:rPr lang="zh-CN" altLang="en-US" sz="4000" dirty="0">
                <a:solidFill>
                  <a:srgbClr val="FF3300"/>
                </a:solidFill>
                <a:effectLst>
                  <a:outerShdw blurRad="38100" dist="38100" dir="2700000" algn="tl">
                    <a:srgbClr val="C0C0C0"/>
                  </a:outerShdw>
                </a:effectLst>
                <a:latin typeface="华文行楷" pitchFamily="2" charset="-122"/>
                <a:ea typeface="华文行楷" pitchFamily="2" charset="-122"/>
              </a:rPr>
              <a:t>湿敏传感器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42994039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9" descr="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3730" y="2276478"/>
            <a:ext cx="362913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11"/>
          <p:cNvSpPr txBox="1">
            <a:spLocks noChangeArrowheads="1"/>
          </p:cNvSpPr>
          <p:nvPr/>
        </p:nvSpPr>
        <p:spPr bwMode="auto">
          <a:xfrm>
            <a:off x="6382204" y="5300663"/>
            <a:ext cx="56627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b="1" smtClean="0">
                <a:solidFill>
                  <a:srgbClr val="000000"/>
                </a:solidFill>
                <a:latin typeface="Times New Roman" pitchFamily="18" charset="0"/>
              </a:rPr>
              <a:t>1—</a:t>
            </a:r>
            <a:r>
              <a:rPr kumimoji="1" lang="zh-CN" altLang="en-US" b="1" smtClean="0">
                <a:solidFill>
                  <a:srgbClr val="000000"/>
                </a:solidFill>
                <a:latin typeface="Times New Roman" pitchFamily="18" charset="0"/>
              </a:rPr>
              <a:t>引线；</a:t>
            </a:r>
            <a:r>
              <a:rPr kumimoji="1" lang="en-US" altLang="zh-CN" b="1" smtClean="0">
                <a:solidFill>
                  <a:srgbClr val="000000"/>
                </a:solidFill>
                <a:latin typeface="Times New Roman" pitchFamily="18" charset="0"/>
              </a:rPr>
              <a:t>2—</a:t>
            </a:r>
            <a:r>
              <a:rPr kumimoji="1" lang="zh-CN" altLang="en-US" b="1" smtClean="0">
                <a:solidFill>
                  <a:srgbClr val="000000"/>
                </a:solidFill>
                <a:latin typeface="Times New Roman" pitchFamily="18" charset="0"/>
              </a:rPr>
              <a:t>滤网；</a:t>
            </a:r>
            <a:r>
              <a:rPr kumimoji="1" lang="en-US" altLang="zh-CN" b="1" smtClean="0">
                <a:solidFill>
                  <a:srgbClr val="000000"/>
                </a:solidFill>
                <a:latin typeface="Times New Roman" pitchFamily="18" charset="0"/>
              </a:rPr>
              <a:t>3—</a:t>
            </a:r>
            <a:r>
              <a:rPr kumimoji="1" lang="zh-CN" altLang="en-US" b="1" smtClean="0">
                <a:solidFill>
                  <a:srgbClr val="000000"/>
                </a:solidFill>
                <a:latin typeface="Times New Roman" pitchFamily="18" charset="0"/>
              </a:rPr>
              <a:t>外壳；</a:t>
            </a:r>
            <a:r>
              <a:rPr kumimoji="1" lang="en-US" altLang="zh-CN" b="1" smtClean="0">
                <a:solidFill>
                  <a:srgbClr val="000000"/>
                </a:solidFill>
                <a:latin typeface="Times New Roman" pitchFamily="18" charset="0"/>
              </a:rPr>
              <a:t>4—</a:t>
            </a:r>
            <a:r>
              <a:rPr kumimoji="1" lang="zh-CN" altLang="en-US" b="1" smtClean="0">
                <a:solidFill>
                  <a:srgbClr val="000000"/>
                </a:solidFill>
                <a:latin typeface="Times New Roman" pitchFamily="18" charset="0"/>
              </a:rPr>
              <a:t>烧结元件；</a:t>
            </a:r>
            <a:r>
              <a:rPr kumimoji="1" lang="en-US" altLang="zh-CN" b="1" smtClean="0">
                <a:solidFill>
                  <a:srgbClr val="000000"/>
                </a:solidFill>
                <a:latin typeface="Times New Roman" pitchFamily="18" charset="0"/>
              </a:rPr>
              <a:t>5—</a:t>
            </a:r>
            <a:r>
              <a:rPr kumimoji="1" lang="zh-CN" altLang="en-US" b="1" smtClean="0">
                <a:solidFill>
                  <a:srgbClr val="000000"/>
                </a:solidFill>
                <a:latin typeface="Times New Roman" pitchFamily="18" charset="0"/>
              </a:rPr>
              <a:t>电极；</a:t>
            </a:r>
            <a:r>
              <a:rPr kumimoji="1" lang="en-US" altLang="zh-CN" b="1" smtClean="0">
                <a:solidFill>
                  <a:srgbClr val="000000"/>
                </a:solidFill>
                <a:latin typeface="Times New Roman" pitchFamily="18" charset="0"/>
              </a:rPr>
              <a:t>6—</a:t>
            </a:r>
            <a:r>
              <a:rPr kumimoji="1" lang="zh-CN" altLang="en-US" b="1" smtClean="0">
                <a:solidFill>
                  <a:srgbClr val="000000"/>
                </a:solidFill>
                <a:latin typeface="Times New Roman" pitchFamily="18" charset="0"/>
              </a:rPr>
              <a:t>树脂固封</a:t>
            </a:r>
            <a:endParaRPr kumimoji="1" lang="en-US" altLang="zh-CN" b="1" smtClean="0">
              <a:solidFill>
                <a:srgbClr val="000000"/>
              </a:solidFill>
              <a:latin typeface="Times New Roman" pitchFamily="18" charset="0"/>
            </a:endParaRPr>
          </a:p>
        </p:txBody>
      </p:sp>
      <p:sp>
        <p:nvSpPr>
          <p:cNvPr id="26628" name="Rectangle 12"/>
          <p:cNvSpPr>
            <a:spLocks noChangeArrowheads="1"/>
          </p:cNvSpPr>
          <p:nvPr/>
        </p:nvSpPr>
        <p:spPr bwMode="auto">
          <a:xfrm>
            <a:off x="1007272" y="1706565"/>
            <a:ext cx="5950517" cy="2862322"/>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000" b="1" smtClean="0">
                <a:solidFill>
                  <a:srgbClr val="FF0000"/>
                </a:solidFill>
                <a:latin typeface="Times New Roman" pitchFamily="18" charset="0"/>
              </a:rPr>
              <a:t>2) ZnO-Cr</a:t>
            </a:r>
            <a:r>
              <a:rPr kumimoji="1" lang="en-US" altLang="zh-CN" sz="2000" b="1" baseline="-25000" smtClean="0">
                <a:solidFill>
                  <a:srgbClr val="FF0000"/>
                </a:solidFill>
                <a:latin typeface="Times New Roman" pitchFamily="18" charset="0"/>
              </a:rPr>
              <a:t>2</a:t>
            </a:r>
            <a:r>
              <a:rPr kumimoji="1" lang="en-US" altLang="zh-CN" sz="2000" b="1" smtClean="0">
                <a:solidFill>
                  <a:srgbClr val="FF0000"/>
                </a:solidFill>
                <a:latin typeface="Times New Roman" pitchFamily="18" charset="0"/>
              </a:rPr>
              <a:t>O</a:t>
            </a:r>
            <a:r>
              <a:rPr kumimoji="1" lang="en-US" altLang="zh-CN" sz="2000" b="1" baseline="-25000" smtClean="0">
                <a:solidFill>
                  <a:srgbClr val="FF0000"/>
                </a:solidFill>
                <a:latin typeface="Times New Roman" pitchFamily="18" charset="0"/>
              </a:rPr>
              <a:t>3</a:t>
            </a:r>
            <a:r>
              <a:rPr kumimoji="1" lang="zh-CN" altLang="en-US" sz="2000" b="1" smtClean="0">
                <a:solidFill>
                  <a:srgbClr val="FF0000"/>
                </a:solidFill>
                <a:latin typeface="Times New Roman" pitchFamily="18" charset="0"/>
              </a:rPr>
              <a:t>湿敏元件</a:t>
            </a:r>
          </a:p>
          <a:p>
            <a:pPr fontAlgn="base">
              <a:spcBef>
                <a:spcPct val="0"/>
              </a:spcBef>
              <a:spcAft>
                <a:spcPct val="0"/>
              </a:spcAft>
            </a:pPr>
            <a:endParaRPr kumimoji="1" lang="zh-CN" altLang="en-US" sz="2000" b="1" smtClean="0">
              <a:solidFill>
                <a:srgbClr val="000000"/>
              </a:solidFill>
              <a:latin typeface="Times New Roman" pitchFamily="18" charset="0"/>
            </a:endParaRPr>
          </a:p>
          <a:p>
            <a:pPr fontAlgn="base">
              <a:spcBef>
                <a:spcPct val="0"/>
              </a:spcBef>
              <a:spcAft>
                <a:spcPct val="0"/>
              </a:spcAft>
            </a:pPr>
            <a:r>
              <a:rPr kumimoji="1" lang="en-US" altLang="zh-CN" sz="2000" b="1" smtClean="0">
                <a:solidFill>
                  <a:srgbClr val="FF0000"/>
                </a:solidFill>
                <a:latin typeface="Times New Roman" pitchFamily="18" charset="0"/>
              </a:rPr>
              <a:t>ZnO-Cr</a:t>
            </a:r>
            <a:r>
              <a:rPr kumimoji="1" lang="en-US" altLang="zh-CN" sz="2000" b="1" baseline="-25000" smtClean="0">
                <a:solidFill>
                  <a:srgbClr val="FF0000"/>
                </a:solidFill>
                <a:latin typeface="Times New Roman" pitchFamily="18" charset="0"/>
              </a:rPr>
              <a:t>2</a:t>
            </a:r>
            <a:r>
              <a:rPr kumimoji="1" lang="en-US" altLang="zh-CN" sz="2000" b="1" smtClean="0">
                <a:solidFill>
                  <a:srgbClr val="FF0000"/>
                </a:solidFill>
                <a:latin typeface="Times New Roman" pitchFamily="18" charset="0"/>
              </a:rPr>
              <a:t>O</a:t>
            </a:r>
            <a:r>
              <a:rPr kumimoji="1" lang="en-US" altLang="zh-CN" sz="2000" b="1" baseline="-25000" smtClean="0">
                <a:solidFill>
                  <a:srgbClr val="FF0000"/>
                </a:solidFill>
                <a:latin typeface="Times New Roman" pitchFamily="18" charset="0"/>
              </a:rPr>
              <a:t>3</a:t>
            </a:r>
            <a:r>
              <a:rPr kumimoji="1" lang="zh-CN" altLang="en-US" sz="2000" b="1" smtClean="0">
                <a:solidFill>
                  <a:srgbClr val="000000"/>
                </a:solidFill>
                <a:latin typeface="Times New Roman" pitchFamily="18" charset="0"/>
              </a:rPr>
              <a:t>湿敏元件的结构是将多孔材料的金电极烧结在多孔陶瓷圆片的两表面上，并焊上铂引线，然后将敏感元件装入有网眼过滤的方形塑料盒中，用树脂固定，其结构如图所示。 </a:t>
            </a:r>
            <a:r>
              <a:rPr kumimoji="1" lang="en-US" altLang="zh-CN" sz="2000" b="1" smtClean="0">
                <a:solidFill>
                  <a:srgbClr val="FF0000"/>
                </a:solidFill>
                <a:latin typeface="Times New Roman" pitchFamily="18" charset="0"/>
              </a:rPr>
              <a:t>ZnO-Cr</a:t>
            </a:r>
            <a:r>
              <a:rPr kumimoji="1" lang="en-US" altLang="zh-CN" sz="2000" b="1" baseline="-25000" smtClean="0">
                <a:solidFill>
                  <a:srgbClr val="FF0000"/>
                </a:solidFill>
                <a:latin typeface="Times New Roman" pitchFamily="18" charset="0"/>
              </a:rPr>
              <a:t>2</a:t>
            </a:r>
            <a:r>
              <a:rPr kumimoji="1" lang="en-US" altLang="zh-CN" sz="2000" b="1" smtClean="0">
                <a:solidFill>
                  <a:srgbClr val="FF0000"/>
                </a:solidFill>
                <a:latin typeface="Times New Roman" pitchFamily="18" charset="0"/>
              </a:rPr>
              <a:t>O</a:t>
            </a:r>
            <a:r>
              <a:rPr kumimoji="1" lang="en-US" altLang="zh-CN" sz="2000" b="1" baseline="-25000" smtClean="0">
                <a:solidFill>
                  <a:srgbClr val="FF0000"/>
                </a:solidFill>
                <a:latin typeface="Times New Roman" pitchFamily="18" charset="0"/>
              </a:rPr>
              <a:t>3</a:t>
            </a:r>
            <a:r>
              <a:rPr kumimoji="1" lang="zh-CN" altLang="en-US" sz="2000" b="1" smtClean="0">
                <a:solidFill>
                  <a:srgbClr val="000000"/>
                </a:solidFill>
                <a:latin typeface="Times New Roman" pitchFamily="18" charset="0"/>
              </a:rPr>
              <a:t>传感器能连续稳定地测量湿度，而无需加热除污装置，因此功耗低于</a:t>
            </a:r>
            <a:r>
              <a:rPr kumimoji="1" lang="en-US" altLang="zh-CN" sz="2000" b="1" smtClean="0">
                <a:solidFill>
                  <a:srgbClr val="000000"/>
                </a:solidFill>
                <a:latin typeface="Times New Roman" pitchFamily="18" charset="0"/>
              </a:rPr>
              <a:t>0.5W</a:t>
            </a:r>
            <a:r>
              <a:rPr kumimoji="1" lang="zh-CN" altLang="en-US" sz="2000" b="1" smtClean="0">
                <a:solidFill>
                  <a:srgbClr val="000000"/>
                </a:solidFill>
                <a:latin typeface="Times New Roman" pitchFamily="18" charset="0"/>
              </a:rPr>
              <a:t>，体积小、成本低，是一种常用测湿传感器。</a:t>
            </a:r>
          </a:p>
        </p:txBody>
      </p:sp>
      <p:sp>
        <p:nvSpPr>
          <p:cNvPr id="444432" name="Text Box 16">
            <a:hlinkClick r:id="rId3" action="ppaction://hlinksldjump"/>
          </p:cNvPr>
          <p:cNvSpPr txBox="1">
            <a:spLocks noChangeArrowheads="1"/>
          </p:cNvSpPr>
          <p:nvPr/>
        </p:nvSpPr>
        <p:spPr bwMode="auto">
          <a:xfrm>
            <a:off x="814705" y="-1000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a:solidFill>
                  <a:srgbClr val="FF3300"/>
                </a:solidFill>
                <a:effectLst>
                  <a:outerShdw blurRad="38100" dist="38100" dir="2700000" algn="tl">
                    <a:srgbClr val="C0C0C0"/>
                  </a:outerShdw>
                </a:effectLst>
                <a:latin typeface="华文行楷" pitchFamily="2" charset="-122"/>
                <a:ea typeface="华文行楷" pitchFamily="2" charset="-122"/>
              </a:rPr>
              <a:t> 13.5.2 </a:t>
            </a:r>
            <a:r>
              <a:rPr lang="zh-CN" altLang="en-US" sz="4000" dirty="0">
                <a:solidFill>
                  <a:srgbClr val="FF3300"/>
                </a:solidFill>
                <a:effectLst>
                  <a:outerShdw blurRad="38100" dist="38100" dir="2700000" algn="tl">
                    <a:srgbClr val="C0C0C0"/>
                  </a:outerShdw>
                </a:effectLst>
                <a:latin typeface="华文行楷" pitchFamily="2" charset="-122"/>
                <a:ea typeface="华文行楷" pitchFamily="2" charset="-122"/>
              </a:rPr>
              <a:t>湿敏传感器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398510930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9" descr="6945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055" y="2349500"/>
            <a:ext cx="6348346"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 Box 8"/>
          <p:cNvSpPr txBox="1">
            <a:spLocks noChangeArrowheads="1"/>
          </p:cNvSpPr>
          <p:nvPr/>
        </p:nvSpPr>
        <p:spPr bwMode="auto">
          <a:xfrm>
            <a:off x="768150" y="1196977"/>
            <a:ext cx="5087142"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endParaRPr kumimoji="1" lang="en-US" altLang="zh-CN" sz="2000" b="1" smtClean="0">
              <a:solidFill>
                <a:srgbClr val="000000"/>
              </a:solidFill>
              <a:latin typeface="宋体" pitchFamily="2" charset="-122"/>
            </a:endParaRPr>
          </a:p>
          <a:p>
            <a:pPr eaLnBrk="1" fontAlgn="base" hangingPunct="1">
              <a:spcBef>
                <a:spcPct val="0"/>
              </a:spcBef>
              <a:spcAft>
                <a:spcPct val="0"/>
              </a:spcAft>
            </a:pPr>
            <a:r>
              <a:rPr kumimoji="1" lang="en-US" altLang="zh-CN" sz="2000" b="1" smtClean="0">
                <a:solidFill>
                  <a:srgbClr val="FF0000"/>
                </a:solidFill>
                <a:latin typeface="宋体" pitchFamily="2" charset="-122"/>
              </a:rPr>
              <a:t>3) </a:t>
            </a:r>
            <a:r>
              <a:rPr kumimoji="1" lang="zh-CN" altLang="en-US" sz="2000" b="1" smtClean="0">
                <a:solidFill>
                  <a:srgbClr val="FF0000"/>
                </a:solidFill>
                <a:latin typeface="宋体" pitchFamily="2" charset="-122"/>
              </a:rPr>
              <a:t>四氧化三铁</a:t>
            </a:r>
            <a:r>
              <a:rPr kumimoji="1" lang="en-US" altLang="zh-CN" sz="2000" b="1" smtClean="0">
                <a:solidFill>
                  <a:srgbClr val="FF0000"/>
                </a:solidFill>
                <a:latin typeface="宋体" pitchFamily="2" charset="-122"/>
              </a:rPr>
              <a:t>(Fe</a:t>
            </a:r>
            <a:r>
              <a:rPr kumimoji="1" lang="en-US" altLang="zh-CN" sz="2000" b="1" baseline="-25000" smtClean="0">
                <a:solidFill>
                  <a:srgbClr val="FF0000"/>
                </a:solidFill>
                <a:latin typeface="宋体" pitchFamily="2" charset="-122"/>
              </a:rPr>
              <a:t>3</a:t>
            </a:r>
            <a:r>
              <a:rPr kumimoji="1" lang="en-US" altLang="zh-CN" sz="2000" b="1" smtClean="0">
                <a:solidFill>
                  <a:srgbClr val="FF0000"/>
                </a:solidFill>
                <a:latin typeface="宋体" pitchFamily="2" charset="-122"/>
              </a:rPr>
              <a:t>O</a:t>
            </a:r>
            <a:r>
              <a:rPr kumimoji="1" lang="en-US" altLang="zh-CN" sz="2000" b="1" baseline="-25000" smtClean="0">
                <a:solidFill>
                  <a:srgbClr val="FF0000"/>
                </a:solidFill>
                <a:latin typeface="宋体" pitchFamily="2" charset="-122"/>
              </a:rPr>
              <a:t>4</a:t>
            </a:r>
            <a:r>
              <a:rPr kumimoji="1" lang="en-US" altLang="zh-CN" sz="2000" b="1" smtClean="0">
                <a:solidFill>
                  <a:srgbClr val="FF0000"/>
                </a:solidFill>
                <a:latin typeface="宋体" pitchFamily="2" charset="-122"/>
              </a:rPr>
              <a:t>)</a:t>
            </a:r>
            <a:r>
              <a:rPr kumimoji="1" lang="zh-CN" altLang="en-US" sz="2000" b="1" smtClean="0">
                <a:solidFill>
                  <a:srgbClr val="FF0000"/>
                </a:solidFill>
                <a:latin typeface="宋体" pitchFamily="2" charset="-122"/>
              </a:rPr>
              <a:t>湿敏器件</a:t>
            </a:r>
            <a:endParaRPr kumimoji="1" lang="zh-CN" altLang="en-US" sz="2000" smtClean="0">
              <a:solidFill>
                <a:srgbClr val="FF0000"/>
              </a:solidFill>
              <a:latin typeface="宋体" pitchFamily="2" charset="-122"/>
            </a:endParaRPr>
          </a:p>
          <a:p>
            <a:pPr eaLnBrk="1" fontAlgn="base" hangingPunct="1">
              <a:spcBef>
                <a:spcPct val="0"/>
              </a:spcBef>
              <a:spcAft>
                <a:spcPct val="0"/>
              </a:spcAft>
            </a:pPr>
            <a:endParaRPr kumimoji="1" lang="zh-CN" altLang="en-US" sz="2000" smtClean="0">
              <a:solidFill>
                <a:srgbClr val="000000"/>
              </a:solidFill>
              <a:latin typeface="宋体" pitchFamily="2" charset="-122"/>
            </a:endParaRPr>
          </a:p>
          <a:p>
            <a:pPr eaLnBrk="1" fontAlgn="base" hangingPunct="1">
              <a:spcBef>
                <a:spcPct val="0"/>
              </a:spcBef>
              <a:spcAft>
                <a:spcPct val="0"/>
              </a:spcAft>
            </a:pPr>
            <a:r>
              <a:rPr kumimoji="1" lang="en-US" altLang="zh-CN" sz="2000" b="1" smtClean="0">
                <a:solidFill>
                  <a:srgbClr val="FF0000"/>
                </a:solidFill>
                <a:latin typeface="宋体" pitchFamily="2" charset="-122"/>
              </a:rPr>
              <a:t>Fe</a:t>
            </a:r>
            <a:r>
              <a:rPr kumimoji="1" lang="en-US" altLang="zh-CN" sz="2000" b="1" baseline="-25000" smtClean="0">
                <a:solidFill>
                  <a:srgbClr val="FF0000"/>
                </a:solidFill>
                <a:latin typeface="宋体" pitchFamily="2" charset="-122"/>
              </a:rPr>
              <a:t>3</a:t>
            </a:r>
            <a:r>
              <a:rPr kumimoji="1" lang="en-US" altLang="zh-CN" sz="2000" b="1" smtClean="0">
                <a:solidFill>
                  <a:srgbClr val="FF0000"/>
                </a:solidFill>
                <a:latin typeface="宋体" pitchFamily="2" charset="-122"/>
              </a:rPr>
              <a:t>O</a:t>
            </a:r>
            <a:r>
              <a:rPr kumimoji="1" lang="en-US" altLang="zh-CN" sz="2000" b="1" baseline="-25000" smtClean="0">
                <a:solidFill>
                  <a:srgbClr val="FF0000"/>
                </a:solidFill>
                <a:latin typeface="宋体" pitchFamily="2" charset="-122"/>
              </a:rPr>
              <a:t>4</a:t>
            </a:r>
            <a:r>
              <a:rPr kumimoji="1" lang="zh-CN" altLang="en-US" sz="2000" b="1" smtClean="0">
                <a:solidFill>
                  <a:srgbClr val="000000"/>
                </a:solidFill>
                <a:latin typeface="宋体" pitchFamily="2" charset="-122"/>
              </a:rPr>
              <a:t>湿敏器件由基片、电极和感湿膜组成。器件结构如图所示。</a:t>
            </a:r>
          </a:p>
          <a:p>
            <a:pPr eaLnBrk="1" fontAlgn="base" hangingPunct="1">
              <a:spcBef>
                <a:spcPct val="50000"/>
              </a:spcBef>
              <a:spcAft>
                <a:spcPct val="0"/>
              </a:spcAft>
            </a:pPr>
            <a:r>
              <a:rPr kumimoji="1" lang="en-US" altLang="zh-CN" sz="2000" b="1" smtClean="0">
                <a:solidFill>
                  <a:srgbClr val="FF0000"/>
                </a:solidFill>
                <a:latin typeface="宋体" pitchFamily="2" charset="-122"/>
              </a:rPr>
              <a:t>Fe</a:t>
            </a:r>
            <a:r>
              <a:rPr kumimoji="1" lang="en-US" altLang="zh-CN" sz="2000" b="1" baseline="-25000" smtClean="0">
                <a:solidFill>
                  <a:srgbClr val="FF0000"/>
                </a:solidFill>
                <a:latin typeface="宋体" pitchFamily="2" charset="-122"/>
              </a:rPr>
              <a:t>3</a:t>
            </a:r>
            <a:r>
              <a:rPr kumimoji="1" lang="en-US" altLang="zh-CN" sz="2000" b="1" smtClean="0">
                <a:solidFill>
                  <a:srgbClr val="FF0000"/>
                </a:solidFill>
                <a:latin typeface="宋体" pitchFamily="2" charset="-122"/>
              </a:rPr>
              <a:t>O</a:t>
            </a:r>
            <a:r>
              <a:rPr kumimoji="1" lang="en-US" altLang="zh-CN" sz="2000" b="1" baseline="-25000" smtClean="0">
                <a:solidFill>
                  <a:srgbClr val="FF0000"/>
                </a:solidFill>
                <a:latin typeface="宋体" pitchFamily="2" charset="-122"/>
              </a:rPr>
              <a:t>4</a:t>
            </a:r>
            <a:r>
              <a:rPr kumimoji="1" lang="zh-CN" altLang="en-US" sz="2000" b="1" smtClean="0">
                <a:solidFill>
                  <a:srgbClr val="000000"/>
                </a:solidFill>
                <a:latin typeface="Times New Roman" pitchFamily="18" charset="0"/>
              </a:rPr>
              <a:t>湿敏器件在常温、常湿下性能比较稳定，有较强的抗结露能力，测湿范围广，有较为一致的湿敏特性和较好的温度一湿度特性，但器件有较明显的湿滞现象，响应时间长，吸湿过程</a:t>
            </a:r>
            <a:r>
              <a:rPr kumimoji="1" lang="en-US" altLang="zh-CN" sz="2000" b="1" smtClean="0">
                <a:solidFill>
                  <a:srgbClr val="000000"/>
                </a:solidFill>
                <a:latin typeface="Times New Roman" pitchFamily="18" charset="0"/>
              </a:rPr>
              <a:t>(60 % RH→98%RH)</a:t>
            </a:r>
            <a:r>
              <a:rPr kumimoji="1" lang="zh-CN" altLang="en-US" sz="2000" b="1" smtClean="0">
                <a:solidFill>
                  <a:srgbClr val="000000"/>
                </a:solidFill>
                <a:latin typeface="Times New Roman" pitchFamily="18" charset="0"/>
              </a:rPr>
              <a:t>需要</a:t>
            </a:r>
            <a:r>
              <a:rPr kumimoji="1" lang="en-US" altLang="zh-CN" sz="2000" b="1" smtClean="0">
                <a:solidFill>
                  <a:srgbClr val="000000"/>
                </a:solidFill>
                <a:latin typeface="Times New Roman" pitchFamily="18" charset="0"/>
              </a:rPr>
              <a:t>2 min</a:t>
            </a:r>
            <a:r>
              <a:rPr kumimoji="1" lang="zh-CN" altLang="en-US" sz="2000" b="1" smtClean="0">
                <a:solidFill>
                  <a:srgbClr val="000000"/>
                </a:solidFill>
                <a:latin typeface="Times New Roman" pitchFamily="18" charset="0"/>
              </a:rPr>
              <a:t>，脱湿过程</a:t>
            </a:r>
            <a:r>
              <a:rPr kumimoji="1" lang="en-US" altLang="zh-CN" sz="2000" b="1" smtClean="0">
                <a:solidFill>
                  <a:srgbClr val="000000"/>
                </a:solidFill>
                <a:latin typeface="Times New Roman" pitchFamily="18" charset="0"/>
              </a:rPr>
              <a:t>(98%RH→12%RH)</a:t>
            </a:r>
            <a:r>
              <a:rPr kumimoji="1" lang="zh-CN" altLang="en-US" sz="2000" b="1" smtClean="0">
                <a:solidFill>
                  <a:srgbClr val="000000"/>
                </a:solidFill>
                <a:latin typeface="Times New Roman" pitchFamily="18" charset="0"/>
              </a:rPr>
              <a:t>需</a:t>
            </a:r>
            <a:r>
              <a:rPr kumimoji="1" lang="en-US" altLang="zh-CN" sz="2000" b="1" smtClean="0">
                <a:solidFill>
                  <a:srgbClr val="000000"/>
                </a:solidFill>
                <a:latin typeface="Times New Roman" pitchFamily="18" charset="0"/>
              </a:rPr>
              <a:t>5 </a:t>
            </a:r>
            <a:r>
              <a:rPr kumimoji="1" lang="zh-CN" altLang="en-US" sz="2000" b="1" smtClean="0">
                <a:solidFill>
                  <a:srgbClr val="000000"/>
                </a:solidFill>
                <a:latin typeface="Times New Roman" pitchFamily="18" charset="0"/>
              </a:rPr>
              <a:t>～</a:t>
            </a:r>
            <a:r>
              <a:rPr kumimoji="1" lang="en-US" altLang="zh-CN" sz="2000" b="1" smtClean="0">
                <a:solidFill>
                  <a:srgbClr val="000000"/>
                </a:solidFill>
                <a:latin typeface="Times New Roman" pitchFamily="18" charset="0"/>
              </a:rPr>
              <a:t>7 min</a:t>
            </a:r>
            <a:r>
              <a:rPr kumimoji="1" lang="zh-CN" altLang="en-US" sz="2000" b="1" smtClean="0">
                <a:solidFill>
                  <a:srgbClr val="000000"/>
                </a:solidFill>
                <a:latin typeface="Times New Roman" pitchFamily="18" charset="0"/>
              </a:rPr>
              <a:t>。</a:t>
            </a:r>
          </a:p>
        </p:txBody>
      </p:sp>
      <p:sp>
        <p:nvSpPr>
          <p:cNvPr id="444432" name="Text Box 16">
            <a:hlinkClick r:id="rId3" action="ppaction://hlinksldjump"/>
          </p:cNvPr>
          <p:cNvSpPr txBox="1">
            <a:spLocks noChangeArrowheads="1"/>
          </p:cNvSpPr>
          <p:nvPr/>
        </p:nvSpPr>
        <p:spPr bwMode="auto">
          <a:xfrm>
            <a:off x="1449541" y="38100"/>
            <a:ext cx="873532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a:solidFill>
                  <a:srgbClr val="FF3300"/>
                </a:solidFill>
                <a:effectLst>
                  <a:outerShdw blurRad="38100" dist="38100" dir="2700000" algn="tl">
                    <a:srgbClr val="C0C0C0"/>
                  </a:outerShdw>
                </a:effectLst>
                <a:latin typeface="华文行楷" pitchFamily="2" charset="-122"/>
                <a:ea typeface="华文行楷" pitchFamily="2" charset="-122"/>
              </a:rPr>
              <a:t> 13.5.2 </a:t>
            </a:r>
            <a:r>
              <a:rPr lang="zh-CN" altLang="en-US" sz="4000" dirty="0">
                <a:solidFill>
                  <a:srgbClr val="FF3300"/>
                </a:solidFill>
                <a:effectLst>
                  <a:outerShdw blurRad="38100" dist="38100" dir="2700000" algn="tl">
                    <a:srgbClr val="C0C0C0"/>
                  </a:outerShdw>
                </a:effectLst>
                <a:latin typeface="华文行楷" pitchFamily="2" charset="-122"/>
                <a:ea typeface="华文行楷" pitchFamily="2" charset="-122"/>
              </a:rPr>
              <a:t>湿敏传感器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4202441398"/>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3"/>
          <p:cNvSpPr>
            <a:spLocks noChangeArrowheads="1"/>
          </p:cNvSpPr>
          <p:nvPr/>
        </p:nvSpPr>
        <p:spPr bwMode="auto">
          <a:xfrm>
            <a:off x="1870646" y="115888"/>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8675" name="AutoShape 4"/>
          <p:cNvSpPr>
            <a:spLocks noChangeArrowheads="1"/>
          </p:cNvSpPr>
          <p:nvPr/>
        </p:nvSpPr>
        <p:spPr bwMode="auto">
          <a:xfrm>
            <a:off x="10969942" y="5486400"/>
            <a:ext cx="507868" cy="457200"/>
          </a:xfrm>
          <a:prstGeom prst="star4">
            <a:avLst>
              <a:gd name="adj" fmla="val 12500"/>
            </a:avLst>
          </a:prstGeom>
          <a:gradFill rotWithShape="0">
            <a:gsLst>
              <a:gs pos="0">
                <a:srgbClr val="00CCFF"/>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8676"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8677" name="Text Box 8"/>
          <p:cNvSpPr txBox="1">
            <a:spLocks noChangeArrowheads="1"/>
          </p:cNvSpPr>
          <p:nvPr/>
        </p:nvSpPr>
        <p:spPr bwMode="auto">
          <a:xfrm>
            <a:off x="814707" y="1052514"/>
            <a:ext cx="1055941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en-US" altLang="zh-CN" sz="2400" b="1" smtClean="0">
                <a:solidFill>
                  <a:srgbClr val="FF0000"/>
                </a:solidFill>
                <a:latin typeface="宋体" pitchFamily="2" charset="-122"/>
              </a:rPr>
              <a:t>4. </a:t>
            </a:r>
            <a:r>
              <a:rPr kumimoji="1" lang="zh-CN" altLang="en-US" sz="2400" b="1" smtClean="0">
                <a:solidFill>
                  <a:srgbClr val="FF0000"/>
                </a:solidFill>
                <a:latin typeface="宋体" pitchFamily="2" charset="-122"/>
              </a:rPr>
              <a:t>湿敏传感器的应用</a:t>
            </a:r>
          </a:p>
          <a:p>
            <a:pPr eaLnBrk="1" fontAlgn="base" hangingPunct="1">
              <a:spcBef>
                <a:spcPct val="0"/>
              </a:spcBef>
              <a:spcAft>
                <a:spcPct val="0"/>
              </a:spcAft>
            </a:pPr>
            <a:r>
              <a:rPr kumimoji="1" lang="en-US" altLang="zh-CN" sz="2000" b="1" smtClean="0">
                <a:solidFill>
                  <a:srgbClr val="000000"/>
                </a:solidFill>
                <a:latin typeface="宋体" pitchFamily="2" charset="-122"/>
              </a:rPr>
              <a:t>1) </a:t>
            </a:r>
            <a:r>
              <a:rPr kumimoji="1" lang="zh-CN" altLang="en-US" sz="2000" b="1" smtClean="0">
                <a:solidFill>
                  <a:srgbClr val="000000"/>
                </a:solidFill>
                <a:latin typeface="宋体" pitchFamily="2" charset="-122"/>
              </a:rPr>
              <a:t>湿度检测器</a:t>
            </a:r>
          </a:p>
          <a:p>
            <a:pPr eaLnBrk="1" fontAlgn="base" hangingPunct="1">
              <a:spcBef>
                <a:spcPct val="0"/>
              </a:spcBef>
              <a:spcAft>
                <a:spcPct val="0"/>
              </a:spcAft>
            </a:pPr>
            <a:r>
              <a:rPr kumimoji="1" lang="zh-CN" altLang="en-US" sz="2000" b="1" smtClean="0">
                <a:solidFill>
                  <a:srgbClr val="000000"/>
                </a:solidFill>
                <a:latin typeface="宋体" pitchFamily="2" charset="-122"/>
              </a:rPr>
              <a:t>图示的是湿度检测器电路。由</a:t>
            </a:r>
            <a:r>
              <a:rPr kumimoji="1" lang="en-US" altLang="zh-CN" sz="2000" b="1" smtClean="0">
                <a:solidFill>
                  <a:srgbClr val="000000"/>
                </a:solidFill>
                <a:latin typeface="宋体" pitchFamily="2" charset="-122"/>
              </a:rPr>
              <a:t>555</a:t>
            </a:r>
            <a:r>
              <a:rPr kumimoji="1" lang="zh-CN" altLang="en-US" sz="2000" b="1" smtClean="0">
                <a:solidFill>
                  <a:srgbClr val="000000"/>
                </a:solidFill>
                <a:latin typeface="宋体" pitchFamily="2" charset="-122"/>
              </a:rPr>
              <a:t>时基电路、湿度传感器</a:t>
            </a:r>
            <a:r>
              <a:rPr kumimoji="1" lang="en-US" altLang="zh-CN" sz="2000" b="1" i="1" smtClean="0">
                <a:solidFill>
                  <a:srgbClr val="000000"/>
                </a:solidFill>
                <a:latin typeface="宋体" pitchFamily="2" charset="-122"/>
              </a:rPr>
              <a:t>C</a:t>
            </a:r>
            <a:r>
              <a:rPr kumimoji="1" lang="en-US" altLang="zh-CN" sz="2000" b="1" baseline="-25000" smtClean="0">
                <a:solidFill>
                  <a:srgbClr val="000000"/>
                </a:solidFill>
                <a:latin typeface="宋体" pitchFamily="2" charset="-122"/>
              </a:rPr>
              <a:t>H</a:t>
            </a:r>
            <a:r>
              <a:rPr kumimoji="1" lang="zh-CN" altLang="en-US" sz="2000" b="1" smtClean="0">
                <a:solidFill>
                  <a:srgbClr val="000000"/>
                </a:solidFill>
                <a:latin typeface="宋体" pitchFamily="2" charset="-122"/>
              </a:rPr>
              <a:t>等组成多谐振荡器，在振荡器的输出端接有电容器</a:t>
            </a:r>
            <a:r>
              <a:rPr kumimoji="1" lang="en-US" altLang="zh-CN" sz="2000" b="1" i="1" smtClean="0">
                <a:solidFill>
                  <a:srgbClr val="000000"/>
                </a:solidFill>
                <a:latin typeface="宋体" pitchFamily="2" charset="-122"/>
              </a:rPr>
              <a:t>C</a:t>
            </a:r>
            <a:r>
              <a:rPr kumimoji="1" lang="en-US" altLang="zh-CN" sz="2000" b="1" baseline="-25000" smtClean="0">
                <a:solidFill>
                  <a:srgbClr val="000000"/>
                </a:solidFill>
                <a:latin typeface="宋体" pitchFamily="2" charset="-122"/>
              </a:rPr>
              <a:t>2</a:t>
            </a:r>
            <a:r>
              <a:rPr kumimoji="1" lang="zh-CN" altLang="en-US" sz="2000" b="1" smtClean="0">
                <a:solidFill>
                  <a:srgbClr val="000000"/>
                </a:solidFill>
                <a:latin typeface="宋体" pitchFamily="2" charset="-122"/>
              </a:rPr>
              <a:t>，它将多谐振荡器输出的方波信号变为三角波。当相对湿度变化时，湿度传感器</a:t>
            </a:r>
            <a:r>
              <a:rPr kumimoji="1" lang="en-US" altLang="zh-CN" sz="2000" b="1" i="1" smtClean="0">
                <a:solidFill>
                  <a:srgbClr val="000000"/>
                </a:solidFill>
                <a:latin typeface="宋体" pitchFamily="2" charset="-122"/>
              </a:rPr>
              <a:t>C</a:t>
            </a:r>
            <a:r>
              <a:rPr kumimoji="1" lang="en-US" altLang="zh-CN" sz="2000" b="1" baseline="-25000" smtClean="0">
                <a:solidFill>
                  <a:srgbClr val="000000"/>
                </a:solidFill>
                <a:latin typeface="宋体" pitchFamily="2" charset="-122"/>
              </a:rPr>
              <a:t>H</a:t>
            </a:r>
            <a:r>
              <a:rPr kumimoji="1" lang="zh-CN" altLang="en-US" sz="2000" b="1" smtClean="0">
                <a:solidFill>
                  <a:srgbClr val="000000"/>
                </a:solidFill>
                <a:latin typeface="宋体" pitchFamily="2" charset="-122"/>
              </a:rPr>
              <a:t>的电容量将随着改变，它将使多谐振荡器输出的频率及三角波的幅度都发生相应的变化，输出的信号经</a:t>
            </a:r>
            <a:r>
              <a:rPr kumimoji="1" lang="en-US" altLang="zh-CN" sz="2000" b="1" smtClean="0">
                <a:solidFill>
                  <a:srgbClr val="000000"/>
                </a:solidFill>
                <a:latin typeface="宋体" pitchFamily="2" charset="-122"/>
              </a:rPr>
              <a:t>VD1</a:t>
            </a:r>
            <a:r>
              <a:rPr kumimoji="1" lang="zh-CN" altLang="en-US" sz="2000" b="1" smtClean="0">
                <a:solidFill>
                  <a:srgbClr val="000000"/>
                </a:solidFill>
                <a:latin typeface="宋体" pitchFamily="2" charset="-122"/>
              </a:rPr>
              <a:t>，</a:t>
            </a:r>
            <a:r>
              <a:rPr kumimoji="1" lang="en-US" altLang="zh-CN" sz="2000" b="1" smtClean="0">
                <a:solidFill>
                  <a:srgbClr val="000000"/>
                </a:solidFill>
                <a:latin typeface="宋体" pitchFamily="2" charset="-122"/>
              </a:rPr>
              <a:t>VD2</a:t>
            </a:r>
            <a:r>
              <a:rPr kumimoji="1" lang="zh-CN" altLang="en-US" sz="2000" b="1" smtClean="0">
                <a:solidFill>
                  <a:srgbClr val="000000"/>
                </a:solidFill>
                <a:latin typeface="宋体" pitchFamily="2" charset="-122"/>
              </a:rPr>
              <a:t>整流和</a:t>
            </a:r>
            <a:r>
              <a:rPr kumimoji="1" lang="en-US" altLang="zh-CN" sz="2000" b="1" i="1" smtClean="0">
                <a:solidFill>
                  <a:srgbClr val="000000"/>
                </a:solidFill>
                <a:latin typeface="宋体" pitchFamily="2" charset="-122"/>
              </a:rPr>
              <a:t>C</a:t>
            </a:r>
            <a:r>
              <a:rPr kumimoji="1" lang="en-US" altLang="zh-CN" sz="2000" b="1" smtClean="0">
                <a:solidFill>
                  <a:srgbClr val="000000"/>
                </a:solidFill>
                <a:latin typeface="宋体" pitchFamily="2" charset="-122"/>
              </a:rPr>
              <a:t>4</a:t>
            </a:r>
            <a:r>
              <a:rPr kumimoji="1" lang="zh-CN" altLang="en-US" sz="2000" b="1" smtClean="0">
                <a:solidFill>
                  <a:srgbClr val="000000"/>
                </a:solidFill>
                <a:latin typeface="宋体" pitchFamily="2" charset="-122"/>
              </a:rPr>
              <a:t>滤波后，可从电压表上直接读出与相对湿度相应的指数来。</a:t>
            </a:r>
            <a:r>
              <a:rPr kumimoji="1" lang="en-US" altLang="zh-CN" sz="2000" b="1" i="1" smtClean="0">
                <a:solidFill>
                  <a:srgbClr val="000000"/>
                </a:solidFill>
                <a:latin typeface="宋体" pitchFamily="2" charset="-122"/>
              </a:rPr>
              <a:t>R</a:t>
            </a:r>
            <a:r>
              <a:rPr kumimoji="1" lang="en-US" altLang="zh-CN" sz="2000" b="1" smtClean="0">
                <a:solidFill>
                  <a:srgbClr val="000000"/>
                </a:solidFill>
                <a:latin typeface="宋体" pitchFamily="2" charset="-122"/>
              </a:rPr>
              <a:t>p</a:t>
            </a:r>
            <a:r>
              <a:rPr kumimoji="1" lang="zh-CN" altLang="en-US" sz="2000" b="1" smtClean="0">
                <a:solidFill>
                  <a:srgbClr val="000000"/>
                </a:solidFill>
                <a:latin typeface="宋体" pitchFamily="2" charset="-122"/>
              </a:rPr>
              <a:t>电位器用于仪器的调零。</a:t>
            </a:r>
          </a:p>
        </p:txBody>
      </p:sp>
      <p:pic>
        <p:nvPicPr>
          <p:cNvPr id="28678" name="Picture 9" descr="518"/>
          <p:cNvPicPr>
            <a:picLocks noChangeAspect="1" noChangeArrowheads="1"/>
          </p:cNvPicPr>
          <p:nvPr/>
        </p:nvPicPr>
        <p:blipFill>
          <a:blip r:embed="rId2">
            <a:extLst>
              <a:ext uri="{28A0092B-C50C-407E-A947-70E740481C1C}">
                <a14:useLocalDpi xmlns:a14="http://schemas.microsoft.com/office/drawing/2010/main" val="0"/>
              </a:ext>
            </a:extLst>
          </a:blip>
          <a:srcRect l="2690" r="1941"/>
          <a:stretch>
            <a:fillRect/>
          </a:stretch>
        </p:blipFill>
        <p:spPr bwMode="auto">
          <a:xfrm>
            <a:off x="334348" y="3851275"/>
            <a:ext cx="11854479"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32" name="Text Box 16">
            <a:hlinkClick r:id="rId3" action="ppaction://hlinksldjump"/>
          </p:cNvPr>
          <p:cNvSpPr txBox="1">
            <a:spLocks noChangeArrowheads="1"/>
          </p:cNvSpPr>
          <p:nvPr/>
        </p:nvSpPr>
        <p:spPr bwMode="auto">
          <a:xfrm>
            <a:off x="1487631" y="188913"/>
            <a:ext cx="87353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smtClean="0">
                <a:solidFill>
                  <a:srgbClr val="FF3300"/>
                </a:solidFill>
                <a:effectLst>
                  <a:outerShdw blurRad="38100" dist="38100" dir="2700000" algn="tl">
                    <a:srgbClr val="C0C0C0"/>
                  </a:outerShdw>
                </a:effectLst>
                <a:latin typeface="华文行楷" pitchFamily="2" charset="-122"/>
                <a:ea typeface="华文行楷" pitchFamily="2" charset="-122"/>
              </a:rPr>
              <a:t>   </a:t>
            </a:r>
            <a:r>
              <a:rPr lang="en-US" altLang="zh-CN" sz="4000" dirty="0">
                <a:solidFill>
                  <a:srgbClr val="FF3300"/>
                </a:solidFill>
                <a:effectLst>
                  <a:outerShdw blurRad="38100" dist="38100" dir="2700000" algn="tl">
                    <a:srgbClr val="C0C0C0"/>
                  </a:outerShdw>
                </a:effectLst>
                <a:latin typeface="华文行楷" pitchFamily="2" charset="-122"/>
                <a:ea typeface="华文行楷" pitchFamily="2" charset="-122"/>
              </a:rPr>
              <a:t> 13.5.2 </a:t>
            </a:r>
            <a:r>
              <a:rPr lang="zh-CN" altLang="en-US" sz="4000" dirty="0">
                <a:solidFill>
                  <a:srgbClr val="FF3300"/>
                </a:solidFill>
                <a:effectLst>
                  <a:outerShdw blurRad="38100" dist="38100" dir="2700000" algn="tl">
                    <a:srgbClr val="C0C0C0"/>
                  </a:outerShdw>
                </a:effectLst>
                <a:latin typeface="华文行楷" pitchFamily="2" charset="-122"/>
                <a:ea typeface="华文行楷" pitchFamily="2" charset="-122"/>
              </a:rPr>
              <a:t>湿敏传感器 </a:t>
            </a:r>
            <a:endParaRPr lang="zh-CN" altLang="en-US" sz="4000" dirty="0" smtClean="0">
              <a:solidFill>
                <a:srgbClr val="FF3300"/>
              </a:solidFill>
              <a:effectLst>
                <a:outerShdw blurRad="38100" dist="38100" dir="2700000" algn="tl">
                  <a:srgbClr val="C0C0C0"/>
                </a:outerShdw>
              </a:effectLst>
              <a:latin typeface="华文行楷" pitchFamily="2" charset="-122"/>
              <a:ea typeface="华文行楷" pitchFamily="2" charset="-122"/>
            </a:endParaRPr>
          </a:p>
        </p:txBody>
      </p:sp>
      <p:sp>
        <p:nvSpPr>
          <p:cNvPr id="28680" name="椭圆 1"/>
          <p:cNvSpPr>
            <a:spLocks noChangeArrowheads="1"/>
          </p:cNvSpPr>
          <p:nvPr/>
        </p:nvSpPr>
        <p:spPr bwMode="auto">
          <a:xfrm>
            <a:off x="431688" y="6021390"/>
            <a:ext cx="259766" cy="519351"/>
          </a:xfrm>
          <a:prstGeom prst="ellipse">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fontAlgn="base">
              <a:spcBef>
                <a:spcPct val="0"/>
              </a:spcBef>
              <a:spcAft>
                <a:spcPct val="0"/>
              </a:spcAft>
            </a:pPr>
            <a:endParaRPr lang="en-US" smtClean="0">
              <a:solidFill>
                <a:srgbClr val="000000"/>
              </a:solidFill>
            </a:endParaRPr>
          </a:p>
        </p:txBody>
      </p:sp>
    </p:spTree>
    <p:extLst>
      <p:ext uri="{BB962C8B-B14F-4D97-AF65-F5344CB8AC3E}">
        <p14:creationId xmlns:p14="http://schemas.microsoft.com/office/powerpoint/2010/main" val="1040712608"/>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9" descr="5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30" y="3141663"/>
            <a:ext cx="10847208"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AutoShape 2"/>
          <p:cNvSpPr>
            <a:spLocks noChangeArrowheads="1"/>
          </p:cNvSpPr>
          <p:nvPr/>
        </p:nvSpPr>
        <p:spPr bwMode="auto">
          <a:xfrm>
            <a:off x="406294" y="1981200"/>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29700" name="AutoShape 6"/>
          <p:cNvSpPr>
            <a:spLocks noChangeArrowheads="1"/>
          </p:cNvSpPr>
          <p:nvPr/>
        </p:nvSpPr>
        <p:spPr bwMode="auto">
          <a:xfrm>
            <a:off x="10665222" y="1828800"/>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smtClean="0">
              <a:solidFill>
                <a:srgbClr val="000000"/>
              </a:solidFill>
              <a:latin typeface="Times New Roman" pitchFamily="18" charset="0"/>
            </a:endParaRPr>
          </a:p>
        </p:txBody>
      </p:sp>
      <p:sp>
        <p:nvSpPr>
          <p:cNvPr id="555015" name="Text Box 7">
            <a:hlinkClick r:id="rId3" action="ppaction://hlinksldjump"/>
          </p:cNvPr>
          <p:cNvSpPr txBox="1">
            <a:spLocks noChangeArrowheads="1"/>
          </p:cNvSpPr>
          <p:nvPr/>
        </p:nvSpPr>
        <p:spPr bwMode="auto">
          <a:xfrm>
            <a:off x="2543573" y="908050"/>
            <a:ext cx="6718667"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lnSpc>
                <a:spcPct val="140000"/>
              </a:lnSpc>
              <a:spcBef>
                <a:spcPct val="0"/>
              </a:spcBef>
              <a:spcAft>
                <a:spcPct val="0"/>
              </a:spcAft>
              <a:defRPr/>
            </a:pPr>
            <a:r>
              <a:rPr kumimoji="1" lang="en-US" altLang="zh-CN" sz="2800" b="1">
                <a:solidFill>
                  <a:srgbClr val="FFFF00"/>
                </a:solidFill>
                <a:effectLst>
                  <a:outerShdw blurRad="38100" dist="38100" dir="2700000" algn="tl">
                    <a:srgbClr val="000000"/>
                  </a:outerShdw>
                </a:effectLst>
                <a:latin typeface="宋体" pitchFamily="2" charset="-122"/>
              </a:rPr>
              <a:t>   </a:t>
            </a:r>
            <a:r>
              <a:rPr kumimoji="1" lang="zh-CN" altLang="en-US" sz="2800" b="1">
                <a:solidFill>
                  <a:srgbClr val="FFFF00"/>
                </a:solidFill>
                <a:effectLst>
                  <a:outerShdw blurRad="38100" dist="38100" dir="2700000" algn="tl">
                    <a:srgbClr val="000000"/>
                  </a:outerShdw>
                </a:effectLst>
                <a:latin typeface="宋体" pitchFamily="2" charset="-122"/>
              </a:rPr>
              <a:t>气敏、湿敏传感器 </a:t>
            </a:r>
          </a:p>
        </p:txBody>
      </p:sp>
      <p:sp>
        <p:nvSpPr>
          <p:cNvPr id="29702" name="Text Box 8"/>
          <p:cNvSpPr txBox="1">
            <a:spLocks noChangeArrowheads="1"/>
          </p:cNvSpPr>
          <p:nvPr/>
        </p:nvSpPr>
        <p:spPr bwMode="auto">
          <a:xfrm>
            <a:off x="317419" y="1006476"/>
            <a:ext cx="11710583" cy="1631216"/>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kumimoji="1" lang="zh-CN" altLang="en-US" sz="2000" b="1" smtClean="0">
                <a:solidFill>
                  <a:srgbClr val="000000"/>
                </a:solidFill>
                <a:latin typeface="宋体" pitchFamily="2" charset="-122"/>
              </a:rPr>
              <a:t>它能在环境相对湿度过高时作出显示，告知人们应采取排湿措施了。湿度传感器采用</a:t>
            </a:r>
            <a:r>
              <a:rPr kumimoji="1" lang="en-US" altLang="zh-CN" sz="2000" b="1" smtClean="0">
                <a:solidFill>
                  <a:srgbClr val="000000"/>
                </a:solidFill>
                <a:latin typeface="宋体" pitchFamily="2" charset="-122"/>
              </a:rPr>
              <a:t>SMOL-A</a:t>
            </a:r>
            <a:r>
              <a:rPr kumimoji="1" lang="zh-CN" altLang="en-US" sz="2000" b="1" smtClean="0">
                <a:solidFill>
                  <a:srgbClr val="000000"/>
                </a:solidFill>
                <a:latin typeface="宋体" pitchFamily="2" charset="-122"/>
              </a:rPr>
              <a:t>型湿敏电阻，当环境的相对湿度在</a:t>
            </a:r>
            <a:r>
              <a:rPr kumimoji="1" lang="en-US" altLang="zh-CN" sz="2000" b="1" smtClean="0">
                <a:solidFill>
                  <a:srgbClr val="000000"/>
                </a:solidFill>
                <a:latin typeface="宋体" pitchFamily="2" charset="-122"/>
              </a:rPr>
              <a:t>(20%</a:t>
            </a:r>
            <a:r>
              <a:rPr kumimoji="1" lang="zh-CN" altLang="en-US" sz="2000" b="1" smtClean="0">
                <a:solidFill>
                  <a:srgbClr val="000000"/>
                </a:solidFill>
                <a:latin typeface="宋体" pitchFamily="2" charset="-122"/>
              </a:rPr>
              <a:t>～</a:t>
            </a:r>
            <a:r>
              <a:rPr kumimoji="1" lang="en-US" altLang="zh-CN" sz="2000" b="1" smtClean="0">
                <a:solidFill>
                  <a:srgbClr val="000000"/>
                </a:solidFill>
                <a:latin typeface="宋体" pitchFamily="2" charset="-122"/>
              </a:rPr>
              <a:t>90%)RH</a:t>
            </a:r>
            <a:r>
              <a:rPr kumimoji="1" lang="zh-CN" altLang="en-US" sz="2000" b="1" smtClean="0">
                <a:solidFill>
                  <a:srgbClr val="000000"/>
                </a:solidFill>
                <a:latin typeface="宋体" pitchFamily="2" charset="-122"/>
              </a:rPr>
              <a:t>变化时，它的</a:t>
            </a:r>
            <a:r>
              <a:rPr kumimoji="1" lang="zh-CN" altLang="en-US" sz="2000" b="1" smtClean="0">
                <a:solidFill>
                  <a:srgbClr val="FF3300"/>
                </a:solidFill>
                <a:latin typeface="宋体" pitchFamily="2" charset="-122"/>
              </a:rPr>
              <a:t>电阻值在几十千欧到几百欧范围内改变</a:t>
            </a:r>
            <a:r>
              <a:rPr kumimoji="1" lang="zh-CN" altLang="en-US" sz="2000" b="1" smtClean="0">
                <a:solidFill>
                  <a:srgbClr val="000000"/>
                </a:solidFill>
                <a:latin typeface="宋体" pitchFamily="2" charset="-122"/>
              </a:rPr>
              <a:t>。当环境湿度增大时，</a:t>
            </a:r>
            <a:r>
              <a:rPr kumimoji="1" lang="en-US" altLang="zh-CN" sz="2000" b="1" smtClean="0">
                <a:solidFill>
                  <a:srgbClr val="000000"/>
                </a:solidFill>
                <a:latin typeface="宋体" pitchFamily="2" charset="-122"/>
              </a:rPr>
              <a:t>R</a:t>
            </a:r>
            <a:r>
              <a:rPr kumimoji="1" lang="en-US" altLang="zh-CN" sz="2000" b="1" baseline="-25000" smtClean="0">
                <a:solidFill>
                  <a:srgbClr val="000000"/>
                </a:solidFill>
                <a:latin typeface="宋体" pitchFamily="2" charset="-122"/>
              </a:rPr>
              <a:t>H</a:t>
            </a:r>
            <a:r>
              <a:rPr kumimoji="1" lang="zh-CN" altLang="en-US" sz="2000" b="1" smtClean="0">
                <a:solidFill>
                  <a:srgbClr val="000000"/>
                </a:solidFill>
                <a:latin typeface="宋体" pitchFamily="2" charset="-122"/>
              </a:rPr>
              <a:t>阻值减小，电阻</a:t>
            </a:r>
            <a:r>
              <a:rPr kumimoji="1" lang="en-US" altLang="zh-CN" sz="2000" b="1" smtClean="0">
                <a:solidFill>
                  <a:srgbClr val="000000"/>
                </a:solidFill>
                <a:latin typeface="宋体" pitchFamily="2" charset="-122"/>
              </a:rPr>
              <a:t>R1</a:t>
            </a:r>
            <a:r>
              <a:rPr kumimoji="1" lang="zh-CN" altLang="en-US" sz="2000" b="1" smtClean="0">
                <a:solidFill>
                  <a:srgbClr val="000000"/>
                </a:solidFill>
                <a:latin typeface="宋体" pitchFamily="2" charset="-122"/>
              </a:rPr>
              <a:t>两端电压会随之升高，这个电压经</a:t>
            </a:r>
            <a:r>
              <a:rPr kumimoji="1" lang="en-US" altLang="zh-CN" sz="2000" b="1" smtClean="0">
                <a:solidFill>
                  <a:srgbClr val="000000"/>
                </a:solidFill>
                <a:latin typeface="宋体" pitchFamily="2" charset="-122"/>
              </a:rPr>
              <a:t>D1</a:t>
            </a:r>
            <a:r>
              <a:rPr kumimoji="1" lang="zh-CN" altLang="en-US" sz="2000" b="1" smtClean="0">
                <a:solidFill>
                  <a:srgbClr val="000000"/>
                </a:solidFill>
                <a:latin typeface="宋体" pitchFamily="2" charset="-122"/>
              </a:rPr>
              <a:t>整流后加到由</a:t>
            </a:r>
            <a:r>
              <a:rPr kumimoji="1" lang="en-US" altLang="zh-CN" sz="2000" b="1" smtClean="0">
                <a:solidFill>
                  <a:srgbClr val="000000"/>
                </a:solidFill>
                <a:latin typeface="宋体" pitchFamily="2" charset="-122"/>
              </a:rPr>
              <a:t>VT1</a:t>
            </a:r>
            <a:r>
              <a:rPr kumimoji="1" lang="zh-CN" altLang="en-US" sz="2000" b="1" smtClean="0">
                <a:solidFill>
                  <a:srgbClr val="000000"/>
                </a:solidFill>
                <a:latin typeface="宋体" pitchFamily="2" charset="-122"/>
              </a:rPr>
              <a:t>和</a:t>
            </a:r>
            <a:r>
              <a:rPr kumimoji="1" lang="en-US" altLang="zh-CN" sz="2000" b="1" smtClean="0">
                <a:solidFill>
                  <a:srgbClr val="000000"/>
                </a:solidFill>
                <a:latin typeface="宋体" pitchFamily="2" charset="-122"/>
              </a:rPr>
              <a:t>VT2</a:t>
            </a:r>
            <a:r>
              <a:rPr kumimoji="1" lang="zh-CN" altLang="en-US" sz="2000" b="1" smtClean="0">
                <a:solidFill>
                  <a:srgbClr val="000000"/>
                </a:solidFill>
                <a:latin typeface="宋体" pitchFamily="2" charset="-122"/>
              </a:rPr>
              <a:t>组成的</a:t>
            </a:r>
            <a:r>
              <a:rPr kumimoji="1" lang="zh-CN" altLang="en-US" sz="2000" b="1" smtClean="0">
                <a:solidFill>
                  <a:srgbClr val="FF3300"/>
                </a:solidFill>
                <a:latin typeface="宋体" pitchFamily="2" charset="-122"/>
              </a:rPr>
              <a:t>施密特电路</a:t>
            </a:r>
            <a:r>
              <a:rPr kumimoji="1" lang="zh-CN" altLang="en-US" sz="2000" b="1" smtClean="0">
                <a:solidFill>
                  <a:srgbClr val="000000"/>
                </a:solidFill>
                <a:latin typeface="宋体" pitchFamily="2" charset="-122"/>
              </a:rPr>
              <a:t>中，使</a:t>
            </a:r>
            <a:r>
              <a:rPr kumimoji="1" lang="en-US" altLang="zh-CN" sz="2000" b="1" smtClean="0">
                <a:solidFill>
                  <a:srgbClr val="000000"/>
                </a:solidFill>
                <a:latin typeface="宋体" pitchFamily="2" charset="-122"/>
              </a:rPr>
              <a:t>VT1</a:t>
            </a:r>
            <a:r>
              <a:rPr kumimoji="1" lang="zh-CN" altLang="en-US" sz="2000" b="1" smtClean="0">
                <a:solidFill>
                  <a:srgbClr val="000000"/>
                </a:solidFill>
                <a:latin typeface="宋体" pitchFamily="2" charset="-122"/>
              </a:rPr>
              <a:t>导通，</a:t>
            </a:r>
            <a:r>
              <a:rPr kumimoji="1" lang="en-US" altLang="zh-CN" sz="2000" b="1" smtClean="0">
                <a:solidFill>
                  <a:srgbClr val="000000"/>
                </a:solidFill>
                <a:latin typeface="宋体" pitchFamily="2" charset="-122"/>
              </a:rPr>
              <a:t>VT2</a:t>
            </a:r>
            <a:r>
              <a:rPr kumimoji="1" lang="zh-CN" altLang="en-US" sz="2000" b="1" smtClean="0">
                <a:solidFill>
                  <a:srgbClr val="000000"/>
                </a:solidFill>
                <a:latin typeface="宋体" pitchFamily="2" charset="-122"/>
              </a:rPr>
              <a:t>截止，</a:t>
            </a:r>
            <a:r>
              <a:rPr kumimoji="1" lang="en-US" altLang="zh-CN" sz="2000" b="1" smtClean="0">
                <a:solidFill>
                  <a:srgbClr val="000000"/>
                </a:solidFill>
                <a:latin typeface="宋体" pitchFamily="2" charset="-122"/>
              </a:rPr>
              <a:t>VT3</a:t>
            </a:r>
            <a:r>
              <a:rPr kumimoji="1" lang="zh-CN" altLang="en-US" sz="2000" b="1" smtClean="0">
                <a:solidFill>
                  <a:srgbClr val="000000"/>
                </a:solidFill>
                <a:latin typeface="宋体" pitchFamily="2" charset="-122"/>
              </a:rPr>
              <a:t>随之导通，发光二极管</a:t>
            </a:r>
            <a:r>
              <a:rPr kumimoji="1" lang="en-US" altLang="zh-CN" sz="2000" b="1" smtClean="0">
                <a:solidFill>
                  <a:srgbClr val="000000"/>
                </a:solidFill>
                <a:latin typeface="宋体" pitchFamily="2" charset="-122"/>
              </a:rPr>
              <a:t>VD4</a:t>
            </a:r>
            <a:r>
              <a:rPr kumimoji="1" lang="zh-CN" altLang="en-US" sz="2000" b="1" smtClean="0">
                <a:solidFill>
                  <a:srgbClr val="000000"/>
                </a:solidFill>
                <a:latin typeface="宋体" pitchFamily="2" charset="-122"/>
              </a:rPr>
              <a:t>发光。高湿度显示电路可应用于蔬菜大棚、粮棉仓库、花卉温室、医院等对湿度要求比较严格的场合。</a:t>
            </a:r>
          </a:p>
        </p:txBody>
      </p:sp>
      <p:sp>
        <p:nvSpPr>
          <p:cNvPr id="29703" name="椭圆 8"/>
          <p:cNvSpPr>
            <a:spLocks noChangeArrowheads="1"/>
          </p:cNvSpPr>
          <p:nvPr/>
        </p:nvSpPr>
        <p:spPr bwMode="auto">
          <a:xfrm>
            <a:off x="2638797" y="4724402"/>
            <a:ext cx="259766" cy="519351"/>
          </a:xfrm>
          <a:prstGeom prst="ellipse">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fontAlgn="base">
              <a:spcBef>
                <a:spcPct val="0"/>
              </a:spcBef>
              <a:spcAft>
                <a:spcPct val="0"/>
              </a:spcAft>
            </a:pPr>
            <a:endParaRPr lang="en-US" smtClean="0">
              <a:solidFill>
                <a:srgbClr val="000000"/>
              </a:solidFill>
            </a:endParaRPr>
          </a:p>
        </p:txBody>
      </p:sp>
      <p:sp>
        <p:nvSpPr>
          <p:cNvPr id="29704" name="矩形 1"/>
          <p:cNvSpPr>
            <a:spLocks noChangeArrowheads="1"/>
          </p:cNvSpPr>
          <p:nvPr/>
        </p:nvSpPr>
        <p:spPr bwMode="auto">
          <a:xfrm>
            <a:off x="814706" y="188914"/>
            <a:ext cx="3134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200" b="1" smtClean="0">
                <a:solidFill>
                  <a:srgbClr val="0000FF"/>
                </a:solidFill>
              </a:rPr>
              <a:t>2) </a:t>
            </a:r>
            <a:r>
              <a:rPr lang="zh-CN" altLang="en-US" sz="3200" b="1" smtClean="0">
                <a:solidFill>
                  <a:srgbClr val="0000FF"/>
                </a:solidFill>
              </a:rPr>
              <a:t>高湿度显示器</a:t>
            </a:r>
          </a:p>
        </p:txBody>
      </p:sp>
    </p:spTree>
    <p:extLst>
      <p:ext uri="{BB962C8B-B14F-4D97-AF65-F5344CB8AC3E}">
        <p14:creationId xmlns:p14="http://schemas.microsoft.com/office/powerpoint/2010/main" val="1834289491"/>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6112" y="329184"/>
            <a:ext cx="4361688" cy="584775"/>
          </a:xfrm>
          <a:prstGeom prst="rect">
            <a:avLst/>
          </a:prstGeom>
          <a:noFill/>
        </p:spPr>
        <p:txBody>
          <a:bodyPr wrap="square" rtlCol="0">
            <a:spAutoFit/>
          </a:bodyPr>
          <a:lstStyle/>
          <a:p>
            <a:r>
              <a:rPr lang="zh-CN" altLang="en-US" sz="3200" b="1" dirty="0" smtClean="0">
                <a:solidFill>
                  <a:srgbClr val="FF0000"/>
                </a:solidFill>
              </a:rPr>
              <a:t>选择题</a:t>
            </a:r>
            <a:endParaRPr lang="en-US" altLang="zh-CN" sz="3200" b="1" dirty="0">
              <a:solidFill>
                <a:srgbClr val="FF0000"/>
              </a:solidFill>
            </a:endParaRPr>
          </a:p>
        </p:txBody>
      </p:sp>
      <p:sp>
        <p:nvSpPr>
          <p:cNvPr id="3" name="矩形 2"/>
          <p:cNvSpPr/>
          <p:nvPr/>
        </p:nvSpPr>
        <p:spPr>
          <a:xfrm>
            <a:off x="896112" y="1441627"/>
            <a:ext cx="6092825" cy="646331"/>
          </a:xfrm>
          <a:prstGeom prst="rect">
            <a:avLst/>
          </a:prstGeom>
        </p:spPr>
        <p:txBody>
          <a:bodyPr>
            <a:spAutoFit/>
          </a:bodyPr>
          <a:lstStyle/>
          <a:p>
            <a:r>
              <a:rPr lang="en-US" altLang="zh-CN" dirty="0" smtClean="0"/>
              <a:t>1.</a:t>
            </a:r>
            <a:r>
              <a:rPr lang="zh-CN" altLang="en-US" dirty="0" smtClean="0"/>
              <a:t>在</a:t>
            </a:r>
            <a:r>
              <a:rPr lang="zh-CN" altLang="en-US" dirty="0"/>
              <a:t>理想介质中，超声波的衰减来自于超声波的（    ）。</a:t>
            </a:r>
          </a:p>
          <a:p>
            <a:r>
              <a:rPr lang="en-US" altLang="zh-CN" dirty="0"/>
              <a:t>A. </a:t>
            </a:r>
            <a:r>
              <a:rPr lang="zh-CN" altLang="en-US" dirty="0"/>
              <a:t>扩散      </a:t>
            </a:r>
            <a:r>
              <a:rPr lang="en-US" altLang="zh-CN" dirty="0"/>
              <a:t>B. </a:t>
            </a:r>
            <a:r>
              <a:rPr lang="zh-CN" altLang="en-US" dirty="0"/>
              <a:t>散射       </a:t>
            </a:r>
            <a:r>
              <a:rPr lang="en-US" altLang="zh-CN" dirty="0"/>
              <a:t>C. </a:t>
            </a:r>
            <a:r>
              <a:rPr lang="zh-CN" altLang="en-US" dirty="0"/>
              <a:t>吸收     </a:t>
            </a:r>
            <a:r>
              <a:rPr lang="en-US" altLang="zh-CN" dirty="0"/>
              <a:t>D. </a:t>
            </a:r>
            <a:r>
              <a:rPr lang="zh-CN" altLang="en-US" dirty="0"/>
              <a:t>投射</a:t>
            </a:r>
          </a:p>
        </p:txBody>
      </p:sp>
      <p:sp>
        <p:nvSpPr>
          <p:cNvPr id="4" name="TextBox 3"/>
          <p:cNvSpPr txBox="1"/>
          <p:nvPr/>
        </p:nvSpPr>
        <p:spPr>
          <a:xfrm>
            <a:off x="7187184" y="1645920"/>
            <a:ext cx="1527048" cy="369332"/>
          </a:xfrm>
          <a:prstGeom prst="rect">
            <a:avLst/>
          </a:prstGeom>
          <a:noFill/>
        </p:spPr>
        <p:txBody>
          <a:bodyPr wrap="square" rtlCol="0">
            <a:spAutoFit/>
          </a:bodyPr>
          <a:lstStyle/>
          <a:p>
            <a:r>
              <a:rPr lang="en-US" altLang="zh-CN" dirty="0" smtClean="0"/>
              <a:t>A</a:t>
            </a:r>
            <a:endParaRPr lang="zh-CN" altLang="en-US" dirty="0"/>
          </a:p>
        </p:txBody>
      </p:sp>
      <p:sp>
        <p:nvSpPr>
          <p:cNvPr id="6" name="矩形 5"/>
          <p:cNvSpPr/>
          <p:nvPr/>
        </p:nvSpPr>
        <p:spPr>
          <a:xfrm>
            <a:off x="896112" y="2452592"/>
            <a:ext cx="6092825" cy="1477328"/>
          </a:xfrm>
          <a:prstGeom prst="rect">
            <a:avLst/>
          </a:prstGeom>
        </p:spPr>
        <p:txBody>
          <a:bodyPr>
            <a:spAutoFit/>
          </a:bodyPr>
          <a:lstStyle/>
          <a:p>
            <a:r>
              <a:rPr lang="en-US" altLang="zh-CN" dirty="0" smtClean="0"/>
              <a:t>2.</a:t>
            </a:r>
            <a:r>
              <a:rPr lang="zh-CN" altLang="en-US" dirty="0" smtClean="0"/>
              <a:t>若</a:t>
            </a:r>
            <a:r>
              <a:rPr lang="zh-CN" altLang="en-US" dirty="0"/>
              <a:t>已知超声波传感器垂直安装在被测介质底部，超声波在被测介质中的传播速度为</a:t>
            </a:r>
            <a:r>
              <a:rPr lang="en-US" altLang="zh-CN" dirty="0"/>
              <a:t>1480m/s</a:t>
            </a:r>
            <a:r>
              <a:rPr lang="zh-CN" altLang="en-US" dirty="0"/>
              <a:t>，测量时间间隔为</a:t>
            </a:r>
            <a:r>
              <a:rPr lang="en-US" altLang="zh-CN" dirty="0"/>
              <a:t>200us</a:t>
            </a:r>
            <a:r>
              <a:rPr lang="zh-CN" altLang="en-US" dirty="0"/>
              <a:t>，则物位高度为（     ） </a:t>
            </a:r>
          </a:p>
          <a:p>
            <a:r>
              <a:rPr lang="en-US" altLang="zh-CN" dirty="0"/>
              <a:t>A</a:t>
            </a:r>
            <a:r>
              <a:rPr lang="zh-CN" altLang="en-US" dirty="0"/>
              <a:t>．</a:t>
            </a:r>
            <a:r>
              <a:rPr lang="en-US" altLang="zh-CN" dirty="0"/>
              <a:t>296mm                     </a:t>
            </a:r>
            <a:r>
              <a:rPr lang="zh-CN" altLang="en-US" dirty="0"/>
              <a:t>　　</a:t>
            </a:r>
            <a:r>
              <a:rPr lang="en-US" altLang="zh-CN" dirty="0"/>
              <a:t>B</a:t>
            </a:r>
            <a:r>
              <a:rPr lang="zh-CN" altLang="en-US" dirty="0"/>
              <a:t>．</a:t>
            </a:r>
            <a:r>
              <a:rPr lang="en-US" altLang="zh-CN" dirty="0"/>
              <a:t>148mm</a:t>
            </a:r>
          </a:p>
          <a:p>
            <a:r>
              <a:rPr lang="en-US" altLang="zh-CN" dirty="0"/>
              <a:t>C</a:t>
            </a:r>
            <a:r>
              <a:rPr lang="zh-CN" altLang="en-US" dirty="0"/>
              <a:t>．</a:t>
            </a:r>
            <a:r>
              <a:rPr lang="en-US" altLang="zh-CN" dirty="0"/>
              <a:t>74mm                          D</a:t>
            </a:r>
            <a:r>
              <a:rPr lang="zh-CN" altLang="en-US" dirty="0"/>
              <a:t>．条件不足，无法求出</a:t>
            </a:r>
          </a:p>
        </p:txBody>
      </p:sp>
      <p:sp>
        <p:nvSpPr>
          <p:cNvPr id="7" name="TextBox 6"/>
          <p:cNvSpPr txBox="1"/>
          <p:nvPr/>
        </p:nvSpPr>
        <p:spPr>
          <a:xfrm>
            <a:off x="6988937" y="3355848"/>
            <a:ext cx="338554" cy="369332"/>
          </a:xfrm>
          <a:prstGeom prst="rect">
            <a:avLst/>
          </a:prstGeom>
          <a:noFill/>
        </p:spPr>
        <p:txBody>
          <a:bodyPr wrap="none" rtlCol="0">
            <a:spAutoFit/>
          </a:bodyPr>
          <a:lstStyle/>
          <a:p>
            <a:r>
              <a:rPr lang="en-US" altLang="zh-CN" dirty="0" smtClean="0"/>
              <a:t>B</a:t>
            </a:r>
            <a:endParaRPr lang="zh-CN" altLang="en-US" dirty="0"/>
          </a:p>
        </p:txBody>
      </p:sp>
      <p:sp>
        <p:nvSpPr>
          <p:cNvPr id="13" name="矩形 12"/>
          <p:cNvSpPr/>
          <p:nvPr/>
        </p:nvSpPr>
        <p:spPr>
          <a:xfrm>
            <a:off x="896112" y="3943743"/>
            <a:ext cx="6092825" cy="923330"/>
          </a:xfrm>
          <a:prstGeom prst="rect">
            <a:avLst/>
          </a:prstGeom>
        </p:spPr>
        <p:txBody>
          <a:bodyPr>
            <a:spAutoFit/>
          </a:bodyPr>
          <a:lstStyle/>
          <a:p>
            <a:r>
              <a:rPr lang="en-US" altLang="zh-CN" dirty="0" smtClean="0"/>
              <a:t>3.</a:t>
            </a:r>
            <a:r>
              <a:rPr lang="zh-CN" altLang="en-US" dirty="0" smtClean="0"/>
              <a:t>采用</a:t>
            </a:r>
            <a:r>
              <a:rPr lang="zh-CN" altLang="en-US" dirty="0"/>
              <a:t>下图所示的超声波传感器安装位置测量管道中流体的流量，图中 代表被测流体的流速，若已知超声波在静止流体中的传播速度为 ，以下说法不正确的是（    ） </a:t>
            </a:r>
          </a:p>
        </p:txBody>
      </p:sp>
      <p:pic>
        <p:nvPicPr>
          <p:cNvPr id="1639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8753" y="2720292"/>
            <a:ext cx="3453958" cy="272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437" y="5188712"/>
            <a:ext cx="7376888"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586827" y="4802386"/>
            <a:ext cx="1481328" cy="369332"/>
          </a:xfrm>
          <a:prstGeom prst="rect">
            <a:avLst/>
          </a:prstGeom>
          <a:noFill/>
        </p:spPr>
        <p:txBody>
          <a:bodyPr wrap="square" rtlCol="0">
            <a:spAutoFit/>
          </a:bodyPr>
          <a:lstStyle/>
          <a:p>
            <a:r>
              <a:rPr lang="en-US" altLang="zh-CN" dirty="0" smtClean="0"/>
              <a:t>B</a:t>
            </a:r>
            <a:endParaRPr lang="zh-CN" altLang="en-US" dirty="0"/>
          </a:p>
        </p:txBody>
      </p:sp>
    </p:spTree>
    <p:extLst>
      <p:ext uri="{BB962C8B-B14F-4D97-AF65-F5344CB8AC3E}">
        <p14:creationId xmlns:p14="http://schemas.microsoft.com/office/powerpoint/2010/main" val="349681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7060" y="504190"/>
            <a:ext cx="10471785" cy="2676525"/>
          </a:xfrm>
          <a:prstGeom prst="rect">
            <a:avLst/>
          </a:prstGeom>
          <a:noFill/>
        </p:spPr>
        <p:txBody>
          <a:bodyPr wrap="square" rtlCol="0">
            <a:spAutoFit/>
          </a:bodyPr>
          <a:lstStyle/>
          <a:p>
            <a:pPr indent="0" fontAlgn="auto">
              <a:lnSpc>
                <a:spcPct val="150000"/>
              </a:lnSpc>
              <a:buClrTx/>
              <a:buSzTx/>
              <a:buFontTx/>
            </a:pPr>
            <a:r>
              <a:rPr lang="zh-CN" altLang="en-US" sz="2800" dirty="0">
                <a:latin typeface="黑体" panose="02010609060101010101" charset="-122"/>
                <a:ea typeface="黑体" panose="02010609060101010101" charset="-122"/>
              </a:rPr>
              <a:t>当波在界面上产生反射时，入射角α的正弦与反射角α′的正弦之比等于</a:t>
            </a:r>
            <a:r>
              <a:rPr lang="zh-CN" altLang="en-US" sz="2800" dirty="0">
                <a:highlight>
                  <a:srgbClr val="FF00FF"/>
                </a:highlight>
                <a:latin typeface="黑体" panose="02010609060101010101" charset="-122"/>
                <a:ea typeface="黑体" panose="02010609060101010101" charset="-122"/>
              </a:rPr>
              <a:t>波速之比</a:t>
            </a:r>
            <a:r>
              <a:rPr lang="zh-CN" altLang="en-US" sz="2800" dirty="0">
                <a:latin typeface="黑体" panose="02010609060101010101" charset="-122"/>
                <a:ea typeface="黑体" panose="02010609060101010101" charset="-122"/>
              </a:rPr>
              <a:t>。当波在界面处产生折射时，入射角α的正弦与折射角的</a:t>
            </a:r>
            <a:r>
              <a:rPr lang="zh-CN" altLang="en-US" sz="2800" dirty="0">
                <a:highlight>
                  <a:srgbClr val="FF00FF"/>
                </a:highlight>
                <a:latin typeface="黑体" panose="02010609060101010101" charset="-122"/>
                <a:ea typeface="黑体" panose="02010609060101010101" charset="-122"/>
              </a:rPr>
              <a:t>正弦之比</a:t>
            </a:r>
            <a:r>
              <a:rPr lang="zh-CN" altLang="en-US" sz="2800" dirty="0">
                <a:latin typeface="黑体" panose="02010609060101010101" charset="-122"/>
                <a:ea typeface="黑体" panose="02010609060101010101" charset="-122"/>
              </a:rPr>
              <a:t>，等于入射波在第一介质中的波速c1与折射波在第二介质中的波速c2之比，即</a:t>
            </a:r>
          </a:p>
        </p:txBody>
      </p:sp>
      <p:graphicFrame>
        <p:nvGraphicFramePr>
          <p:cNvPr id="2" name="对象 -2147482584"/>
          <p:cNvGraphicFramePr>
            <a:graphicFrameLocks noChangeAspect="1"/>
          </p:cNvGraphicFramePr>
          <p:nvPr>
            <p:extLst>
              <p:ext uri="{D42A27DB-BD31-4B8C-83A1-F6EECF244321}">
                <p14:modId xmlns:p14="http://schemas.microsoft.com/office/powerpoint/2010/main" val="2220177658"/>
              </p:ext>
            </p:extLst>
          </p:nvPr>
        </p:nvGraphicFramePr>
        <p:xfrm>
          <a:off x="6961070" y="4114733"/>
          <a:ext cx="2008505" cy="1255395"/>
        </p:xfrm>
        <a:graphic>
          <a:graphicData uri="http://schemas.openxmlformats.org/presentationml/2006/ole">
            <mc:AlternateContent xmlns:mc="http://schemas.openxmlformats.org/markup-compatibility/2006">
              <mc:Choice xmlns:v="urn:schemas-microsoft-com:vml" Requires="v">
                <p:oleObj spid="_x0000_s4154" r:id="rId4" imgW="685800" imgH="431800" progId="Equation.DSMT4">
                  <p:embed/>
                </p:oleObj>
              </mc:Choice>
              <mc:Fallback>
                <p:oleObj r:id="rId4" imgW="685800" imgH="431800" progId="Equation.DSMT4">
                  <p:embed/>
                  <p:pic>
                    <p:nvPicPr>
                      <p:cNvPr id="0" name="图片 3075"/>
                      <p:cNvPicPr/>
                      <p:nvPr/>
                    </p:nvPicPr>
                    <p:blipFill>
                      <a:blip r:embed="rId5"/>
                      <a:stretch>
                        <a:fillRect/>
                      </a:stretch>
                    </p:blipFill>
                    <p:spPr>
                      <a:xfrm>
                        <a:off x="6961070" y="4114733"/>
                        <a:ext cx="2008505" cy="1255395"/>
                      </a:xfrm>
                      <a:prstGeom prst="rect">
                        <a:avLst/>
                      </a:prstGeom>
                      <a:noFill/>
                      <a:ln w="38100">
                        <a:noFill/>
                        <a:miter/>
                      </a:ln>
                    </p:spPr>
                  </p:pic>
                </p:oleObj>
              </mc:Fallback>
            </mc:AlternateContent>
          </a:graphicData>
        </a:graphic>
      </p:graphicFrame>
      <p:sp>
        <p:nvSpPr>
          <p:cNvPr id="4" name="TextBox 3"/>
          <p:cNvSpPr txBox="1"/>
          <p:nvPr/>
        </p:nvSpPr>
        <p:spPr>
          <a:xfrm>
            <a:off x="6569242" y="3422984"/>
            <a:ext cx="2328111" cy="369332"/>
          </a:xfrm>
          <a:prstGeom prst="rect">
            <a:avLst/>
          </a:prstGeom>
          <a:noFill/>
        </p:spPr>
        <p:txBody>
          <a:bodyPr wrap="square" rtlCol="0">
            <a:spAutoFit/>
          </a:bodyPr>
          <a:lstStyle/>
          <a:p>
            <a:r>
              <a:rPr lang="zh-CN" altLang="en-US" dirty="0" smtClean="0"/>
              <a:t>折射：</a:t>
            </a:r>
            <a:endParaRPr lang="zh-CN" altLang="en-US" dirty="0"/>
          </a:p>
        </p:txBody>
      </p:sp>
      <p:sp>
        <p:nvSpPr>
          <p:cNvPr id="5" name="TextBox 4"/>
          <p:cNvSpPr txBox="1"/>
          <p:nvPr/>
        </p:nvSpPr>
        <p:spPr>
          <a:xfrm>
            <a:off x="1167063" y="3729789"/>
            <a:ext cx="2057400" cy="369332"/>
          </a:xfrm>
          <a:prstGeom prst="rect">
            <a:avLst/>
          </a:prstGeom>
          <a:noFill/>
        </p:spPr>
        <p:txBody>
          <a:bodyPr wrap="square" rtlCol="0">
            <a:spAutoFit/>
          </a:bodyPr>
          <a:lstStyle/>
          <a:p>
            <a:r>
              <a:rPr lang="zh-CN" altLang="en-US" dirty="0" smtClean="0"/>
              <a:t>反射：</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1230352351"/>
              </p:ext>
            </p:extLst>
          </p:nvPr>
        </p:nvGraphicFramePr>
        <p:xfrm>
          <a:off x="2012950" y="4110038"/>
          <a:ext cx="2044700" cy="1328737"/>
        </p:xfrm>
        <a:graphic>
          <a:graphicData uri="http://schemas.openxmlformats.org/presentationml/2006/ole">
            <mc:AlternateContent xmlns:mc="http://schemas.openxmlformats.org/markup-compatibility/2006">
              <mc:Choice xmlns:v="urn:schemas-microsoft-com:vml" Requires="v">
                <p:oleObj spid="_x0000_s4155" name="Equation" r:id="rId6" imgW="698400" imgH="457200" progId="Equation.DSMT4">
                  <p:embed/>
                </p:oleObj>
              </mc:Choice>
              <mc:Fallback>
                <p:oleObj name="Equation" r:id="rId6" imgW="698400" imgH="457200" progId="Equation.DSMT4">
                  <p:embed/>
                  <p:pic>
                    <p:nvPicPr>
                      <p:cNvPr id="0" name="对象 -2147482584"/>
                      <p:cNvPicPr>
                        <a:picLocks noChangeAspect="1" noChangeArrowheads="1"/>
                      </p:cNvPicPr>
                      <p:nvPr/>
                    </p:nvPicPr>
                    <p:blipFill>
                      <a:blip r:embed="rId7"/>
                      <a:srcRect/>
                      <a:stretch>
                        <a:fillRect/>
                      </a:stretch>
                    </p:blipFill>
                    <p:spPr bwMode="auto">
                      <a:xfrm>
                        <a:off x="2012950" y="4110038"/>
                        <a:ext cx="2044700"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右箭头 6"/>
          <p:cNvSpPr/>
          <p:nvPr/>
        </p:nvSpPr>
        <p:spPr>
          <a:xfrm>
            <a:off x="1167063" y="6051884"/>
            <a:ext cx="637674" cy="180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195763" y="5957455"/>
            <a:ext cx="1107996" cy="369332"/>
          </a:xfrm>
          <a:prstGeom prst="rect">
            <a:avLst/>
          </a:prstGeom>
        </p:spPr>
        <p:txBody>
          <a:bodyPr wrap="none">
            <a:spAutoFit/>
          </a:bodyPr>
          <a:lstStyle/>
          <a:p>
            <a:r>
              <a:rPr lang="zh-CN" altLang="en-US" dirty="0" smtClean="0">
                <a:solidFill>
                  <a:srgbClr val="FF0000"/>
                </a:solidFill>
                <a:latin typeface="黑体" panose="02010609060101010101" charset="-122"/>
                <a:ea typeface="黑体" panose="02010609060101010101" charset="-122"/>
              </a:rPr>
              <a:t>α′</a:t>
            </a:r>
            <a:r>
              <a:rPr lang="en-US" altLang="zh-CN" dirty="0" smtClean="0">
                <a:solidFill>
                  <a:srgbClr val="FF0000"/>
                </a:solidFill>
                <a:latin typeface="黑体" panose="02010609060101010101" charset="-122"/>
                <a:ea typeface="黑体" panose="02010609060101010101" charset="-122"/>
              </a:rPr>
              <a:t>=</a:t>
            </a:r>
            <a:r>
              <a:rPr lang="zh-CN" altLang="en-US" dirty="0">
                <a:solidFill>
                  <a:srgbClr val="FF0000"/>
                </a:solidFill>
                <a:latin typeface="黑体" panose="02010609060101010101" charset="-122"/>
                <a:ea typeface="黑体" panose="02010609060101010101" charset="-122"/>
              </a:rPr>
              <a:t> α</a:t>
            </a:r>
            <a:endParaRPr lang="zh-CN" altLang="en-US" dirty="0">
              <a:solidFill>
                <a:srgbClr val="FF0000"/>
              </a:solidFill>
            </a:endParaRPr>
          </a:p>
        </p:txBody>
      </p:sp>
      <p:sp>
        <p:nvSpPr>
          <p:cNvPr id="9" name="TextBox 8"/>
          <p:cNvSpPr txBox="1"/>
          <p:nvPr/>
        </p:nvSpPr>
        <p:spPr>
          <a:xfrm>
            <a:off x="3591426" y="6051884"/>
            <a:ext cx="1961148" cy="369332"/>
          </a:xfrm>
          <a:prstGeom prst="rect">
            <a:avLst/>
          </a:prstGeom>
          <a:noFill/>
        </p:spPr>
        <p:txBody>
          <a:bodyPr wrap="square" rtlCol="0">
            <a:spAutoFit/>
          </a:bodyPr>
          <a:lstStyle/>
          <a:p>
            <a:r>
              <a:rPr lang="zh-CN" altLang="en-US" dirty="0" smtClean="0"/>
              <a:t>入射角</a:t>
            </a:r>
            <a:r>
              <a:rPr lang="en-US" altLang="zh-CN" dirty="0" smtClean="0"/>
              <a:t>=</a:t>
            </a:r>
            <a:r>
              <a:rPr lang="zh-CN" altLang="en-US" dirty="0" smtClean="0"/>
              <a:t>反射角</a:t>
            </a:r>
            <a:endParaRPr lang="zh-CN" altLang="en-US" dirty="0"/>
          </a:p>
        </p:txBody>
      </p:sp>
    </p:spTree>
    <p:custDataLst>
      <p:tags r:id="rId2"/>
    </p:custDataLst>
  </p:cSld>
  <p:clrMapOvr>
    <a:masterClrMapping/>
  </p:clrMapOvr>
  <p:transition>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6112" y="329184"/>
            <a:ext cx="4361688" cy="584775"/>
          </a:xfrm>
          <a:prstGeom prst="rect">
            <a:avLst/>
          </a:prstGeom>
          <a:noFill/>
        </p:spPr>
        <p:txBody>
          <a:bodyPr wrap="square" rtlCol="0">
            <a:spAutoFit/>
          </a:bodyPr>
          <a:lstStyle/>
          <a:p>
            <a:r>
              <a:rPr lang="zh-CN" altLang="en-US" sz="3200" b="1" dirty="0" smtClean="0">
                <a:solidFill>
                  <a:srgbClr val="FF0000"/>
                </a:solidFill>
              </a:rPr>
              <a:t>选择题</a:t>
            </a:r>
            <a:endParaRPr lang="en-US" altLang="zh-CN" sz="3200" b="1" dirty="0">
              <a:solidFill>
                <a:srgbClr val="FF0000"/>
              </a:solidFill>
            </a:endParaRPr>
          </a:p>
        </p:txBody>
      </p:sp>
      <p:sp>
        <p:nvSpPr>
          <p:cNvPr id="3" name="矩形 2"/>
          <p:cNvSpPr/>
          <p:nvPr/>
        </p:nvSpPr>
        <p:spPr>
          <a:xfrm>
            <a:off x="826008" y="1065151"/>
            <a:ext cx="10988040" cy="4989892"/>
          </a:xfrm>
          <a:prstGeom prst="rect">
            <a:avLst/>
          </a:prstGeom>
        </p:spPr>
        <p:txBody>
          <a:bodyPr wrap="square">
            <a:spAutoFit/>
          </a:bodyPr>
          <a:lstStyle/>
          <a:p>
            <a:pPr>
              <a:lnSpc>
                <a:spcPct val="200000"/>
              </a:lnSpc>
            </a:pPr>
            <a:r>
              <a:rPr lang="en-US" altLang="zh-CN" dirty="0"/>
              <a:t>1</a:t>
            </a:r>
            <a:r>
              <a:rPr lang="zh-CN" altLang="en-US" dirty="0"/>
              <a:t>、酶是生物体产生的具有催化作用的（     ），它与生命活动息息相关。</a:t>
            </a:r>
          </a:p>
          <a:p>
            <a:pPr>
              <a:lnSpc>
                <a:spcPct val="200000"/>
              </a:lnSpc>
            </a:pPr>
            <a:r>
              <a:rPr lang="en-US" altLang="zh-CN" dirty="0"/>
              <a:t>A.</a:t>
            </a:r>
            <a:r>
              <a:rPr lang="zh-CN" altLang="en-US" dirty="0"/>
              <a:t>细胞组织   </a:t>
            </a:r>
            <a:r>
              <a:rPr lang="en-US" altLang="zh-CN" dirty="0"/>
              <a:t>B.</a:t>
            </a:r>
            <a:r>
              <a:rPr lang="zh-CN" altLang="en-US" dirty="0"/>
              <a:t>维生素    </a:t>
            </a:r>
            <a:r>
              <a:rPr lang="en-US" altLang="zh-CN" dirty="0"/>
              <a:t>C.</a:t>
            </a:r>
            <a:r>
              <a:rPr lang="zh-CN" altLang="en-US" dirty="0"/>
              <a:t>蛋白质    </a:t>
            </a:r>
            <a:r>
              <a:rPr lang="en-US" altLang="zh-CN" dirty="0"/>
              <a:t>D.</a:t>
            </a:r>
            <a:r>
              <a:rPr lang="zh-CN" altLang="en-US" dirty="0"/>
              <a:t>基因组织</a:t>
            </a:r>
          </a:p>
          <a:p>
            <a:pPr>
              <a:lnSpc>
                <a:spcPct val="200000"/>
              </a:lnSpc>
            </a:pPr>
            <a:r>
              <a:rPr lang="en-US" altLang="zh-CN" dirty="0"/>
              <a:t>2</a:t>
            </a:r>
            <a:r>
              <a:rPr lang="zh-CN" altLang="en-US" dirty="0"/>
              <a:t>、自养微生物以（     ）作为主要碳源，无机氮化物作为氮源，通过细菌的光合作用或化能合成作用获得能量。</a:t>
            </a:r>
          </a:p>
          <a:p>
            <a:pPr>
              <a:lnSpc>
                <a:spcPct val="200000"/>
              </a:lnSpc>
            </a:pPr>
            <a:r>
              <a:rPr lang="en-US" altLang="zh-CN" dirty="0"/>
              <a:t>A.CO         B.CO2       C.CH4       D.</a:t>
            </a:r>
            <a:r>
              <a:rPr lang="zh-CN" altLang="en-US" dirty="0"/>
              <a:t>碳水化合物</a:t>
            </a:r>
          </a:p>
          <a:p>
            <a:pPr>
              <a:lnSpc>
                <a:spcPct val="200000"/>
              </a:lnSpc>
            </a:pPr>
            <a:r>
              <a:rPr lang="en-US" altLang="zh-CN" dirty="0"/>
              <a:t>3</a:t>
            </a:r>
            <a:r>
              <a:rPr lang="zh-CN" altLang="en-US" dirty="0"/>
              <a:t>、（     ）是能够刺激动物机体产生免疫反应的物质。 </a:t>
            </a:r>
          </a:p>
          <a:p>
            <a:pPr>
              <a:lnSpc>
                <a:spcPct val="200000"/>
              </a:lnSpc>
            </a:pPr>
            <a:r>
              <a:rPr lang="en-US" altLang="zh-CN" dirty="0"/>
              <a:t>A.</a:t>
            </a:r>
            <a:r>
              <a:rPr lang="zh-CN" altLang="en-US" dirty="0"/>
              <a:t>抗体       </a:t>
            </a:r>
            <a:r>
              <a:rPr lang="en-US" altLang="zh-CN" dirty="0"/>
              <a:t>B.</a:t>
            </a:r>
            <a:r>
              <a:rPr lang="zh-CN" altLang="en-US" dirty="0"/>
              <a:t>免疫体    </a:t>
            </a:r>
            <a:r>
              <a:rPr lang="en-US" altLang="zh-CN" dirty="0"/>
              <a:t>C.</a:t>
            </a:r>
            <a:r>
              <a:rPr lang="zh-CN" altLang="en-US" dirty="0"/>
              <a:t>免疫细胞     </a:t>
            </a:r>
            <a:r>
              <a:rPr lang="en-US" altLang="zh-CN" dirty="0"/>
              <a:t>D.</a:t>
            </a:r>
            <a:r>
              <a:rPr lang="zh-CN" altLang="en-US" dirty="0"/>
              <a:t>抗原</a:t>
            </a:r>
          </a:p>
          <a:p>
            <a:pPr>
              <a:lnSpc>
                <a:spcPct val="200000"/>
              </a:lnSpc>
            </a:pPr>
            <a:r>
              <a:rPr lang="en-US" altLang="zh-CN" dirty="0"/>
              <a:t>4</a:t>
            </a:r>
            <a:r>
              <a:rPr lang="zh-CN" altLang="en-US" dirty="0"/>
              <a:t>、微生物的呼吸可用氧电极或（     ）电极来测定结构。 </a:t>
            </a:r>
          </a:p>
          <a:p>
            <a:pPr>
              <a:lnSpc>
                <a:spcPct val="200000"/>
              </a:lnSpc>
            </a:pPr>
            <a:r>
              <a:rPr lang="en-US" altLang="zh-CN" dirty="0"/>
              <a:t>A.</a:t>
            </a:r>
            <a:r>
              <a:rPr lang="zh-CN" altLang="en-US" dirty="0"/>
              <a:t>二氧化碳     </a:t>
            </a:r>
            <a:r>
              <a:rPr lang="en-US" altLang="zh-CN" dirty="0"/>
              <a:t>B.</a:t>
            </a:r>
            <a:r>
              <a:rPr lang="zh-CN" altLang="en-US" dirty="0"/>
              <a:t>二氧化氮    </a:t>
            </a:r>
            <a:r>
              <a:rPr lang="en-US" altLang="zh-CN" dirty="0"/>
              <a:t>C.</a:t>
            </a:r>
            <a:r>
              <a:rPr lang="zh-CN" altLang="en-US" dirty="0"/>
              <a:t>二氧化硫     </a:t>
            </a:r>
            <a:r>
              <a:rPr lang="en-US" altLang="zh-CN" dirty="0"/>
              <a:t>D.</a:t>
            </a:r>
            <a:r>
              <a:rPr lang="zh-CN" altLang="en-US" dirty="0"/>
              <a:t>一氧化碳 </a:t>
            </a:r>
          </a:p>
        </p:txBody>
      </p:sp>
      <p:sp>
        <p:nvSpPr>
          <p:cNvPr id="4" name="TextBox 3"/>
          <p:cNvSpPr txBox="1"/>
          <p:nvPr/>
        </p:nvSpPr>
        <p:spPr>
          <a:xfrm>
            <a:off x="4906422" y="1243584"/>
            <a:ext cx="351378" cy="369332"/>
          </a:xfrm>
          <a:prstGeom prst="rect">
            <a:avLst/>
          </a:prstGeom>
          <a:noFill/>
        </p:spPr>
        <p:txBody>
          <a:bodyPr wrap="none" rtlCol="0">
            <a:spAutoFit/>
          </a:bodyPr>
          <a:lstStyle/>
          <a:p>
            <a:r>
              <a:rPr lang="en-US" altLang="zh-CN" dirty="0" smtClean="0">
                <a:solidFill>
                  <a:srgbClr val="FF0000"/>
                </a:solidFill>
              </a:rPr>
              <a:t>C</a:t>
            </a:r>
            <a:endParaRPr lang="zh-CN" altLang="en-US" dirty="0">
              <a:solidFill>
                <a:srgbClr val="FF0000"/>
              </a:solidFill>
            </a:endParaRPr>
          </a:p>
        </p:txBody>
      </p:sp>
      <p:sp>
        <p:nvSpPr>
          <p:cNvPr id="6" name="TextBox 5"/>
          <p:cNvSpPr txBox="1"/>
          <p:nvPr/>
        </p:nvSpPr>
        <p:spPr>
          <a:xfrm>
            <a:off x="2816352" y="2395728"/>
            <a:ext cx="1305639" cy="369332"/>
          </a:xfrm>
          <a:prstGeom prst="rect">
            <a:avLst/>
          </a:prstGeom>
          <a:noFill/>
        </p:spPr>
        <p:txBody>
          <a:bodyPr wrap="square" rtlCol="0">
            <a:spAutoFit/>
          </a:bodyPr>
          <a:lstStyle/>
          <a:p>
            <a:r>
              <a:rPr lang="en-US" altLang="zh-CN" dirty="0" smtClean="0">
                <a:solidFill>
                  <a:srgbClr val="FF0000"/>
                </a:solidFill>
              </a:rPr>
              <a:t>B</a:t>
            </a:r>
            <a:endParaRPr lang="zh-CN" altLang="en-US" dirty="0">
              <a:solidFill>
                <a:srgbClr val="FF0000"/>
              </a:solidFill>
            </a:endParaRPr>
          </a:p>
        </p:txBody>
      </p:sp>
      <p:sp>
        <p:nvSpPr>
          <p:cNvPr id="7" name="TextBox 6"/>
          <p:cNvSpPr txBox="1"/>
          <p:nvPr/>
        </p:nvSpPr>
        <p:spPr>
          <a:xfrm>
            <a:off x="1508760" y="4014216"/>
            <a:ext cx="1143000" cy="383827"/>
          </a:xfrm>
          <a:prstGeom prst="rect">
            <a:avLst/>
          </a:prstGeom>
          <a:noFill/>
        </p:spPr>
        <p:txBody>
          <a:bodyPr wrap="square" rtlCol="0">
            <a:spAutoFit/>
          </a:bodyPr>
          <a:lstStyle/>
          <a:p>
            <a:r>
              <a:rPr lang="en-US" altLang="zh-CN" dirty="0" smtClean="0">
                <a:solidFill>
                  <a:srgbClr val="FF0000"/>
                </a:solidFill>
              </a:rPr>
              <a:t>D</a:t>
            </a:r>
            <a:endParaRPr lang="zh-CN" altLang="en-US" dirty="0">
              <a:solidFill>
                <a:srgbClr val="FF0000"/>
              </a:solidFill>
            </a:endParaRPr>
          </a:p>
        </p:txBody>
      </p:sp>
      <p:sp>
        <p:nvSpPr>
          <p:cNvPr id="8" name="TextBox 7"/>
          <p:cNvSpPr txBox="1"/>
          <p:nvPr/>
        </p:nvSpPr>
        <p:spPr>
          <a:xfrm>
            <a:off x="4215384" y="5102352"/>
            <a:ext cx="969264" cy="369332"/>
          </a:xfrm>
          <a:prstGeom prst="rect">
            <a:avLst/>
          </a:prstGeom>
          <a:noFill/>
        </p:spPr>
        <p:txBody>
          <a:bodyPr wrap="square" rtlCol="0">
            <a:spAutoFit/>
          </a:bodyPr>
          <a:lstStyle/>
          <a:p>
            <a:r>
              <a:rPr lang="en-US" altLang="zh-CN" dirty="0" smtClean="0">
                <a:solidFill>
                  <a:srgbClr val="FF0000"/>
                </a:solidFill>
              </a:rPr>
              <a:t>A</a:t>
            </a:r>
            <a:endParaRPr lang="zh-CN" altLang="en-US" dirty="0">
              <a:solidFill>
                <a:srgbClr val="FF0000"/>
              </a:solidFill>
            </a:endParaRPr>
          </a:p>
        </p:txBody>
      </p:sp>
    </p:spTree>
    <p:extLst>
      <p:ext uri="{BB962C8B-B14F-4D97-AF65-F5344CB8AC3E}">
        <p14:creationId xmlns:p14="http://schemas.microsoft.com/office/powerpoint/2010/main" val="12492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6112" y="329184"/>
            <a:ext cx="4361688" cy="584775"/>
          </a:xfrm>
          <a:prstGeom prst="rect">
            <a:avLst/>
          </a:prstGeom>
          <a:noFill/>
        </p:spPr>
        <p:txBody>
          <a:bodyPr wrap="square" rtlCol="0">
            <a:spAutoFit/>
          </a:bodyPr>
          <a:lstStyle/>
          <a:p>
            <a:r>
              <a:rPr lang="zh-CN" altLang="en-US" sz="3200" b="1" dirty="0" smtClean="0">
                <a:solidFill>
                  <a:srgbClr val="FF0000"/>
                </a:solidFill>
              </a:rPr>
              <a:t>选择题</a:t>
            </a:r>
            <a:endParaRPr lang="en-US" altLang="zh-CN" sz="3200" b="1" dirty="0">
              <a:solidFill>
                <a:srgbClr val="FF0000"/>
              </a:solidFill>
            </a:endParaRPr>
          </a:p>
        </p:txBody>
      </p:sp>
      <p:sp>
        <p:nvSpPr>
          <p:cNvPr id="4" name="矩形 3"/>
          <p:cNvSpPr/>
          <p:nvPr/>
        </p:nvSpPr>
        <p:spPr>
          <a:xfrm>
            <a:off x="210312" y="1081187"/>
            <a:ext cx="11850624" cy="5221942"/>
          </a:xfrm>
          <a:prstGeom prst="rect">
            <a:avLst/>
          </a:prstGeom>
        </p:spPr>
        <p:txBody>
          <a:bodyPr wrap="square">
            <a:spAutoFit/>
          </a:bodyPr>
          <a:lstStyle/>
          <a:p>
            <a:pPr algn="just">
              <a:lnSpc>
                <a:spcPts val="2000"/>
              </a:lnSpc>
              <a:spcAft>
                <a:spcPts val="0"/>
              </a:spcAft>
            </a:pPr>
            <a:r>
              <a:rPr lang="en-US" altLang="zh-CN" kern="100" dirty="0">
                <a:latin typeface="宋体"/>
              </a:rPr>
              <a:t>1</a:t>
            </a:r>
            <a:r>
              <a:rPr lang="zh-CN" altLang="zh-CN" kern="100" dirty="0">
                <a:latin typeface="Times New Roman"/>
              </a:rPr>
              <a:t>、当</a:t>
            </a:r>
            <a:r>
              <a:rPr lang="en-US" altLang="zh-CN" kern="100" dirty="0">
                <a:latin typeface="Times New Roman"/>
              </a:rPr>
              <a:t>O</a:t>
            </a:r>
            <a:r>
              <a:rPr lang="en-US" altLang="zh-CN" kern="100" baseline="-25000" dirty="0">
                <a:latin typeface="Times New Roman"/>
              </a:rPr>
              <a:t>2</a:t>
            </a:r>
            <a:r>
              <a:rPr lang="zh-CN" altLang="zh-CN" kern="100" dirty="0">
                <a:latin typeface="Times New Roman"/>
              </a:rPr>
              <a:t>吸附到</a:t>
            </a:r>
            <a:r>
              <a:rPr lang="en-US" altLang="zh-CN" kern="100" dirty="0">
                <a:latin typeface="Times New Roman"/>
              </a:rPr>
              <a:t>S</a:t>
            </a:r>
            <a:r>
              <a:rPr lang="en-US" altLang="zh-CN" kern="100" baseline="-25000" dirty="0">
                <a:latin typeface="Times New Roman"/>
              </a:rPr>
              <a:t>n</a:t>
            </a:r>
            <a:r>
              <a:rPr lang="en-US" altLang="zh-CN" kern="100" dirty="0">
                <a:latin typeface="Times New Roman"/>
              </a:rPr>
              <a:t>O</a:t>
            </a:r>
            <a:r>
              <a:rPr lang="en-US" altLang="zh-CN" kern="100" baseline="-25000" dirty="0">
                <a:latin typeface="Times New Roman"/>
              </a:rPr>
              <a:t>2</a:t>
            </a:r>
            <a:r>
              <a:rPr lang="zh-CN" altLang="zh-CN" kern="100" dirty="0">
                <a:latin typeface="Times New Roman"/>
              </a:rPr>
              <a:t>上时，下列说法正确的是（</a:t>
            </a:r>
            <a:r>
              <a:rPr lang="en-US" altLang="zh-CN" kern="100" dirty="0">
                <a:latin typeface="Times New Roman"/>
              </a:rPr>
              <a:t>      </a:t>
            </a:r>
            <a:r>
              <a:rPr lang="zh-CN" altLang="zh-CN" kern="100" dirty="0">
                <a:latin typeface="Times New Roman"/>
              </a:rPr>
              <a:t>）。</a:t>
            </a:r>
          </a:p>
          <a:p>
            <a:pPr indent="266700" algn="just">
              <a:lnSpc>
                <a:spcPts val="2000"/>
              </a:lnSpc>
              <a:spcAft>
                <a:spcPts val="0"/>
              </a:spcAft>
            </a:pPr>
            <a:r>
              <a:rPr lang="en-US" altLang="zh-CN" kern="100" dirty="0">
                <a:latin typeface="宋体"/>
              </a:rPr>
              <a:t>A. </a:t>
            </a:r>
            <a:r>
              <a:rPr lang="zh-CN" altLang="zh-CN" kern="100" dirty="0">
                <a:latin typeface="Times New Roman"/>
              </a:rPr>
              <a:t>载流子数下降，电阻增加</a:t>
            </a:r>
            <a:r>
              <a:rPr lang="en-US" altLang="zh-CN" kern="100" dirty="0">
                <a:latin typeface="Times New Roman"/>
              </a:rPr>
              <a:t>          B. </a:t>
            </a:r>
            <a:r>
              <a:rPr lang="zh-CN" altLang="zh-CN" kern="100" dirty="0">
                <a:latin typeface="Times New Roman"/>
              </a:rPr>
              <a:t>载流子数增加，电阻减小</a:t>
            </a:r>
          </a:p>
          <a:p>
            <a:pPr indent="266700" algn="just">
              <a:lnSpc>
                <a:spcPts val="2000"/>
              </a:lnSpc>
              <a:spcAft>
                <a:spcPts val="0"/>
              </a:spcAft>
            </a:pPr>
            <a:r>
              <a:rPr lang="en-US" altLang="zh-CN" kern="100" dirty="0">
                <a:latin typeface="宋体"/>
              </a:rPr>
              <a:t>C. </a:t>
            </a:r>
            <a:r>
              <a:rPr lang="zh-CN" altLang="zh-CN" kern="100" dirty="0">
                <a:latin typeface="Times New Roman"/>
              </a:rPr>
              <a:t>载流子数增加，电阻减小</a:t>
            </a:r>
            <a:r>
              <a:rPr lang="en-US" altLang="zh-CN" kern="100" dirty="0">
                <a:latin typeface="Times New Roman"/>
              </a:rPr>
              <a:t>          D. </a:t>
            </a:r>
            <a:r>
              <a:rPr lang="zh-CN" altLang="zh-CN" kern="100" dirty="0">
                <a:latin typeface="Times New Roman"/>
              </a:rPr>
              <a:t>载流子数下降，电阻增加</a:t>
            </a:r>
          </a:p>
          <a:p>
            <a:pPr algn="just">
              <a:lnSpc>
                <a:spcPts val="2000"/>
              </a:lnSpc>
              <a:spcAft>
                <a:spcPts val="0"/>
              </a:spcAft>
            </a:pPr>
            <a:r>
              <a:rPr lang="en-US" altLang="zh-CN" kern="100" dirty="0">
                <a:latin typeface="宋体"/>
              </a:rPr>
              <a:t>2</a:t>
            </a:r>
            <a:r>
              <a:rPr lang="zh-CN" altLang="zh-CN" kern="100" dirty="0">
                <a:latin typeface="Times New Roman"/>
              </a:rPr>
              <a:t>、当</a:t>
            </a:r>
            <a:r>
              <a:rPr lang="en-US" altLang="zh-CN" kern="100" dirty="0">
                <a:latin typeface="Times New Roman"/>
              </a:rPr>
              <a:t>H</a:t>
            </a:r>
            <a:r>
              <a:rPr lang="en-US" altLang="zh-CN" kern="100" baseline="-25000" dirty="0">
                <a:latin typeface="Times New Roman"/>
              </a:rPr>
              <a:t>2</a:t>
            </a:r>
            <a:r>
              <a:rPr lang="zh-CN" altLang="zh-CN" kern="100" dirty="0">
                <a:latin typeface="Times New Roman"/>
              </a:rPr>
              <a:t>吸附到</a:t>
            </a:r>
            <a:r>
              <a:rPr lang="en-US" altLang="zh-CN" kern="100" dirty="0">
                <a:latin typeface="Times New Roman"/>
              </a:rPr>
              <a:t>MoO</a:t>
            </a:r>
            <a:r>
              <a:rPr lang="en-US" altLang="zh-CN" kern="100" baseline="-25000" dirty="0">
                <a:latin typeface="Times New Roman"/>
              </a:rPr>
              <a:t>2</a:t>
            </a:r>
            <a:r>
              <a:rPr lang="zh-CN" altLang="zh-CN" kern="100" dirty="0">
                <a:latin typeface="Times New Roman"/>
              </a:rPr>
              <a:t>上时，下列说法正确的是（</a:t>
            </a:r>
            <a:r>
              <a:rPr lang="en-US" altLang="zh-CN" kern="100" dirty="0">
                <a:latin typeface="Times New Roman"/>
              </a:rPr>
              <a:t>      </a:t>
            </a:r>
            <a:r>
              <a:rPr lang="zh-CN" altLang="zh-CN" kern="100" dirty="0">
                <a:latin typeface="Times New Roman"/>
              </a:rPr>
              <a:t>）。</a:t>
            </a:r>
          </a:p>
          <a:p>
            <a:pPr indent="266700" algn="just">
              <a:lnSpc>
                <a:spcPts val="2000"/>
              </a:lnSpc>
              <a:spcAft>
                <a:spcPts val="0"/>
              </a:spcAft>
            </a:pPr>
            <a:r>
              <a:rPr lang="en-US" altLang="zh-CN" kern="100" dirty="0">
                <a:latin typeface="宋体"/>
              </a:rPr>
              <a:t>A. </a:t>
            </a:r>
            <a:r>
              <a:rPr lang="zh-CN" altLang="zh-CN" kern="100" dirty="0">
                <a:latin typeface="Times New Roman"/>
              </a:rPr>
              <a:t>载流子数下降，电阻增加</a:t>
            </a:r>
            <a:r>
              <a:rPr lang="en-US" altLang="zh-CN" kern="100" dirty="0">
                <a:latin typeface="Times New Roman"/>
              </a:rPr>
              <a:t>          B. </a:t>
            </a:r>
            <a:r>
              <a:rPr lang="zh-CN" altLang="zh-CN" kern="100" dirty="0">
                <a:latin typeface="Times New Roman"/>
              </a:rPr>
              <a:t>载流子数增加，电阻减小</a:t>
            </a:r>
          </a:p>
          <a:p>
            <a:pPr indent="266700" algn="just">
              <a:lnSpc>
                <a:spcPts val="2000"/>
              </a:lnSpc>
              <a:spcAft>
                <a:spcPts val="0"/>
              </a:spcAft>
            </a:pPr>
            <a:r>
              <a:rPr lang="en-US" altLang="zh-CN" kern="100" dirty="0">
                <a:latin typeface="宋体"/>
              </a:rPr>
              <a:t>C. </a:t>
            </a:r>
            <a:r>
              <a:rPr lang="zh-CN" altLang="zh-CN" kern="100" dirty="0">
                <a:latin typeface="Times New Roman"/>
              </a:rPr>
              <a:t>载流子数增加，电阻减小</a:t>
            </a:r>
            <a:r>
              <a:rPr lang="en-US" altLang="zh-CN" kern="100" dirty="0">
                <a:latin typeface="Times New Roman"/>
              </a:rPr>
              <a:t>          D. </a:t>
            </a:r>
            <a:r>
              <a:rPr lang="zh-CN" altLang="zh-CN" kern="100" dirty="0">
                <a:latin typeface="Times New Roman"/>
              </a:rPr>
              <a:t>载流子数下降，电阻增加</a:t>
            </a:r>
          </a:p>
          <a:p>
            <a:pPr algn="just">
              <a:lnSpc>
                <a:spcPts val="2000"/>
              </a:lnSpc>
              <a:spcAft>
                <a:spcPts val="0"/>
              </a:spcAft>
            </a:pPr>
            <a:r>
              <a:rPr lang="en-US" altLang="zh-CN" kern="100" dirty="0">
                <a:latin typeface="宋体"/>
              </a:rPr>
              <a:t>3</a:t>
            </a:r>
            <a:r>
              <a:rPr lang="zh-CN" altLang="zh-CN" kern="100" dirty="0">
                <a:latin typeface="Times New Roman"/>
              </a:rPr>
              <a:t>、用</a:t>
            </a:r>
            <a:r>
              <a:rPr lang="en-US" altLang="zh-CN" kern="100" dirty="0">
                <a:latin typeface="Times New Roman"/>
              </a:rPr>
              <a:t>N</a:t>
            </a:r>
            <a:r>
              <a:rPr lang="zh-CN" altLang="zh-CN" kern="100" dirty="0">
                <a:latin typeface="Times New Roman"/>
              </a:rPr>
              <a:t>型材料</a:t>
            </a:r>
            <a:r>
              <a:rPr lang="en-US" altLang="zh-CN" kern="100" dirty="0">
                <a:latin typeface="Times New Roman"/>
              </a:rPr>
              <a:t>SnO</a:t>
            </a:r>
            <a:r>
              <a:rPr lang="en-US" altLang="zh-CN" kern="100" baseline="-25000" dirty="0">
                <a:latin typeface="Times New Roman"/>
              </a:rPr>
              <a:t>2</a:t>
            </a:r>
            <a:r>
              <a:rPr lang="zh-CN" altLang="zh-CN" kern="100" dirty="0">
                <a:latin typeface="Times New Roman"/>
              </a:rPr>
              <a:t>制成的气敏电阻在空气中经加热处于稳定状态后，与氧气接触后（</a:t>
            </a:r>
            <a:r>
              <a:rPr lang="en-US" altLang="zh-CN" kern="100" dirty="0">
                <a:latin typeface="Times New Roman"/>
              </a:rPr>
              <a:t>   </a:t>
            </a:r>
            <a:r>
              <a:rPr lang="zh-CN" altLang="zh-CN" kern="100" dirty="0">
                <a:latin typeface="Times New Roman"/>
              </a:rPr>
              <a:t>）</a:t>
            </a:r>
          </a:p>
          <a:p>
            <a:pPr indent="266700" algn="just">
              <a:lnSpc>
                <a:spcPts val="2000"/>
              </a:lnSpc>
              <a:spcAft>
                <a:spcPts val="0"/>
              </a:spcAft>
            </a:pPr>
            <a:r>
              <a:rPr lang="en-US" altLang="zh-CN" kern="100" dirty="0">
                <a:latin typeface="宋体"/>
              </a:rPr>
              <a:t>A</a:t>
            </a:r>
            <a:r>
              <a:rPr lang="zh-CN" altLang="zh-CN" kern="100" dirty="0">
                <a:latin typeface="Times New Roman"/>
              </a:rPr>
              <a:t>．电阻值变小</a:t>
            </a:r>
            <a:r>
              <a:rPr lang="en-US" altLang="zh-CN" kern="100" dirty="0">
                <a:latin typeface="Times New Roman"/>
              </a:rPr>
              <a:t>                      B</a:t>
            </a:r>
            <a:r>
              <a:rPr lang="zh-CN" altLang="zh-CN" kern="100" dirty="0">
                <a:latin typeface="Times New Roman"/>
              </a:rPr>
              <a:t>．电阻值变大</a:t>
            </a:r>
          </a:p>
          <a:p>
            <a:pPr indent="266700" algn="just">
              <a:lnSpc>
                <a:spcPts val="2000"/>
              </a:lnSpc>
              <a:spcAft>
                <a:spcPts val="0"/>
              </a:spcAft>
            </a:pPr>
            <a:r>
              <a:rPr lang="en-US" altLang="zh-CN" kern="100" dirty="0">
                <a:latin typeface="宋体"/>
              </a:rPr>
              <a:t>C</a:t>
            </a:r>
            <a:r>
              <a:rPr lang="zh-CN" altLang="zh-CN" kern="100" dirty="0">
                <a:latin typeface="Times New Roman"/>
              </a:rPr>
              <a:t>．电阻值不变</a:t>
            </a:r>
            <a:r>
              <a:rPr lang="en-US" altLang="zh-CN" kern="100" dirty="0">
                <a:latin typeface="Times New Roman"/>
              </a:rPr>
              <a:t>                      D</a:t>
            </a:r>
            <a:r>
              <a:rPr lang="zh-CN" altLang="zh-CN" kern="100" dirty="0">
                <a:latin typeface="Times New Roman"/>
              </a:rPr>
              <a:t>．不确定</a:t>
            </a:r>
          </a:p>
          <a:p>
            <a:pPr algn="just">
              <a:lnSpc>
                <a:spcPts val="2000"/>
              </a:lnSpc>
              <a:spcAft>
                <a:spcPts val="0"/>
              </a:spcAft>
            </a:pPr>
            <a:r>
              <a:rPr lang="en-US" altLang="zh-CN" kern="100" dirty="0">
                <a:latin typeface="宋体"/>
              </a:rPr>
              <a:t>4</a:t>
            </a:r>
            <a:r>
              <a:rPr lang="zh-CN" altLang="zh-CN" kern="100" dirty="0">
                <a:latin typeface="Times New Roman"/>
              </a:rPr>
              <a:t>、气敏传感器中的加热器是为了（</a:t>
            </a:r>
            <a:r>
              <a:rPr lang="en-US" altLang="zh-CN" kern="100" dirty="0">
                <a:latin typeface="Times New Roman"/>
              </a:rPr>
              <a:t>    </a:t>
            </a:r>
            <a:r>
              <a:rPr lang="zh-CN" altLang="zh-CN" kern="100" dirty="0">
                <a:latin typeface="Times New Roman"/>
              </a:rPr>
              <a:t>）</a:t>
            </a:r>
          </a:p>
          <a:p>
            <a:pPr indent="266700" algn="just">
              <a:lnSpc>
                <a:spcPts val="2000"/>
              </a:lnSpc>
              <a:spcAft>
                <a:spcPts val="0"/>
              </a:spcAft>
            </a:pPr>
            <a:r>
              <a:rPr lang="en-US" altLang="zh-CN" kern="100" dirty="0">
                <a:latin typeface="宋体"/>
              </a:rPr>
              <a:t>A</a:t>
            </a:r>
            <a:r>
              <a:rPr lang="zh-CN" altLang="zh-CN" kern="100" dirty="0">
                <a:latin typeface="Times New Roman"/>
              </a:rPr>
              <a:t>．去除吸附在表面的气体</a:t>
            </a:r>
            <a:r>
              <a:rPr lang="en-US" altLang="zh-CN" kern="100" dirty="0">
                <a:latin typeface="Times New Roman"/>
              </a:rPr>
              <a:t>            B. </a:t>
            </a:r>
            <a:r>
              <a:rPr lang="zh-CN" altLang="zh-CN" kern="100" dirty="0">
                <a:latin typeface="Times New Roman"/>
              </a:rPr>
              <a:t>去除吸附在表面的油污和尘埃</a:t>
            </a:r>
          </a:p>
          <a:p>
            <a:pPr indent="266700" algn="just">
              <a:lnSpc>
                <a:spcPts val="2000"/>
              </a:lnSpc>
              <a:spcAft>
                <a:spcPts val="0"/>
              </a:spcAft>
            </a:pPr>
            <a:r>
              <a:rPr lang="en-US" altLang="zh-CN" kern="100" dirty="0">
                <a:latin typeface="宋体"/>
              </a:rPr>
              <a:t>C</a:t>
            </a:r>
            <a:r>
              <a:rPr lang="zh-CN" altLang="zh-CN" kern="100" dirty="0">
                <a:latin typeface="Times New Roman"/>
              </a:rPr>
              <a:t>．去除传感器中的水分</a:t>
            </a:r>
            <a:r>
              <a:rPr lang="en-US" altLang="zh-CN" kern="100" dirty="0">
                <a:latin typeface="Times New Roman"/>
              </a:rPr>
              <a:t>              D. </a:t>
            </a:r>
            <a:r>
              <a:rPr lang="zh-CN" altLang="zh-CN" kern="100" dirty="0">
                <a:latin typeface="Times New Roman"/>
              </a:rPr>
              <a:t>起温度补偿作用</a:t>
            </a:r>
          </a:p>
          <a:p>
            <a:pPr algn="just">
              <a:lnSpc>
                <a:spcPts val="2000"/>
              </a:lnSpc>
              <a:spcAft>
                <a:spcPts val="0"/>
              </a:spcAft>
            </a:pPr>
            <a:r>
              <a:rPr lang="en-US" altLang="zh-CN" kern="100" dirty="0">
                <a:latin typeface="宋体"/>
              </a:rPr>
              <a:t>5</a:t>
            </a:r>
            <a:r>
              <a:rPr lang="zh-CN" altLang="zh-CN" kern="100" dirty="0">
                <a:latin typeface="Times New Roman"/>
              </a:rPr>
              <a:t>、绝对湿度表示单位体积空气里所含水汽的（</a:t>
            </a:r>
            <a:r>
              <a:rPr lang="en-US" altLang="zh-CN" kern="100" dirty="0">
                <a:latin typeface="Times New Roman"/>
              </a:rPr>
              <a:t>    </a:t>
            </a:r>
            <a:r>
              <a:rPr lang="zh-CN" altLang="zh-CN" kern="100" dirty="0">
                <a:latin typeface="Times New Roman"/>
              </a:rPr>
              <a:t>）。</a:t>
            </a:r>
          </a:p>
          <a:p>
            <a:pPr indent="266700" algn="just">
              <a:lnSpc>
                <a:spcPts val="2000"/>
              </a:lnSpc>
              <a:spcAft>
                <a:spcPts val="0"/>
              </a:spcAft>
            </a:pPr>
            <a:r>
              <a:rPr lang="en-US" altLang="zh-CN" kern="100" dirty="0">
                <a:latin typeface="宋体"/>
              </a:rPr>
              <a:t>A.</a:t>
            </a:r>
            <a:r>
              <a:rPr lang="zh-CN" altLang="zh-CN" kern="100" dirty="0">
                <a:latin typeface="Times New Roman"/>
              </a:rPr>
              <a:t>质量  </a:t>
            </a:r>
            <a:r>
              <a:rPr lang="en-US" altLang="zh-CN" kern="100" dirty="0">
                <a:latin typeface="Times New Roman"/>
              </a:rPr>
              <a:t>B.</a:t>
            </a:r>
            <a:r>
              <a:rPr lang="zh-CN" altLang="zh-CN" kern="100" dirty="0">
                <a:latin typeface="Times New Roman"/>
              </a:rPr>
              <a:t>体积 </a:t>
            </a:r>
            <a:r>
              <a:rPr lang="en-US" altLang="zh-CN" kern="100" dirty="0">
                <a:latin typeface="Times New Roman"/>
              </a:rPr>
              <a:t> C.</a:t>
            </a:r>
            <a:r>
              <a:rPr lang="zh-CN" altLang="zh-CN" kern="100" dirty="0">
                <a:latin typeface="Times New Roman"/>
              </a:rPr>
              <a:t>程度 </a:t>
            </a:r>
            <a:r>
              <a:rPr lang="en-US" altLang="zh-CN" kern="100" dirty="0">
                <a:latin typeface="Times New Roman"/>
              </a:rPr>
              <a:t> D.</a:t>
            </a:r>
            <a:r>
              <a:rPr lang="zh-CN" altLang="zh-CN" kern="100" dirty="0">
                <a:latin typeface="Times New Roman"/>
              </a:rPr>
              <a:t>浓度</a:t>
            </a:r>
          </a:p>
          <a:p>
            <a:pPr algn="just">
              <a:lnSpc>
                <a:spcPts val="2000"/>
              </a:lnSpc>
              <a:spcAft>
                <a:spcPts val="0"/>
              </a:spcAft>
            </a:pPr>
            <a:r>
              <a:rPr lang="en-US" altLang="zh-CN" kern="100" dirty="0">
                <a:latin typeface="宋体"/>
              </a:rPr>
              <a:t>6</a:t>
            </a:r>
            <a:r>
              <a:rPr lang="zh-CN" altLang="zh-CN" kern="100" dirty="0">
                <a:latin typeface="Times New Roman"/>
              </a:rPr>
              <a:t>、相对湿度是气体的绝对湿度与同一（ </a:t>
            </a:r>
            <a:r>
              <a:rPr lang="en-US" altLang="zh-CN" kern="100" dirty="0">
                <a:latin typeface="Times New Roman"/>
              </a:rPr>
              <a:t>    </a:t>
            </a:r>
            <a:r>
              <a:rPr lang="zh-CN" altLang="zh-CN" kern="100" dirty="0">
                <a:latin typeface="Times New Roman"/>
              </a:rPr>
              <a:t>）下水蒸汽达到饱和时的气体的绝对湿度之比。 </a:t>
            </a:r>
          </a:p>
          <a:p>
            <a:pPr indent="266700" algn="just">
              <a:lnSpc>
                <a:spcPts val="2000"/>
              </a:lnSpc>
              <a:spcAft>
                <a:spcPts val="0"/>
              </a:spcAft>
            </a:pPr>
            <a:r>
              <a:rPr lang="en-US" altLang="zh-CN" kern="100" dirty="0">
                <a:latin typeface="宋体"/>
              </a:rPr>
              <a:t>A.</a:t>
            </a:r>
            <a:r>
              <a:rPr lang="zh-CN" altLang="zh-CN" kern="100" dirty="0">
                <a:latin typeface="Times New Roman"/>
              </a:rPr>
              <a:t>体积  </a:t>
            </a:r>
            <a:r>
              <a:rPr lang="en-US" altLang="zh-CN" kern="100" dirty="0">
                <a:latin typeface="Times New Roman"/>
              </a:rPr>
              <a:t>B.</a:t>
            </a:r>
            <a:r>
              <a:rPr lang="zh-CN" altLang="zh-CN" kern="100" dirty="0">
                <a:latin typeface="Times New Roman"/>
              </a:rPr>
              <a:t>温度  </a:t>
            </a:r>
            <a:r>
              <a:rPr lang="en-US" altLang="zh-CN" kern="100" dirty="0">
                <a:latin typeface="Times New Roman"/>
              </a:rPr>
              <a:t>C.</a:t>
            </a:r>
            <a:r>
              <a:rPr lang="zh-CN" altLang="zh-CN" kern="100" dirty="0">
                <a:latin typeface="Times New Roman"/>
              </a:rPr>
              <a:t>环境 </a:t>
            </a:r>
            <a:r>
              <a:rPr lang="en-US" altLang="zh-CN" kern="100" dirty="0">
                <a:latin typeface="Times New Roman"/>
              </a:rPr>
              <a:t> D.</a:t>
            </a:r>
            <a:r>
              <a:rPr lang="zh-CN" altLang="zh-CN" kern="100" dirty="0">
                <a:latin typeface="Times New Roman"/>
              </a:rPr>
              <a:t>质量</a:t>
            </a:r>
          </a:p>
          <a:p>
            <a:pPr algn="just">
              <a:lnSpc>
                <a:spcPts val="2000"/>
              </a:lnSpc>
              <a:spcAft>
                <a:spcPts val="0"/>
              </a:spcAft>
            </a:pPr>
            <a:r>
              <a:rPr lang="en-US" altLang="zh-CN" kern="100" dirty="0">
                <a:latin typeface="宋体"/>
              </a:rPr>
              <a:t>7</a:t>
            </a:r>
            <a:r>
              <a:rPr lang="zh-CN" altLang="zh-CN" kern="100" dirty="0">
                <a:latin typeface="Times New Roman"/>
              </a:rPr>
              <a:t>、湿敏传感器是指能将湿度转换为与其成一定比例关系的（ </a:t>
            </a:r>
            <a:r>
              <a:rPr lang="en-US" altLang="zh-CN" kern="100" dirty="0">
                <a:latin typeface="Times New Roman"/>
              </a:rPr>
              <a:t>    </a:t>
            </a:r>
            <a:r>
              <a:rPr lang="zh-CN" altLang="zh-CN" kern="100" dirty="0">
                <a:latin typeface="Times New Roman"/>
              </a:rPr>
              <a:t>）输出的器件式装置。</a:t>
            </a:r>
          </a:p>
          <a:p>
            <a:pPr indent="266700" algn="just">
              <a:lnSpc>
                <a:spcPts val="2000"/>
              </a:lnSpc>
              <a:spcAft>
                <a:spcPts val="0"/>
              </a:spcAft>
            </a:pPr>
            <a:r>
              <a:rPr lang="en-US" altLang="zh-CN" kern="100" dirty="0">
                <a:latin typeface="宋体"/>
              </a:rPr>
              <a:t>A.</a:t>
            </a:r>
            <a:r>
              <a:rPr lang="zh-CN" altLang="zh-CN" kern="100" dirty="0">
                <a:latin typeface="Times New Roman"/>
              </a:rPr>
              <a:t>电流  </a:t>
            </a:r>
            <a:r>
              <a:rPr lang="en-US" altLang="zh-CN" kern="100" dirty="0">
                <a:latin typeface="Times New Roman"/>
              </a:rPr>
              <a:t>B.</a:t>
            </a:r>
            <a:r>
              <a:rPr lang="zh-CN" altLang="zh-CN" kern="100" dirty="0">
                <a:latin typeface="Times New Roman"/>
              </a:rPr>
              <a:t>电压  </a:t>
            </a:r>
            <a:r>
              <a:rPr lang="en-US" altLang="zh-CN" kern="100" dirty="0">
                <a:latin typeface="Times New Roman"/>
              </a:rPr>
              <a:t>C.</a:t>
            </a:r>
            <a:r>
              <a:rPr lang="zh-CN" altLang="zh-CN" kern="100" dirty="0">
                <a:latin typeface="Times New Roman"/>
              </a:rPr>
              <a:t>电量  </a:t>
            </a:r>
            <a:r>
              <a:rPr lang="en-US" altLang="zh-CN" kern="100" dirty="0">
                <a:latin typeface="Times New Roman"/>
              </a:rPr>
              <a:t>D.</a:t>
            </a:r>
            <a:r>
              <a:rPr lang="zh-CN" altLang="zh-CN" kern="100" dirty="0">
                <a:latin typeface="Times New Roman"/>
              </a:rPr>
              <a:t>电阻</a:t>
            </a:r>
          </a:p>
          <a:p>
            <a:pPr algn="just">
              <a:lnSpc>
                <a:spcPts val="2000"/>
              </a:lnSpc>
              <a:spcAft>
                <a:spcPts val="0"/>
              </a:spcAft>
            </a:pPr>
            <a:r>
              <a:rPr lang="en-US" altLang="zh-CN" kern="100" dirty="0">
                <a:latin typeface="宋体"/>
              </a:rPr>
              <a:t>8</a:t>
            </a:r>
            <a:r>
              <a:rPr lang="zh-CN" altLang="zh-CN" kern="100" dirty="0">
                <a:latin typeface="Times New Roman"/>
              </a:rPr>
              <a:t>、响应时间反映湿敏元件在相对（ </a:t>
            </a:r>
            <a:r>
              <a:rPr lang="en-US" altLang="zh-CN" kern="100" dirty="0">
                <a:latin typeface="Times New Roman"/>
              </a:rPr>
              <a:t>   </a:t>
            </a:r>
            <a:r>
              <a:rPr lang="zh-CN" altLang="zh-CN" kern="100" dirty="0">
                <a:latin typeface="Times New Roman"/>
              </a:rPr>
              <a:t>）变化时输出特征量随相对湿度变化的快慢程度。 </a:t>
            </a:r>
          </a:p>
          <a:p>
            <a:pPr indent="266700" algn="just">
              <a:lnSpc>
                <a:spcPts val="2000"/>
              </a:lnSpc>
              <a:spcAft>
                <a:spcPts val="0"/>
              </a:spcAft>
            </a:pPr>
            <a:r>
              <a:rPr lang="en-US" altLang="zh-CN" kern="100" dirty="0">
                <a:latin typeface="宋体"/>
              </a:rPr>
              <a:t>A.</a:t>
            </a:r>
            <a:r>
              <a:rPr lang="zh-CN" altLang="zh-CN" kern="100" dirty="0">
                <a:latin typeface="Times New Roman"/>
              </a:rPr>
              <a:t>时间  </a:t>
            </a:r>
            <a:r>
              <a:rPr lang="en-US" altLang="zh-CN" kern="100" dirty="0">
                <a:latin typeface="Times New Roman"/>
              </a:rPr>
              <a:t>B.</a:t>
            </a:r>
            <a:r>
              <a:rPr lang="zh-CN" altLang="zh-CN" kern="100" dirty="0">
                <a:latin typeface="Times New Roman"/>
              </a:rPr>
              <a:t>温度 </a:t>
            </a:r>
            <a:r>
              <a:rPr lang="en-US" altLang="zh-CN" kern="100" dirty="0">
                <a:latin typeface="Times New Roman"/>
              </a:rPr>
              <a:t> C.</a:t>
            </a:r>
            <a:r>
              <a:rPr lang="zh-CN" altLang="zh-CN" kern="100" dirty="0">
                <a:latin typeface="Times New Roman"/>
              </a:rPr>
              <a:t>空间  </a:t>
            </a:r>
            <a:r>
              <a:rPr lang="en-US" altLang="zh-CN" kern="100" dirty="0">
                <a:latin typeface="Times New Roman"/>
              </a:rPr>
              <a:t>D.</a:t>
            </a:r>
            <a:r>
              <a:rPr lang="zh-CN" altLang="zh-CN" kern="100" dirty="0">
                <a:latin typeface="Times New Roman"/>
              </a:rPr>
              <a:t>湿度</a:t>
            </a:r>
          </a:p>
        </p:txBody>
      </p:sp>
      <p:sp>
        <p:nvSpPr>
          <p:cNvPr id="5" name="TextBox 4"/>
          <p:cNvSpPr txBox="1"/>
          <p:nvPr/>
        </p:nvSpPr>
        <p:spPr>
          <a:xfrm>
            <a:off x="4992624" y="1081187"/>
            <a:ext cx="612648" cy="369332"/>
          </a:xfrm>
          <a:prstGeom prst="rect">
            <a:avLst/>
          </a:prstGeom>
          <a:noFill/>
        </p:spPr>
        <p:txBody>
          <a:bodyPr wrap="square" rtlCol="0">
            <a:spAutoFit/>
          </a:bodyPr>
          <a:lstStyle/>
          <a:p>
            <a:r>
              <a:rPr lang="en-US" altLang="zh-CN" dirty="0" smtClean="0">
                <a:solidFill>
                  <a:srgbClr val="FF0000"/>
                </a:solidFill>
              </a:rPr>
              <a:t>A</a:t>
            </a:r>
            <a:endParaRPr lang="zh-CN" altLang="en-US" dirty="0">
              <a:solidFill>
                <a:srgbClr val="FF0000"/>
              </a:solidFill>
            </a:endParaRPr>
          </a:p>
        </p:txBody>
      </p:sp>
      <p:sp>
        <p:nvSpPr>
          <p:cNvPr id="6" name="TextBox 5"/>
          <p:cNvSpPr txBox="1"/>
          <p:nvPr/>
        </p:nvSpPr>
        <p:spPr>
          <a:xfrm>
            <a:off x="5175504" y="1819656"/>
            <a:ext cx="566928" cy="369332"/>
          </a:xfrm>
          <a:prstGeom prst="rect">
            <a:avLst/>
          </a:prstGeom>
          <a:noFill/>
        </p:spPr>
        <p:txBody>
          <a:bodyPr wrap="square" rtlCol="0">
            <a:spAutoFit/>
          </a:bodyPr>
          <a:lstStyle/>
          <a:p>
            <a:r>
              <a:rPr lang="en-US" altLang="zh-CN" dirty="0" smtClean="0">
                <a:solidFill>
                  <a:srgbClr val="FF0000"/>
                </a:solidFill>
              </a:rPr>
              <a:t>D</a:t>
            </a:r>
            <a:endParaRPr lang="zh-CN" altLang="en-US" dirty="0">
              <a:solidFill>
                <a:srgbClr val="FF0000"/>
              </a:solidFill>
            </a:endParaRPr>
          </a:p>
        </p:txBody>
      </p:sp>
      <p:sp>
        <p:nvSpPr>
          <p:cNvPr id="7" name="TextBox 6"/>
          <p:cNvSpPr txBox="1"/>
          <p:nvPr/>
        </p:nvSpPr>
        <p:spPr>
          <a:xfrm>
            <a:off x="8769096" y="2560320"/>
            <a:ext cx="512064" cy="369332"/>
          </a:xfrm>
          <a:prstGeom prst="rect">
            <a:avLst/>
          </a:prstGeom>
          <a:noFill/>
        </p:spPr>
        <p:txBody>
          <a:bodyPr wrap="square" rtlCol="0">
            <a:spAutoFit/>
          </a:bodyPr>
          <a:lstStyle/>
          <a:p>
            <a:r>
              <a:rPr lang="en-US" altLang="zh-CN" dirty="0" smtClean="0">
                <a:solidFill>
                  <a:srgbClr val="FF0000"/>
                </a:solidFill>
              </a:rPr>
              <a:t>B</a:t>
            </a:r>
            <a:endParaRPr lang="zh-CN" altLang="en-US" dirty="0">
              <a:solidFill>
                <a:srgbClr val="FF0000"/>
              </a:solidFill>
            </a:endParaRPr>
          </a:p>
        </p:txBody>
      </p:sp>
      <p:sp>
        <p:nvSpPr>
          <p:cNvPr id="8" name="TextBox 7"/>
          <p:cNvSpPr txBox="1"/>
          <p:nvPr/>
        </p:nvSpPr>
        <p:spPr>
          <a:xfrm>
            <a:off x="3758184" y="3350258"/>
            <a:ext cx="1115568" cy="369332"/>
          </a:xfrm>
          <a:prstGeom prst="rect">
            <a:avLst/>
          </a:prstGeom>
          <a:noFill/>
        </p:spPr>
        <p:txBody>
          <a:bodyPr wrap="square" rtlCol="0">
            <a:spAutoFit/>
          </a:bodyPr>
          <a:lstStyle/>
          <a:p>
            <a:r>
              <a:rPr lang="en-US" altLang="zh-CN" dirty="0" smtClean="0">
                <a:solidFill>
                  <a:srgbClr val="FF0000"/>
                </a:solidFill>
              </a:rPr>
              <a:t>B</a:t>
            </a:r>
            <a:endParaRPr lang="zh-CN" altLang="en-US" dirty="0">
              <a:solidFill>
                <a:srgbClr val="FF0000"/>
              </a:solidFill>
            </a:endParaRPr>
          </a:p>
        </p:txBody>
      </p:sp>
      <p:sp>
        <p:nvSpPr>
          <p:cNvPr id="9" name="TextBox 8"/>
          <p:cNvSpPr txBox="1"/>
          <p:nvPr/>
        </p:nvSpPr>
        <p:spPr>
          <a:xfrm>
            <a:off x="5010912" y="4113014"/>
            <a:ext cx="923544" cy="369332"/>
          </a:xfrm>
          <a:prstGeom prst="rect">
            <a:avLst/>
          </a:prstGeom>
          <a:noFill/>
        </p:spPr>
        <p:txBody>
          <a:bodyPr wrap="square" rtlCol="0">
            <a:spAutoFit/>
          </a:bodyPr>
          <a:lstStyle/>
          <a:p>
            <a:r>
              <a:rPr lang="en-US" altLang="zh-CN" dirty="0" smtClean="0">
                <a:solidFill>
                  <a:srgbClr val="FF0000"/>
                </a:solidFill>
              </a:rPr>
              <a:t>A</a:t>
            </a:r>
            <a:endParaRPr lang="zh-CN" altLang="en-US" dirty="0">
              <a:solidFill>
                <a:srgbClr val="FF0000"/>
              </a:solidFill>
            </a:endParaRPr>
          </a:p>
        </p:txBody>
      </p:sp>
      <p:sp>
        <p:nvSpPr>
          <p:cNvPr id="10" name="TextBox 9"/>
          <p:cNvSpPr txBox="1"/>
          <p:nvPr/>
        </p:nvSpPr>
        <p:spPr>
          <a:xfrm>
            <a:off x="4315968" y="4599432"/>
            <a:ext cx="557784" cy="369332"/>
          </a:xfrm>
          <a:prstGeom prst="rect">
            <a:avLst/>
          </a:prstGeom>
          <a:noFill/>
        </p:spPr>
        <p:txBody>
          <a:bodyPr wrap="square" rtlCol="0">
            <a:spAutoFit/>
          </a:bodyPr>
          <a:lstStyle/>
          <a:p>
            <a:r>
              <a:rPr lang="en-US" altLang="zh-CN" dirty="0" smtClean="0">
                <a:solidFill>
                  <a:srgbClr val="FF0000"/>
                </a:solidFill>
              </a:rPr>
              <a:t>B</a:t>
            </a:r>
            <a:endParaRPr lang="zh-CN" altLang="en-US" dirty="0">
              <a:solidFill>
                <a:srgbClr val="FF0000"/>
              </a:solidFill>
            </a:endParaRPr>
          </a:p>
        </p:txBody>
      </p:sp>
      <p:sp>
        <p:nvSpPr>
          <p:cNvPr id="11" name="TextBox 10"/>
          <p:cNvSpPr txBox="1"/>
          <p:nvPr/>
        </p:nvSpPr>
        <p:spPr>
          <a:xfrm>
            <a:off x="6373368" y="5148072"/>
            <a:ext cx="603504" cy="369332"/>
          </a:xfrm>
          <a:prstGeom prst="rect">
            <a:avLst/>
          </a:prstGeom>
          <a:noFill/>
        </p:spPr>
        <p:txBody>
          <a:bodyPr wrap="square" rtlCol="0">
            <a:spAutoFit/>
          </a:bodyPr>
          <a:lstStyle/>
          <a:p>
            <a:r>
              <a:rPr lang="en-US" altLang="zh-CN" dirty="0" smtClean="0">
                <a:solidFill>
                  <a:srgbClr val="FF0000"/>
                </a:solidFill>
              </a:rPr>
              <a:t>C</a:t>
            </a:r>
            <a:endParaRPr lang="zh-CN" altLang="en-US" dirty="0">
              <a:solidFill>
                <a:srgbClr val="FF0000"/>
              </a:solidFill>
            </a:endParaRPr>
          </a:p>
        </p:txBody>
      </p:sp>
      <p:sp>
        <p:nvSpPr>
          <p:cNvPr id="12" name="TextBox 11"/>
          <p:cNvSpPr txBox="1"/>
          <p:nvPr/>
        </p:nvSpPr>
        <p:spPr>
          <a:xfrm>
            <a:off x="3813048" y="5639848"/>
            <a:ext cx="580644" cy="369332"/>
          </a:xfrm>
          <a:prstGeom prst="rect">
            <a:avLst/>
          </a:prstGeom>
          <a:noFill/>
        </p:spPr>
        <p:txBody>
          <a:bodyPr wrap="square" rtlCol="0">
            <a:spAutoFit/>
          </a:bodyPr>
          <a:lstStyle/>
          <a:p>
            <a:r>
              <a:rPr lang="en-US" altLang="zh-CN" dirty="0" smtClean="0">
                <a:solidFill>
                  <a:srgbClr val="FF0000"/>
                </a:solidFill>
              </a:rPr>
              <a:t>D</a:t>
            </a:r>
            <a:endParaRPr lang="zh-CN" altLang="en-US" dirty="0">
              <a:solidFill>
                <a:srgbClr val="FF0000"/>
              </a:solidFill>
            </a:endParaRPr>
          </a:p>
        </p:txBody>
      </p:sp>
    </p:spTree>
    <p:extLst>
      <p:ext uri="{BB962C8B-B14F-4D97-AF65-F5344CB8AC3E}">
        <p14:creationId xmlns:p14="http://schemas.microsoft.com/office/powerpoint/2010/main" val="26370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6112" y="329184"/>
            <a:ext cx="4361688" cy="584775"/>
          </a:xfrm>
          <a:prstGeom prst="rect">
            <a:avLst/>
          </a:prstGeom>
          <a:noFill/>
        </p:spPr>
        <p:txBody>
          <a:bodyPr wrap="square" rtlCol="0">
            <a:spAutoFit/>
          </a:bodyPr>
          <a:lstStyle/>
          <a:p>
            <a:r>
              <a:rPr lang="zh-CN" altLang="en-US" sz="3200" b="1" dirty="0" smtClean="0">
                <a:solidFill>
                  <a:srgbClr val="FF0000"/>
                </a:solidFill>
              </a:rPr>
              <a:t>选择题</a:t>
            </a:r>
            <a:endParaRPr lang="en-US" altLang="zh-CN" sz="3200" b="1" dirty="0">
              <a:solidFill>
                <a:srgbClr val="FF0000"/>
              </a:solidFill>
            </a:endParaRPr>
          </a:p>
        </p:txBody>
      </p:sp>
      <p:sp>
        <p:nvSpPr>
          <p:cNvPr id="3" name="矩形 2"/>
          <p:cNvSpPr/>
          <p:nvPr/>
        </p:nvSpPr>
        <p:spPr>
          <a:xfrm>
            <a:off x="374904" y="975253"/>
            <a:ext cx="11622024" cy="5632311"/>
          </a:xfrm>
          <a:prstGeom prst="rect">
            <a:avLst/>
          </a:prstGeom>
        </p:spPr>
        <p:txBody>
          <a:bodyPr wrap="square">
            <a:spAutoFit/>
          </a:bodyPr>
          <a:lstStyle/>
          <a:p>
            <a:r>
              <a:rPr lang="en-US" altLang="zh-CN" dirty="0"/>
              <a:t>9</a:t>
            </a:r>
            <a:r>
              <a:rPr lang="zh-CN" altLang="zh-CN" dirty="0"/>
              <a:t>、气敏传感器是指能将被测气体的（ </a:t>
            </a:r>
            <a:r>
              <a:rPr lang="en-US" altLang="zh-CN" dirty="0"/>
              <a:t>   </a:t>
            </a:r>
            <a:r>
              <a:rPr lang="zh-CN" altLang="zh-CN" dirty="0"/>
              <a:t>）转换为与其成一定关系的电量输出的装置或器件。</a:t>
            </a:r>
          </a:p>
          <a:p>
            <a:r>
              <a:rPr lang="en-US" altLang="zh-CN" dirty="0"/>
              <a:t>A.</a:t>
            </a:r>
            <a:r>
              <a:rPr lang="zh-CN" altLang="zh-CN" dirty="0"/>
              <a:t>成分  </a:t>
            </a:r>
            <a:r>
              <a:rPr lang="en-US" altLang="zh-CN" dirty="0"/>
              <a:t>B.</a:t>
            </a:r>
            <a:r>
              <a:rPr lang="zh-CN" altLang="zh-CN" dirty="0"/>
              <a:t>体积  </a:t>
            </a:r>
            <a:r>
              <a:rPr lang="en-US" altLang="zh-CN" dirty="0"/>
              <a:t>C.</a:t>
            </a:r>
            <a:r>
              <a:rPr lang="zh-CN" altLang="zh-CN" dirty="0"/>
              <a:t>浓度  </a:t>
            </a:r>
            <a:r>
              <a:rPr lang="en-US" altLang="zh-CN" dirty="0"/>
              <a:t>D.</a:t>
            </a:r>
            <a:r>
              <a:rPr lang="zh-CN" altLang="zh-CN" dirty="0"/>
              <a:t>压强</a:t>
            </a:r>
          </a:p>
          <a:p>
            <a:r>
              <a:rPr lang="en-US" altLang="zh-CN" dirty="0"/>
              <a:t>10</a:t>
            </a:r>
            <a:r>
              <a:rPr lang="zh-CN" altLang="zh-CN" dirty="0"/>
              <a:t>、半导体气体传感器，是利用半导体气敏元件同气体接触，造成（</a:t>
            </a:r>
            <a:r>
              <a:rPr lang="en-US" altLang="zh-CN" dirty="0"/>
              <a:t>    </a:t>
            </a:r>
            <a:r>
              <a:rPr lang="zh-CN" altLang="zh-CN" dirty="0"/>
              <a:t>）发生变化，借此检测特定气体的成分及其浓度。</a:t>
            </a:r>
          </a:p>
          <a:p>
            <a:r>
              <a:rPr lang="en-US" altLang="zh-CN" dirty="0"/>
              <a:t>A.</a:t>
            </a:r>
            <a:r>
              <a:rPr lang="zh-CN" altLang="zh-CN" dirty="0"/>
              <a:t>半导体电阻  </a:t>
            </a:r>
            <a:r>
              <a:rPr lang="en-US" altLang="zh-CN" dirty="0"/>
              <a:t>B.</a:t>
            </a:r>
            <a:r>
              <a:rPr lang="zh-CN" altLang="zh-CN" dirty="0"/>
              <a:t>半导体上电流  </a:t>
            </a:r>
            <a:r>
              <a:rPr lang="en-US" altLang="zh-CN" dirty="0"/>
              <a:t>C.</a:t>
            </a:r>
            <a:r>
              <a:rPr lang="zh-CN" altLang="zh-CN" dirty="0"/>
              <a:t>半导体上电压  </a:t>
            </a:r>
            <a:r>
              <a:rPr lang="en-US" altLang="zh-CN" dirty="0"/>
              <a:t>D.</a:t>
            </a:r>
            <a:r>
              <a:rPr lang="zh-CN" altLang="zh-CN" dirty="0"/>
              <a:t>半导体性质</a:t>
            </a:r>
          </a:p>
          <a:p>
            <a:r>
              <a:rPr lang="en-US" altLang="zh-CN" dirty="0"/>
              <a:t>11</a:t>
            </a:r>
            <a:r>
              <a:rPr lang="zh-CN" altLang="zh-CN" dirty="0"/>
              <a:t>、气敏传感器按设计规定的电压值使加热丝通电加热之后，敏感元件电阻值首先是急剧地下降，一般约经</a:t>
            </a:r>
            <a:r>
              <a:rPr lang="en-US" altLang="zh-CN" dirty="0" smtClean="0"/>
              <a:t>2-10</a:t>
            </a:r>
            <a:r>
              <a:rPr lang="zh-CN" altLang="zh-CN" dirty="0"/>
              <a:t>分钟过渡过程后达到稳定的电阻值输出状态，称这一状态为（</a:t>
            </a:r>
            <a:r>
              <a:rPr lang="en-US" altLang="zh-CN" dirty="0"/>
              <a:t>   </a:t>
            </a:r>
            <a:r>
              <a:rPr lang="zh-CN" altLang="zh-CN" dirty="0"/>
              <a:t>）。</a:t>
            </a:r>
          </a:p>
          <a:p>
            <a:r>
              <a:rPr lang="en-US" altLang="zh-CN" dirty="0"/>
              <a:t>A.</a:t>
            </a:r>
            <a:r>
              <a:rPr lang="zh-CN" altLang="zh-CN" dirty="0"/>
              <a:t>静态 </a:t>
            </a:r>
            <a:r>
              <a:rPr lang="en-US" altLang="zh-CN" dirty="0"/>
              <a:t>       B.</a:t>
            </a:r>
            <a:r>
              <a:rPr lang="zh-CN" altLang="zh-CN" dirty="0"/>
              <a:t>初始稳定状态 </a:t>
            </a:r>
            <a:r>
              <a:rPr lang="en-US" altLang="zh-CN" dirty="0"/>
              <a:t> C.</a:t>
            </a:r>
            <a:r>
              <a:rPr lang="zh-CN" altLang="zh-CN" dirty="0"/>
              <a:t>最终稳定状态  </a:t>
            </a:r>
            <a:r>
              <a:rPr lang="en-US" altLang="zh-CN" dirty="0"/>
              <a:t>D.</a:t>
            </a:r>
            <a:r>
              <a:rPr lang="zh-CN" altLang="zh-CN" dirty="0"/>
              <a:t>工作状态</a:t>
            </a:r>
          </a:p>
          <a:p>
            <a:r>
              <a:rPr lang="en-US" altLang="zh-CN" dirty="0"/>
              <a:t>12</a:t>
            </a:r>
            <a:r>
              <a:rPr lang="zh-CN" altLang="zh-CN" dirty="0"/>
              <a:t>、一般说来，如果半导体表面吸附有气体，则半导体和吸附的气体之间会有电子的施受发生，造成电子迁移，从而形成</a:t>
            </a:r>
            <a:r>
              <a:rPr lang="en-US" altLang="zh-CN" dirty="0"/>
              <a:t>(       )</a:t>
            </a:r>
            <a:r>
              <a:rPr lang="zh-CN" altLang="zh-CN" dirty="0"/>
              <a:t>。 </a:t>
            </a:r>
          </a:p>
          <a:p>
            <a:r>
              <a:rPr lang="en-US" altLang="zh-CN" dirty="0"/>
              <a:t>A.</a:t>
            </a:r>
            <a:r>
              <a:rPr lang="zh-CN" altLang="zh-CN" dirty="0"/>
              <a:t>电流 </a:t>
            </a:r>
            <a:r>
              <a:rPr lang="en-US" altLang="zh-CN" dirty="0"/>
              <a:t>       B.</a:t>
            </a:r>
            <a:r>
              <a:rPr lang="zh-CN" altLang="zh-CN" dirty="0"/>
              <a:t>电势差 </a:t>
            </a:r>
            <a:r>
              <a:rPr lang="en-US" altLang="zh-CN" dirty="0"/>
              <a:t>     C.</a:t>
            </a:r>
            <a:r>
              <a:rPr lang="zh-CN" altLang="zh-CN" dirty="0"/>
              <a:t>表面电荷层 </a:t>
            </a:r>
            <a:r>
              <a:rPr lang="en-US" altLang="zh-CN" dirty="0"/>
              <a:t> D.</a:t>
            </a:r>
            <a:r>
              <a:rPr lang="zh-CN" altLang="zh-CN" dirty="0"/>
              <a:t>深层电荷</a:t>
            </a:r>
          </a:p>
          <a:p>
            <a:r>
              <a:rPr lang="en-US" altLang="zh-CN" dirty="0"/>
              <a:t>13</a:t>
            </a:r>
            <a:r>
              <a:rPr lang="zh-CN" altLang="zh-CN" dirty="0"/>
              <a:t>、多孔质烧结体敏感元件与厚膜敏感元件都是</a:t>
            </a:r>
            <a:r>
              <a:rPr lang="en-US" altLang="zh-CN" dirty="0"/>
              <a:t>(       )</a:t>
            </a:r>
            <a:r>
              <a:rPr lang="zh-CN" altLang="zh-CN" dirty="0"/>
              <a:t>。</a:t>
            </a:r>
          </a:p>
          <a:p>
            <a:r>
              <a:rPr lang="en-US" altLang="zh-CN" dirty="0"/>
              <a:t>A.</a:t>
            </a:r>
            <a:r>
              <a:rPr lang="zh-CN" altLang="zh-CN" dirty="0"/>
              <a:t>多晶体结构  </a:t>
            </a:r>
            <a:r>
              <a:rPr lang="en-US" altLang="zh-CN" dirty="0"/>
              <a:t>B.</a:t>
            </a:r>
            <a:r>
              <a:rPr lang="zh-CN" altLang="zh-CN" dirty="0"/>
              <a:t>单晶体结构 </a:t>
            </a:r>
            <a:r>
              <a:rPr lang="en-US" altLang="zh-CN" dirty="0"/>
              <a:t> C.</a:t>
            </a:r>
            <a:r>
              <a:rPr lang="zh-CN" altLang="zh-CN" dirty="0"/>
              <a:t>非晶体结构  </a:t>
            </a:r>
            <a:r>
              <a:rPr lang="en-US" altLang="zh-CN" dirty="0"/>
              <a:t>D.</a:t>
            </a:r>
            <a:r>
              <a:rPr lang="zh-CN" altLang="zh-CN" dirty="0"/>
              <a:t>金属氧化物结构</a:t>
            </a:r>
          </a:p>
          <a:p>
            <a:r>
              <a:rPr lang="en-US" altLang="zh-CN" dirty="0"/>
              <a:t>14</a:t>
            </a:r>
            <a:r>
              <a:rPr lang="zh-CN" altLang="zh-CN" dirty="0"/>
              <a:t>、热导率变化式气敏传感器因为不用催化剂，所以不存在催化剂影响而使特性变坏的问题，它除用于测量可燃性气体外．也可用于</a:t>
            </a:r>
            <a:r>
              <a:rPr lang="en-US" altLang="zh-CN" dirty="0"/>
              <a:t>(       )</a:t>
            </a:r>
            <a:r>
              <a:rPr lang="zh-CN" altLang="zh-CN" dirty="0"/>
              <a:t>的测量。 </a:t>
            </a:r>
          </a:p>
          <a:p>
            <a:r>
              <a:rPr lang="en-US" altLang="zh-CN" dirty="0"/>
              <a:t>A.</a:t>
            </a:r>
            <a:r>
              <a:rPr lang="zh-CN" altLang="zh-CN" dirty="0"/>
              <a:t>有机气体及其浓度 </a:t>
            </a:r>
            <a:r>
              <a:rPr lang="en-US" altLang="zh-CN" dirty="0"/>
              <a:t>      B.</a:t>
            </a:r>
            <a:r>
              <a:rPr lang="zh-CN" altLang="zh-CN" dirty="0"/>
              <a:t>有机气体及其成分 </a:t>
            </a:r>
          </a:p>
          <a:p>
            <a:r>
              <a:rPr lang="en-US" altLang="zh-CN" dirty="0"/>
              <a:t>C.</a:t>
            </a:r>
            <a:r>
              <a:rPr lang="zh-CN" altLang="zh-CN" dirty="0"/>
              <a:t>惰性气体及其浓度 </a:t>
            </a:r>
            <a:r>
              <a:rPr lang="en-US" altLang="zh-CN" dirty="0"/>
              <a:t>      D.</a:t>
            </a:r>
            <a:r>
              <a:rPr lang="zh-CN" altLang="zh-CN" dirty="0"/>
              <a:t>无机气体及其浓度</a:t>
            </a:r>
          </a:p>
          <a:p>
            <a:r>
              <a:rPr lang="en-US" altLang="zh-CN" dirty="0"/>
              <a:t>15</a:t>
            </a:r>
            <a:r>
              <a:rPr lang="zh-CN" altLang="zh-CN" dirty="0"/>
              <a:t>、当氧化型气体吸附到</a:t>
            </a:r>
            <a:r>
              <a:rPr lang="en-US" altLang="zh-CN" dirty="0"/>
              <a:t>P</a:t>
            </a:r>
            <a:r>
              <a:rPr lang="zh-CN" altLang="zh-CN" dirty="0"/>
              <a:t>型半导体材料上时</a:t>
            </a:r>
            <a:r>
              <a:rPr lang="en-US" altLang="zh-CN" dirty="0"/>
              <a:t>,</a:t>
            </a:r>
            <a:r>
              <a:rPr lang="zh-CN" altLang="zh-CN" dirty="0"/>
              <a:t>将导致半导体材料</a:t>
            </a:r>
            <a:r>
              <a:rPr lang="en-US" altLang="zh-CN" dirty="0"/>
              <a:t>(     )   </a:t>
            </a:r>
            <a:endParaRPr lang="zh-CN" altLang="zh-CN" dirty="0"/>
          </a:p>
          <a:p>
            <a:r>
              <a:rPr lang="en-US" altLang="zh-CN" dirty="0"/>
              <a:t>A</a:t>
            </a:r>
            <a:r>
              <a:rPr lang="zh-CN" altLang="zh-CN" dirty="0"/>
              <a:t>．载流子数增加</a:t>
            </a:r>
            <a:r>
              <a:rPr lang="en-US" altLang="zh-CN" dirty="0"/>
              <a:t>,</a:t>
            </a:r>
            <a:r>
              <a:rPr lang="zh-CN" altLang="zh-CN" dirty="0"/>
              <a:t>电阻减小　</a:t>
            </a:r>
            <a:r>
              <a:rPr lang="en-US" altLang="zh-CN" dirty="0"/>
              <a:t>     B. </a:t>
            </a:r>
            <a:r>
              <a:rPr lang="zh-CN" altLang="zh-CN" dirty="0"/>
              <a:t>载流子数减少</a:t>
            </a:r>
            <a:r>
              <a:rPr lang="en-US" altLang="zh-CN" dirty="0"/>
              <a:t>,</a:t>
            </a:r>
            <a:r>
              <a:rPr lang="zh-CN" altLang="zh-CN" dirty="0"/>
              <a:t>电阻减小</a:t>
            </a:r>
          </a:p>
          <a:p>
            <a:r>
              <a:rPr lang="en-US" altLang="zh-CN" dirty="0"/>
              <a:t>C</a:t>
            </a:r>
            <a:r>
              <a:rPr lang="zh-CN" altLang="zh-CN" dirty="0"/>
              <a:t>．载流子数增加</a:t>
            </a:r>
            <a:r>
              <a:rPr lang="en-US" altLang="zh-CN" dirty="0"/>
              <a:t>,</a:t>
            </a:r>
            <a:r>
              <a:rPr lang="zh-CN" altLang="zh-CN" dirty="0"/>
              <a:t>电阻增大</a:t>
            </a:r>
            <a:r>
              <a:rPr lang="en-US" altLang="zh-CN" dirty="0"/>
              <a:t>       D. </a:t>
            </a:r>
            <a:r>
              <a:rPr lang="zh-CN" altLang="zh-CN" dirty="0"/>
              <a:t>载流子数减少</a:t>
            </a:r>
            <a:r>
              <a:rPr lang="en-US" altLang="zh-CN" dirty="0"/>
              <a:t>,</a:t>
            </a:r>
            <a:r>
              <a:rPr lang="zh-CN" altLang="zh-CN" dirty="0"/>
              <a:t>电阻增大</a:t>
            </a:r>
            <a:endParaRPr lang="zh-CN" altLang="en-US" dirty="0"/>
          </a:p>
        </p:txBody>
      </p:sp>
      <p:sp>
        <p:nvSpPr>
          <p:cNvPr id="4" name="TextBox 3"/>
          <p:cNvSpPr txBox="1"/>
          <p:nvPr/>
        </p:nvSpPr>
        <p:spPr>
          <a:xfrm>
            <a:off x="4242816" y="913959"/>
            <a:ext cx="630936" cy="369332"/>
          </a:xfrm>
          <a:prstGeom prst="rect">
            <a:avLst/>
          </a:prstGeom>
          <a:noFill/>
        </p:spPr>
        <p:txBody>
          <a:bodyPr wrap="square" rtlCol="0">
            <a:spAutoFit/>
          </a:bodyPr>
          <a:lstStyle/>
          <a:p>
            <a:r>
              <a:rPr lang="en-US" altLang="zh-CN" dirty="0" smtClean="0">
                <a:solidFill>
                  <a:srgbClr val="FF0000"/>
                </a:solidFill>
              </a:rPr>
              <a:t>A</a:t>
            </a:r>
            <a:endParaRPr lang="zh-CN" altLang="en-US" dirty="0">
              <a:solidFill>
                <a:srgbClr val="FF0000"/>
              </a:solidFill>
            </a:endParaRPr>
          </a:p>
        </p:txBody>
      </p:sp>
      <p:sp>
        <p:nvSpPr>
          <p:cNvPr id="5" name="TextBox 4"/>
          <p:cNvSpPr txBox="1"/>
          <p:nvPr/>
        </p:nvSpPr>
        <p:spPr>
          <a:xfrm>
            <a:off x="7388352" y="1572768"/>
            <a:ext cx="502920" cy="369332"/>
          </a:xfrm>
          <a:prstGeom prst="rect">
            <a:avLst/>
          </a:prstGeom>
          <a:noFill/>
        </p:spPr>
        <p:txBody>
          <a:bodyPr wrap="square" rtlCol="0">
            <a:spAutoFit/>
          </a:bodyPr>
          <a:lstStyle/>
          <a:p>
            <a:r>
              <a:rPr lang="en-US" altLang="zh-CN" dirty="0" smtClean="0">
                <a:solidFill>
                  <a:srgbClr val="FF0000"/>
                </a:solidFill>
              </a:rPr>
              <a:t>D</a:t>
            </a:r>
            <a:endParaRPr lang="zh-CN" altLang="en-US" dirty="0">
              <a:solidFill>
                <a:srgbClr val="FF0000"/>
              </a:solidFill>
            </a:endParaRPr>
          </a:p>
        </p:txBody>
      </p:sp>
      <p:sp>
        <p:nvSpPr>
          <p:cNvPr id="6" name="TextBox 5"/>
          <p:cNvSpPr txBox="1"/>
          <p:nvPr/>
        </p:nvSpPr>
        <p:spPr>
          <a:xfrm>
            <a:off x="6693408" y="2724912"/>
            <a:ext cx="557784" cy="369332"/>
          </a:xfrm>
          <a:prstGeom prst="rect">
            <a:avLst/>
          </a:prstGeom>
          <a:noFill/>
        </p:spPr>
        <p:txBody>
          <a:bodyPr wrap="square" rtlCol="0">
            <a:spAutoFit/>
          </a:bodyPr>
          <a:lstStyle/>
          <a:p>
            <a:r>
              <a:rPr lang="en-US" altLang="zh-CN" dirty="0" smtClean="0">
                <a:solidFill>
                  <a:srgbClr val="FF0000"/>
                </a:solidFill>
              </a:rPr>
              <a:t>B</a:t>
            </a:r>
            <a:endParaRPr lang="zh-CN" altLang="en-US" dirty="0">
              <a:solidFill>
                <a:srgbClr val="FF0000"/>
              </a:solidFill>
            </a:endParaRPr>
          </a:p>
        </p:txBody>
      </p:sp>
      <p:sp>
        <p:nvSpPr>
          <p:cNvPr id="7" name="TextBox 6"/>
          <p:cNvSpPr txBox="1"/>
          <p:nvPr/>
        </p:nvSpPr>
        <p:spPr>
          <a:xfrm>
            <a:off x="1563624" y="3529584"/>
            <a:ext cx="749808" cy="369332"/>
          </a:xfrm>
          <a:prstGeom prst="rect">
            <a:avLst/>
          </a:prstGeom>
          <a:noFill/>
        </p:spPr>
        <p:txBody>
          <a:bodyPr wrap="square" rtlCol="0">
            <a:spAutoFit/>
          </a:bodyPr>
          <a:lstStyle/>
          <a:p>
            <a:r>
              <a:rPr lang="en-US" altLang="zh-CN" dirty="0" smtClean="0">
                <a:solidFill>
                  <a:srgbClr val="FF0000"/>
                </a:solidFill>
              </a:rPr>
              <a:t>C</a:t>
            </a:r>
            <a:endParaRPr lang="zh-CN" altLang="en-US" dirty="0">
              <a:solidFill>
                <a:srgbClr val="FF0000"/>
              </a:solidFill>
            </a:endParaRPr>
          </a:p>
        </p:txBody>
      </p:sp>
      <p:sp>
        <p:nvSpPr>
          <p:cNvPr id="8" name="TextBox 7"/>
          <p:cNvSpPr txBox="1"/>
          <p:nvPr/>
        </p:nvSpPr>
        <p:spPr>
          <a:xfrm>
            <a:off x="5513832" y="4087368"/>
            <a:ext cx="672084" cy="369332"/>
          </a:xfrm>
          <a:prstGeom prst="rect">
            <a:avLst/>
          </a:prstGeom>
          <a:noFill/>
        </p:spPr>
        <p:txBody>
          <a:bodyPr wrap="square" rtlCol="0">
            <a:spAutoFit/>
          </a:bodyPr>
          <a:lstStyle/>
          <a:p>
            <a:r>
              <a:rPr lang="en-US" altLang="zh-CN" dirty="0" smtClean="0">
                <a:solidFill>
                  <a:srgbClr val="FF0000"/>
                </a:solidFill>
              </a:rPr>
              <a:t>A</a:t>
            </a:r>
            <a:endParaRPr lang="zh-CN" altLang="en-US" dirty="0">
              <a:solidFill>
                <a:srgbClr val="FF0000"/>
              </a:solidFill>
            </a:endParaRPr>
          </a:p>
        </p:txBody>
      </p:sp>
      <p:sp>
        <p:nvSpPr>
          <p:cNvPr id="9" name="TextBox 8"/>
          <p:cNvSpPr txBox="1"/>
          <p:nvPr/>
        </p:nvSpPr>
        <p:spPr>
          <a:xfrm>
            <a:off x="2660904" y="4901184"/>
            <a:ext cx="676656" cy="369332"/>
          </a:xfrm>
          <a:prstGeom prst="rect">
            <a:avLst/>
          </a:prstGeom>
          <a:noFill/>
        </p:spPr>
        <p:txBody>
          <a:bodyPr wrap="square" rtlCol="0">
            <a:spAutoFit/>
          </a:bodyPr>
          <a:lstStyle/>
          <a:p>
            <a:r>
              <a:rPr lang="en-US" altLang="zh-CN" dirty="0" smtClean="0">
                <a:solidFill>
                  <a:srgbClr val="FF0000"/>
                </a:solidFill>
              </a:rPr>
              <a:t>D</a:t>
            </a:r>
            <a:endParaRPr lang="zh-CN" altLang="en-US" dirty="0">
              <a:solidFill>
                <a:srgbClr val="FF0000"/>
              </a:solidFill>
            </a:endParaRPr>
          </a:p>
        </p:txBody>
      </p:sp>
      <p:sp>
        <p:nvSpPr>
          <p:cNvPr id="10" name="TextBox 9"/>
          <p:cNvSpPr txBox="1"/>
          <p:nvPr/>
        </p:nvSpPr>
        <p:spPr>
          <a:xfrm>
            <a:off x="6990588" y="5687568"/>
            <a:ext cx="598932" cy="369332"/>
          </a:xfrm>
          <a:prstGeom prst="rect">
            <a:avLst/>
          </a:prstGeom>
          <a:noFill/>
        </p:spPr>
        <p:txBody>
          <a:bodyPr wrap="square" rtlCol="0">
            <a:spAutoFit/>
          </a:bodyPr>
          <a:lstStyle/>
          <a:p>
            <a:r>
              <a:rPr lang="en-US" altLang="zh-CN" dirty="0" smtClean="0">
                <a:solidFill>
                  <a:srgbClr val="FF0000"/>
                </a:solidFill>
              </a:rPr>
              <a:t>A</a:t>
            </a:r>
            <a:endParaRPr lang="zh-CN" altLang="en-US" dirty="0">
              <a:solidFill>
                <a:srgbClr val="FF0000"/>
              </a:solidFill>
            </a:endParaRPr>
          </a:p>
        </p:txBody>
      </p:sp>
    </p:spTree>
    <p:extLst>
      <p:ext uri="{BB962C8B-B14F-4D97-AF65-F5344CB8AC3E}">
        <p14:creationId xmlns:p14="http://schemas.microsoft.com/office/powerpoint/2010/main" val="26370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7136" y="1378952"/>
            <a:ext cx="10256520" cy="2221121"/>
          </a:xfrm>
          <a:prstGeom prst="rect">
            <a:avLst/>
          </a:prstGeom>
        </p:spPr>
        <p:txBody>
          <a:bodyPr wrap="square">
            <a:spAutoFit/>
          </a:bodyPr>
          <a:lstStyle/>
          <a:p>
            <a:pPr algn="just">
              <a:lnSpc>
                <a:spcPct val="200000"/>
              </a:lnSpc>
              <a:spcAft>
                <a:spcPts val="0"/>
              </a:spcAft>
            </a:pPr>
            <a:r>
              <a:rPr lang="en-US" altLang="zh-CN" kern="100" dirty="0" smtClean="0">
                <a:latin typeface="Times New Roman"/>
              </a:rPr>
              <a:t>1.</a:t>
            </a:r>
            <a:r>
              <a:rPr lang="zh-CN" altLang="zh-CN" kern="100" dirty="0" smtClean="0">
                <a:latin typeface="Times New Roman"/>
              </a:rPr>
              <a:t>超声波</a:t>
            </a:r>
            <a:r>
              <a:rPr lang="zh-CN" altLang="zh-CN" kern="100" dirty="0">
                <a:latin typeface="Times New Roman"/>
              </a:rPr>
              <a:t>测量物位是根据超声波在两种介质的分界面上的</a:t>
            </a:r>
            <a:r>
              <a:rPr lang="en-US" altLang="zh-CN" u="sng" kern="100" dirty="0">
                <a:latin typeface="Times New Roman"/>
              </a:rPr>
              <a:t>		     </a:t>
            </a:r>
            <a:r>
              <a:rPr lang="zh-CN" altLang="zh-CN" kern="100" dirty="0">
                <a:latin typeface="Times New Roman"/>
              </a:rPr>
              <a:t>特性而工作的。</a:t>
            </a:r>
          </a:p>
          <a:p>
            <a:pPr algn="just">
              <a:lnSpc>
                <a:spcPct val="200000"/>
              </a:lnSpc>
              <a:spcAft>
                <a:spcPts val="0"/>
              </a:spcAft>
            </a:pPr>
            <a:r>
              <a:rPr lang="en-US" altLang="zh-CN" kern="100" dirty="0" smtClean="0">
                <a:latin typeface="宋体"/>
              </a:rPr>
              <a:t>2.</a:t>
            </a:r>
            <a:r>
              <a:rPr lang="zh-CN" altLang="zh-CN" kern="100" dirty="0" smtClean="0">
                <a:latin typeface="Times New Roman"/>
              </a:rPr>
              <a:t>波动</a:t>
            </a:r>
            <a:r>
              <a:rPr lang="zh-CN" altLang="zh-CN" kern="100" dirty="0">
                <a:latin typeface="Times New Roman"/>
              </a:rPr>
              <a:t>是指振动在弹性介质中的</a:t>
            </a:r>
            <a:r>
              <a:rPr lang="en-US" altLang="zh-CN" u="sng" kern="100" dirty="0">
                <a:latin typeface="Times New Roman"/>
              </a:rPr>
              <a:t>         </a:t>
            </a:r>
            <a:r>
              <a:rPr lang="zh-CN" altLang="zh-CN" kern="100" dirty="0">
                <a:latin typeface="Times New Roman"/>
              </a:rPr>
              <a:t>。</a:t>
            </a:r>
          </a:p>
          <a:p>
            <a:pPr algn="just">
              <a:lnSpc>
                <a:spcPct val="200000"/>
              </a:lnSpc>
              <a:spcAft>
                <a:spcPts val="0"/>
              </a:spcAft>
            </a:pPr>
            <a:r>
              <a:rPr lang="en-US" altLang="zh-CN" kern="100" dirty="0" smtClean="0">
                <a:latin typeface="宋体"/>
              </a:rPr>
              <a:t>3.</a:t>
            </a:r>
            <a:r>
              <a:rPr lang="zh-CN" altLang="zh-CN" kern="100" dirty="0" smtClean="0">
                <a:latin typeface="Times New Roman"/>
              </a:rPr>
              <a:t>根据</a:t>
            </a:r>
            <a:r>
              <a:rPr lang="zh-CN" altLang="zh-CN" kern="100" dirty="0">
                <a:latin typeface="Times New Roman"/>
              </a:rPr>
              <a:t>频率范围，波可分为</a:t>
            </a:r>
            <a:r>
              <a:rPr lang="en-US" altLang="zh-CN" u="sng" kern="100" dirty="0">
                <a:latin typeface="Times New Roman"/>
              </a:rPr>
              <a:t>           </a:t>
            </a:r>
            <a:r>
              <a:rPr lang="zh-CN" altLang="zh-CN" kern="100" dirty="0">
                <a:latin typeface="Times New Roman"/>
              </a:rPr>
              <a:t>、</a:t>
            </a:r>
            <a:r>
              <a:rPr lang="en-US" altLang="zh-CN" u="sng" kern="100" dirty="0">
                <a:latin typeface="Times New Roman"/>
              </a:rPr>
              <a:t>        </a:t>
            </a:r>
            <a:r>
              <a:rPr lang="zh-CN" altLang="zh-CN" kern="100" dirty="0">
                <a:latin typeface="Times New Roman"/>
              </a:rPr>
              <a:t>、</a:t>
            </a:r>
            <a:r>
              <a:rPr lang="en-US" altLang="zh-CN" u="sng" kern="100" dirty="0">
                <a:latin typeface="Times New Roman"/>
              </a:rPr>
              <a:t>        </a:t>
            </a:r>
            <a:r>
              <a:rPr lang="zh-CN" altLang="zh-CN" kern="100" dirty="0">
                <a:latin typeface="Times New Roman"/>
              </a:rPr>
              <a:t>及</a:t>
            </a:r>
            <a:r>
              <a:rPr lang="en-US" altLang="zh-CN" u="sng" kern="100" dirty="0">
                <a:latin typeface="Times New Roman"/>
              </a:rPr>
              <a:t>         </a:t>
            </a:r>
            <a:r>
              <a:rPr lang="zh-CN" altLang="zh-CN" kern="100" dirty="0">
                <a:latin typeface="Times New Roman"/>
              </a:rPr>
              <a:t>四大类。</a:t>
            </a:r>
          </a:p>
          <a:p>
            <a:pPr algn="just">
              <a:lnSpc>
                <a:spcPct val="200000"/>
              </a:lnSpc>
              <a:spcAft>
                <a:spcPts val="0"/>
              </a:spcAft>
            </a:pPr>
            <a:r>
              <a:rPr lang="en-US" altLang="zh-CN" kern="100" dirty="0" smtClean="0">
                <a:latin typeface="宋体"/>
              </a:rPr>
              <a:t>4.</a:t>
            </a:r>
            <a:r>
              <a:rPr lang="zh-CN" altLang="zh-CN" kern="100" dirty="0" smtClean="0">
                <a:latin typeface="Times New Roman"/>
              </a:rPr>
              <a:t>超声波</a:t>
            </a:r>
            <a:r>
              <a:rPr lang="zh-CN" altLang="zh-CN" kern="100" dirty="0">
                <a:latin typeface="Times New Roman"/>
              </a:rPr>
              <a:t>的频率范围为</a:t>
            </a:r>
            <a:r>
              <a:rPr lang="en-US" altLang="zh-CN" u="sng" kern="100" dirty="0">
                <a:latin typeface="Times New Roman"/>
              </a:rPr>
              <a:t>                </a:t>
            </a:r>
            <a:r>
              <a:rPr lang="zh-CN" altLang="zh-CN" kern="100" dirty="0">
                <a:latin typeface="Times New Roman"/>
              </a:rPr>
              <a:t>。</a:t>
            </a:r>
          </a:p>
        </p:txBody>
      </p:sp>
      <p:sp>
        <p:nvSpPr>
          <p:cNvPr id="3" name="TextBox 2"/>
          <p:cNvSpPr txBox="1"/>
          <p:nvPr/>
        </p:nvSpPr>
        <p:spPr>
          <a:xfrm>
            <a:off x="630936" y="256032"/>
            <a:ext cx="3511296" cy="523220"/>
          </a:xfrm>
          <a:prstGeom prst="rect">
            <a:avLst/>
          </a:prstGeom>
          <a:noFill/>
        </p:spPr>
        <p:txBody>
          <a:bodyPr wrap="square" rtlCol="0">
            <a:spAutoFit/>
          </a:bodyPr>
          <a:lstStyle/>
          <a:p>
            <a:r>
              <a:rPr lang="zh-CN" altLang="en-US" sz="2800" b="1" dirty="0" smtClean="0">
                <a:solidFill>
                  <a:srgbClr val="FF0000"/>
                </a:solidFill>
              </a:rPr>
              <a:t>填空题</a:t>
            </a:r>
            <a:endParaRPr lang="zh-CN" altLang="en-US" sz="2800" b="1" dirty="0">
              <a:solidFill>
                <a:srgbClr val="FF0000"/>
              </a:solidFill>
            </a:endParaRPr>
          </a:p>
        </p:txBody>
      </p:sp>
      <p:sp>
        <p:nvSpPr>
          <p:cNvPr id="4" name="TextBox 3"/>
          <p:cNvSpPr txBox="1"/>
          <p:nvPr/>
        </p:nvSpPr>
        <p:spPr>
          <a:xfrm>
            <a:off x="6748272" y="1152144"/>
            <a:ext cx="1234440" cy="369332"/>
          </a:xfrm>
          <a:prstGeom prst="rect">
            <a:avLst/>
          </a:prstGeom>
          <a:noFill/>
        </p:spPr>
        <p:txBody>
          <a:bodyPr wrap="square" rtlCol="0">
            <a:spAutoFit/>
          </a:bodyPr>
          <a:lstStyle/>
          <a:p>
            <a:r>
              <a:rPr lang="zh-CN" altLang="en-US" dirty="0" smtClean="0">
                <a:solidFill>
                  <a:srgbClr val="FF0000"/>
                </a:solidFill>
              </a:rPr>
              <a:t>反射</a:t>
            </a:r>
            <a:endParaRPr lang="zh-CN" altLang="en-US" dirty="0">
              <a:solidFill>
                <a:srgbClr val="FF0000"/>
              </a:solidFill>
            </a:endParaRPr>
          </a:p>
        </p:txBody>
      </p:sp>
      <p:sp>
        <p:nvSpPr>
          <p:cNvPr id="5" name="TextBox 4"/>
          <p:cNvSpPr txBox="1"/>
          <p:nvPr/>
        </p:nvSpPr>
        <p:spPr>
          <a:xfrm>
            <a:off x="4142232" y="1926700"/>
            <a:ext cx="896112" cy="369332"/>
          </a:xfrm>
          <a:prstGeom prst="rect">
            <a:avLst/>
          </a:prstGeom>
          <a:noFill/>
        </p:spPr>
        <p:txBody>
          <a:bodyPr wrap="square" rtlCol="0">
            <a:spAutoFit/>
          </a:bodyPr>
          <a:lstStyle/>
          <a:p>
            <a:r>
              <a:rPr lang="zh-CN" altLang="en-US" dirty="0" smtClean="0">
                <a:solidFill>
                  <a:srgbClr val="FF0000"/>
                </a:solidFill>
              </a:rPr>
              <a:t>传播</a:t>
            </a:r>
            <a:endParaRPr lang="zh-CN" altLang="en-US" dirty="0">
              <a:solidFill>
                <a:srgbClr val="FF0000"/>
              </a:solidFill>
            </a:endParaRPr>
          </a:p>
        </p:txBody>
      </p:sp>
      <p:sp>
        <p:nvSpPr>
          <p:cNvPr id="6" name="TextBox 5"/>
          <p:cNvSpPr txBox="1"/>
          <p:nvPr/>
        </p:nvSpPr>
        <p:spPr>
          <a:xfrm>
            <a:off x="3630168" y="2379784"/>
            <a:ext cx="3026664" cy="369332"/>
          </a:xfrm>
          <a:prstGeom prst="rect">
            <a:avLst/>
          </a:prstGeom>
          <a:noFill/>
        </p:spPr>
        <p:txBody>
          <a:bodyPr wrap="square" rtlCol="0">
            <a:spAutoFit/>
          </a:bodyPr>
          <a:lstStyle/>
          <a:p>
            <a:r>
              <a:rPr lang="zh-CN" altLang="en-US" dirty="0" smtClean="0">
                <a:solidFill>
                  <a:srgbClr val="FF0000"/>
                </a:solidFill>
              </a:rPr>
              <a:t>次声波  声波  超声波   微波</a:t>
            </a:r>
            <a:endParaRPr lang="zh-CN" altLang="en-US" dirty="0">
              <a:solidFill>
                <a:srgbClr val="FF0000"/>
              </a:solidFill>
            </a:endParaRPr>
          </a:p>
        </p:txBody>
      </p:sp>
      <p:sp>
        <p:nvSpPr>
          <p:cNvPr id="7" name="TextBox 6"/>
          <p:cNvSpPr txBox="1"/>
          <p:nvPr/>
        </p:nvSpPr>
        <p:spPr>
          <a:xfrm>
            <a:off x="3136392" y="3099816"/>
            <a:ext cx="1773936" cy="369332"/>
          </a:xfrm>
          <a:prstGeom prst="rect">
            <a:avLst/>
          </a:prstGeom>
          <a:noFill/>
        </p:spPr>
        <p:txBody>
          <a:bodyPr wrap="square" rtlCol="0">
            <a:spAutoFit/>
          </a:bodyPr>
          <a:lstStyle/>
          <a:p>
            <a:r>
              <a:rPr lang="zh-CN" altLang="en-US" dirty="0" smtClean="0">
                <a:solidFill>
                  <a:srgbClr val="FF0000"/>
                </a:solidFill>
              </a:rPr>
              <a:t>高于</a:t>
            </a:r>
            <a:r>
              <a:rPr lang="en-US" altLang="zh-CN" dirty="0" smtClean="0">
                <a:solidFill>
                  <a:srgbClr val="FF0000"/>
                </a:solidFill>
              </a:rPr>
              <a:t>20kHZ</a:t>
            </a:r>
            <a:endParaRPr lang="zh-CN" altLang="en-US" dirty="0">
              <a:solidFill>
                <a:srgbClr val="FF0000"/>
              </a:solidFill>
            </a:endParaRPr>
          </a:p>
        </p:txBody>
      </p:sp>
    </p:spTree>
    <p:extLst>
      <p:ext uri="{BB962C8B-B14F-4D97-AF65-F5344CB8AC3E}">
        <p14:creationId xmlns:p14="http://schemas.microsoft.com/office/powerpoint/2010/main" val="288845979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0936" y="256032"/>
            <a:ext cx="3511296" cy="523220"/>
          </a:xfrm>
          <a:prstGeom prst="rect">
            <a:avLst/>
          </a:prstGeom>
          <a:noFill/>
        </p:spPr>
        <p:txBody>
          <a:bodyPr wrap="square" rtlCol="0">
            <a:spAutoFit/>
          </a:bodyPr>
          <a:lstStyle/>
          <a:p>
            <a:r>
              <a:rPr lang="zh-CN" altLang="en-US" sz="2800" b="1" dirty="0" smtClean="0">
                <a:solidFill>
                  <a:srgbClr val="FF0000"/>
                </a:solidFill>
              </a:rPr>
              <a:t>填空题</a:t>
            </a:r>
            <a:endParaRPr lang="zh-CN" altLang="en-US" sz="2800" b="1" dirty="0">
              <a:solidFill>
                <a:srgbClr val="FF0000"/>
              </a:solidFill>
            </a:endParaRPr>
          </a:p>
        </p:txBody>
      </p:sp>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5084" y="1023239"/>
            <a:ext cx="8167243" cy="551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142232" y="1023239"/>
            <a:ext cx="2551176" cy="369332"/>
          </a:xfrm>
          <a:prstGeom prst="rect">
            <a:avLst/>
          </a:prstGeom>
          <a:noFill/>
        </p:spPr>
        <p:txBody>
          <a:bodyPr wrap="square" rtlCol="0">
            <a:spAutoFit/>
          </a:bodyPr>
          <a:lstStyle/>
          <a:p>
            <a:r>
              <a:rPr lang="zh-CN" altLang="zh-CN" dirty="0">
                <a:solidFill>
                  <a:srgbClr val="FF0000"/>
                </a:solidFill>
              </a:rPr>
              <a:t>酶传感器中的酶电极</a:t>
            </a:r>
            <a:endParaRPr lang="zh-CN" altLang="en-US" dirty="0">
              <a:solidFill>
                <a:srgbClr val="FF0000"/>
              </a:solidFill>
            </a:endParaRPr>
          </a:p>
        </p:txBody>
      </p:sp>
      <p:sp>
        <p:nvSpPr>
          <p:cNvPr id="4" name="TextBox 3"/>
          <p:cNvSpPr txBox="1"/>
          <p:nvPr/>
        </p:nvSpPr>
        <p:spPr>
          <a:xfrm>
            <a:off x="8065008" y="1490472"/>
            <a:ext cx="1307592" cy="369332"/>
          </a:xfrm>
          <a:prstGeom prst="rect">
            <a:avLst/>
          </a:prstGeom>
          <a:noFill/>
        </p:spPr>
        <p:txBody>
          <a:bodyPr wrap="square" rtlCol="0">
            <a:spAutoFit/>
          </a:bodyPr>
          <a:lstStyle/>
          <a:p>
            <a:r>
              <a:rPr lang="zh-CN" altLang="en-US" dirty="0" smtClean="0">
                <a:solidFill>
                  <a:srgbClr val="FF0000"/>
                </a:solidFill>
              </a:rPr>
              <a:t>分解代谢</a:t>
            </a:r>
            <a:endParaRPr lang="zh-CN" altLang="en-US" dirty="0">
              <a:solidFill>
                <a:srgbClr val="FF0000"/>
              </a:solidFill>
            </a:endParaRPr>
          </a:p>
        </p:txBody>
      </p:sp>
      <p:sp>
        <p:nvSpPr>
          <p:cNvPr id="5" name="TextBox 4"/>
          <p:cNvSpPr txBox="1"/>
          <p:nvPr/>
        </p:nvSpPr>
        <p:spPr>
          <a:xfrm>
            <a:off x="5148072" y="1854232"/>
            <a:ext cx="1133856" cy="369332"/>
          </a:xfrm>
          <a:prstGeom prst="rect">
            <a:avLst/>
          </a:prstGeom>
          <a:noFill/>
        </p:spPr>
        <p:txBody>
          <a:bodyPr wrap="square" rtlCol="0">
            <a:spAutoFit/>
          </a:bodyPr>
          <a:lstStyle/>
          <a:p>
            <a:r>
              <a:rPr lang="zh-CN" altLang="en-US" dirty="0" smtClean="0">
                <a:solidFill>
                  <a:srgbClr val="FF0000"/>
                </a:solidFill>
              </a:rPr>
              <a:t>好氧反应</a:t>
            </a:r>
            <a:endParaRPr lang="zh-CN" altLang="en-US" dirty="0">
              <a:solidFill>
                <a:srgbClr val="FF0000"/>
              </a:solidFill>
            </a:endParaRPr>
          </a:p>
        </p:txBody>
      </p:sp>
      <p:sp>
        <p:nvSpPr>
          <p:cNvPr id="6" name="TextBox 5"/>
          <p:cNvSpPr txBox="1"/>
          <p:nvPr/>
        </p:nvSpPr>
        <p:spPr>
          <a:xfrm>
            <a:off x="4855463" y="2959762"/>
            <a:ext cx="4261103" cy="369332"/>
          </a:xfrm>
          <a:prstGeom prst="rect">
            <a:avLst/>
          </a:prstGeom>
          <a:noFill/>
        </p:spPr>
        <p:txBody>
          <a:bodyPr wrap="square" rtlCol="0">
            <a:spAutoFit/>
          </a:bodyPr>
          <a:lstStyle/>
          <a:p>
            <a:r>
              <a:rPr lang="zh-CN" altLang="zh-CN" dirty="0">
                <a:solidFill>
                  <a:srgbClr val="FF0000"/>
                </a:solidFill>
              </a:rPr>
              <a:t>生物分子的特异性识别；生物放大</a:t>
            </a:r>
            <a:endParaRPr lang="zh-CN" altLang="en-US" dirty="0">
              <a:solidFill>
                <a:srgbClr val="FF0000"/>
              </a:solidFill>
            </a:endParaRPr>
          </a:p>
        </p:txBody>
      </p:sp>
      <p:sp>
        <p:nvSpPr>
          <p:cNvPr id="7" name="矩形 6"/>
          <p:cNvSpPr/>
          <p:nvPr/>
        </p:nvSpPr>
        <p:spPr>
          <a:xfrm>
            <a:off x="3646237" y="2545388"/>
            <a:ext cx="1988558" cy="369332"/>
          </a:xfrm>
          <a:prstGeom prst="rect">
            <a:avLst/>
          </a:prstGeom>
        </p:spPr>
        <p:txBody>
          <a:bodyPr wrap="none">
            <a:spAutoFit/>
          </a:bodyPr>
          <a:lstStyle/>
          <a:p>
            <a:r>
              <a:rPr lang="en-US" altLang="zh-CN" dirty="0">
                <a:solidFill>
                  <a:srgbClr val="FF0000"/>
                </a:solidFill>
              </a:rPr>
              <a:t>ATP(</a:t>
            </a:r>
            <a:r>
              <a:rPr lang="zh-CN" altLang="zh-CN" dirty="0">
                <a:solidFill>
                  <a:srgbClr val="FF0000"/>
                </a:solidFill>
              </a:rPr>
              <a:t>三磷酸腺甙</a:t>
            </a:r>
            <a:r>
              <a:rPr lang="en-US" altLang="zh-CN" dirty="0">
                <a:solidFill>
                  <a:srgbClr val="FF0000"/>
                </a:solidFill>
              </a:rPr>
              <a:t>) </a:t>
            </a:r>
            <a:endParaRPr lang="zh-CN" altLang="en-US" dirty="0">
              <a:solidFill>
                <a:srgbClr val="FF0000"/>
              </a:solidFill>
            </a:endParaRPr>
          </a:p>
        </p:txBody>
      </p:sp>
      <p:sp>
        <p:nvSpPr>
          <p:cNvPr id="8" name="矩形 7"/>
          <p:cNvSpPr/>
          <p:nvPr/>
        </p:nvSpPr>
        <p:spPr>
          <a:xfrm>
            <a:off x="4229033" y="3778513"/>
            <a:ext cx="2377574" cy="369332"/>
          </a:xfrm>
          <a:prstGeom prst="rect">
            <a:avLst/>
          </a:prstGeom>
        </p:spPr>
        <p:txBody>
          <a:bodyPr wrap="none">
            <a:spAutoFit/>
          </a:bodyPr>
          <a:lstStyle/>
          <a:p>
            <a:r>
              <a:rPr lang="zh-CN" altLang="en-US" dirty="0">
                <a:solidFill>
                  <a:srgbClr val="FF0000"/>
                </a:solidFill>
              </a:rPr>
              <a:t>高</a:t>
            </a:r>
            <a:r>
              <a:rPr lang="zh-CN" altLang="en-US" dirty="0" smtClean="0">
                <a:solidFill>
                  <a:srgbClr val="FF0000"/>
                </a:solidFill>
              </a:rPr>
              <a:t>特异性         灵敏度</a:t>
            </a:r>
            <a:endParaRPr lang="zh-CN" altLang="en-US" dirty="0">
              <a:solidFill>
                <a:srgbClr val="FF0000"/>
              </a:solidFill>
            </a:endParaRPr>
          </a:p>
        </p:txBody>
      </p:sp>
      <p:sp>
        <p:nvSpPr>
          <p:cNvPr id="9" name="矩形 8"/>
          <p:cNvSpPr/>
          <p:nvPr/>
        </p:nvSpPr>
        <p:spPr>
          <a:xfrm>
            <a:off x="6897397" y="4147845"/>
            <a:ext cx="3185487" cy="369332"/>
          </a:xfrm>
          <a:prstGeom prst="rect">
            <a:avLst/>
          </a:prstGeom>
        </p:spPr>
        <p:txBody>
          <a:bodyPr wrap="none">
            <a:spAutoFit/>
          </a:bodyPr>
          <a:lstStyle/>
          <a:p>
            <a:r>
              <a:rPr lang="zh-CN" altLang="zh-CN" dirty="0">
                <a:solidFill>
                  <a:srgbClr val="FF0000"/>
                </a:solidFill>
              </a:rPr>
              <a:t>生物亲和型；代谢型；催化型</a:t>
            </a:r>
            <a:endParaRPr lang="zh-CN" altLang="en-US" dirty="0">
              <a:solidFill>
                <a:srgbClr val="FF0000"/>
              </a:solidFill>
            </a:endParaRPr>
          </a:p>
        </p:txBody>
      </p:sp>
      <p:sp>
        <p:nvSpPr>
          <p:cNvPr id="10" name="矩形 9"/>
          <p:cNvSpPr/>
          <p:nvPr/>
        </p:nvSpPr>
        <p:spPr>
          <a:xfrm>
            <a:off x="5303519" y="4914114"/>
            <a:ext cx="7114033" cy="369332"/>
          </a:xfrm>
          <a:prstGeom prst="rect">
            <a:avLst/>
          </a:prstGeom>
        </p:spPr>
        <p:txBody>
          <a:bodyPr wrap="square">
            <a:spAutoFit/>
          </a:bodyPr>
          <a:lstStyle/>
          <a:p>
            <a:r>
              <a:rPr lang="zh-CN" altLang="zh-CN" dirty="0">
                <a:solidFill>
                  <a:srgbClr val="FF0000"/>
                </a:solidFill>
              </a:rPr>
              <a:t>酶传感器；微生物传感器</a:t>
            </a:r>
            <a:r>
              <a:rPr lang="zh-CN" altLang="zh-CN" dirty="0" smtClean="0">
                <a:solidFill>
                  <a:srgbClr val="FF0000"/>
                </a:solidFill>
              </a:rPr>
              <a:t>；</a:t>
            </a:r>
            <a:endParaRPr lang="zh-CN" altLang="en-US" dirty="0">
              <a:solidFill>
                <a:srgbClr val="FF0000"/>
              </a:solidFill>
            </a:endParaRPr>
          </a:p>
        </p:txBody>
      </p:sp>
      <p:sp>
        <p:nvSpPr>
          <p:cNvPr id="11" name="矩形 10"/>
          <p:cNvSpPr/>
          <p:nvPr/>
        </p:nvSpPr>
        <p:spPr>
          <a:xfrm>
            <a:off x="1786699" y="5283446"/>
            <a:ext cx="4339650" cy="369332"/>
          </a:xfrm>
          <a:prstGeom prst="rect">
            <a:avLst/>
          </a:prstGeom>
        </p:spPr>
        <p:txBody>
          <a:bodyPr wrap="none">
            <a:spAutoFit/>
          </a:bodyPr>
          <a:lstStyle/>
          <a:p>
            <a:r>
              <a:rPr lang="zh-CN" altLang="zh-CN" dirty="0">
                <a:solidFill>
                  <a:srgbClr val="FF0000"/>
                </a:solidFill>
              </a:rPr>
              <a:t>组织传感器；细胞器传感器；免疫传感器</a:t>
            </a:r>
            <a:endParaRPr lang="zh-CN" altLang="en-US" dirty="0">
              <a:solidFill>
                <a:srgbClr val="FF0000"/>
              </a:solidFill>
            </a:endParaRPr>
          </a:p>
        </p:txBody>
      </p:sp>
      <p:sp>
        <p:nvSpPr>
          <p:cNvPr id="12" name="矩形 11"/>
          <p:cNvSpPr/>
          <p:nvPr/>
        </p:nvSpPr>
        <p:spPr>
          <a:xfrm>
            <a:off x="4229033" y="5785027"/>
            <a:ext cx="6092825" cy="369332"/>
          </a:xfrm>
          <a:prstGeom prst="rect">
            <a:avLst/>
          </a:prstGeom>
        </p:spPr>
        <p:txBody>
          <a:bodyPr>
            <a:spAutoFit/>
          </a:bodyPr>
          <a:lstStyle/>
          <a:p>
            <a:r>
              <a:rPr lang="zh-CN" altLang="zh-CN" dirty="0">
                <a:solidFill>
                  <a:srgbClr val="FF0000"/>
                </a:solidFill>
              </a:rPr>
              <a:t>电化学电极；场效应晶体管；热敏电阻</a:t>
            </a:r>
            <a:r>
              <a:rPr lang="zh-CN" altLang="zh-CN" dirty="0" smtClean="0">
                <a:solidFill>
                  <a:srgbClr val="FF0000"/>
                </a:solidFill>
              </a:rPr>
              <a:t>；</a:t>
            </a:r>
            <a:endParaRPr lang="zh-CN" altLang="en-US" dirty="0">
              <a:solidFill>
                <a:srgbClr val="FF0000"/>
              </a:solidFill>
            </a:endParaRPr>
          </a:p>
        </p:txBody>
      </p:sp>
      <p:sp>
        <p:nvSpPr>
          <p:cNvPr id="13" name="矩形 12"/>
          <p:cNvSpPr/>
          <p:nvPr/>
        </p:nvSpPr>
        <p:spPr>
          <a:xfrm>
            <a:off x="1976019" y="6060686"/>
            <a:ext cx="2262158" cy="369332"/>
          </a:xfrm>
          <a:prstGeom prst="rect">
            <a:avLst/>
          </a:prstGeom>
        </p:spPr>
        <p:txBody>
          <a:bodyPr wrap="none">
            <a:spAutoFit/>
          </a:bodyPr>
          <a:lstStyle/>
          <a:p>
            <a:r>
              <a:rPr lang="zh-CN" altLang="zh-CN" dirty="0">
                <a:solidFill>
                  <a:srgbClr val="FF0000"/>
                </a:solidFill>
              </a:rPr>
              <a:t>光电器件；声学装置</a:t>
            </a:r>
            <a:endParaRPr lang="zh-CN" altLang="en-US" dirty="0">
              <a:solidFill>
                <a:srgbClr val="FF0000"/>
              </a:solidFill>
            </a:endParaRPr>
          </a:p>
        </p:txBody>
      </p:sp>
    </p:spTree>
    <p:extLst>
      <p:ext uri="{BB962C8B-B14F-4D97-AF65-F5344CB8AC3E}">
        <p14:creationId xmlns:p14="http://schemas.microsoft.com/office/powerpoint/2010/main" val="262558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circle(in)">
                                      <p:cBhvr>
                                        <p:cTn id="41" dur="20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anim calcmode="lin" valueType="num">
                                      <p:cBhvr>
                                        <p:cTn id="59" dur="1000" fill="hold"/>
                                        <p:tgtEl>
                                          <p:spTgt spid="13"/>
                                        </p:tgtEl>
                                        <p:attrNameLst>
                                          <p:attrName>ppt_x</p:attrName>
                                        </p:attrNameLst>
                                      </p:cBhvr>
                                      <p:tavLst>
                                        <p:tav tm="0">
                                          <p:val>
                                            <p:strVal val="#ppt_x"/>
                                          </p:val>
                                        </p:tav>
                                        <p:tav tm="100000">
                                          <p:val>
                                            <p:strVal val="#ppt_x"/>
                                          </p:val>
                                        </p:tav>
                                      </p:tavLst>
                                    </p:anim>
                                    <p:anim calcmode="lin" valueType="num">
                                      <p:cBhvr>
                                        <p:cTn id="6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5499" y="1288634"/>
            <a:ext cx="2896947" cy="348813"/>
          </a:xfrm>
          <a:prstGeom prst="rect">
            <a:avLst/>
          </a:prstGeom>
        </p:spPr>
        <p:txBody>
          <a:bodyPr wrap="none">
            <a:spAutoFit/>
          </a:bodyPr>
          <a:lstStyle/>
          <a:p>
            <a:pPr algn="just">
              <a:lnSpc>
                <a:spcPts val="2000"/>
              </a:lnSpc>
              <a:spcAft>
                <a:spcPts val="0"/>
              </a:spcAft>
            </a:pPr>
            <a:r>
              <a:rPr lang="en-US" altLang="zh-CN" kern="100" dirty="0" smtClean="0">
                <a:latin typeface="Times New Roman"/>
              </a:rPr>
              <a:t>1.</a:t>
            </a:r>
            <a:r>
              <a:rPr lang="zh-CN" altLang="zh-CN" kern="100" dirty="0" smtClean="0">
                <a:latin typeface="Times New Roman"/>
              </a:rPr>
              <a:t>微波传感器</a:t>
            </a:r>
            <a:r>
              <a:rPr lang="zh-CN" altLang="zh-CN" kern="100" dirty="0">
                <a:latin typeface="Times New Roman"/>
              </a:rPr>
              <a:t>定义及分类。</a:t>
            </a:r>
          </a:p>
        </p:txBody>
      </p:sp>
      <p:sp>
        <p:nvSpPr>
          <p:cNvPr id="3" name="TextBox 2"/>
          <p:cNvSpPr txBox="1"/>
          <p:nvPr/>
        </p:nvSpPr>
        <p:spPr>
          <a:xfrm>
            <a:off x="941832" y="212098"/>
            <a:ext cx="3977640" cy="646331"/>
          </a:xfrm>
          <a:prstGeom prst="rect">
            <a:avLst/>
          </a:prstGeom>
          <a:noFill/>
        </p:spPr>
        <p:txBody>
          <a:bodyPr wrap="square" rtlCol="0">
            <a:spAutoFit/>
          </a:bodyPr>
          <a:lstStyle/>
          <a:p>
            <a:r>
              <a:rPr lang="zh-CN" altLang="en-US" sz="3600" dirty="0" smtClean="0">
                <a:solidFill>
                  <a:srgbClr val="FF0000"/>
                </a:solidFill>
              </a:rPr>
              <a:t>简答题</a:t>
            </a:r>
            <a:endParaRPr lang="zh-CN" altLang="en-US" sz="3600" dirty="0">
              <a:solidFill>
                <a:srgbClr val="FF0000"/>
              </a:solidFill>
            </a:endParaRPr>
          </a:p>
        </p:txBody>
      </p:sp>
      <p:sp>
        <p:nvSpPr>
          <p:cNvPr id="4" name="矩形 3"/>
          <p:cNvSpPr/>
          <p:nvPr/>
        </p:nvSpPr>
        <p:spPr>
          <a:xfrm>
            <a:off x="1219200" y="1924687"/>
            <a:ext cx="10594848" cy="1754326"/>
          </a:xfrm>
          <a:prstGeom prst="rect">
            <a:avLst/>
          </a:prstGeom>
        </p:spPr>
        <p:txBody>
          <a:bodyPr wrap="square">
            <a:spAutoFit/>
          </a:bodyPr>
          <a:lstStyle/>
          <a:p>
            <a:r>
              <a:rPr lang="zh-CN" altLang="en-US" dirty="0"/>
              <a:t>答：微波传感器是利用微波特性来检测某些物理量的器件或装置。由发射天线发出微波，此波遇到被测物体时将被吸收或反射，使微波功率放生变化，通过接收天线将接收到的微波信号转换成低频电信号，再经过后续的信号调理电路处理等环节，即可显示出被测量。按照微波传感器的工作原理，可将其分为反射式和遮断式两种。反射式微波传感器是通过检测被测物反射回来的微波功率或经过的时间间隔来测量被测量的。通常它可以测量物体的位置、位移等参数。遮断式传感器利用了微波绕射能力差能被介质吸收的特性</a:t>
            </a:r>
          </a:p>
        </p:txBody>
      </p:sp>
      <p:sp>
        <p:nvSpPr>
          <p:cNvPr id="5" name="矩形 4"/>
          <p:cNvSpPr/>
          <p:nvPr/>
        </p:nvSpPr>
        <p:spPr>
          <a:xfrm>
            <a:off x="1125499" y="5407444"/>
            <a:ext cx="10624541" cy="646331"/>
          </a:xfrm>
          <a:prstGeom prst="rect">
            <a:avLst/>
          </a:prstGeom>
        </p:spPr>
        <p:txBody>
          <a:bodyPr wrap="square">
            <a:spAutoFit/>
          </a:bodyPr>
          <a:lstStyle/>
          <a:p>
            <a:r>
              <a:rPr lang="zh-CN" altLang="en-US" dirty="0"/>
              <a:t>答：超声波的特性是频率高、波长短、绕射现象小。它最显著的特性是方向性好，且在液体、固体中衰减很小，穿透本领大，碰到介质分界面会产生明显的反射和折射，因而广泛应用于工业检测中。</a:t>
            </a:r>
          </a:p>
        </p:txBody>
      </p:sp>
      <p:sp>
        <p:nvSpPr>
          <p:cNvPr id="6" name="矩形 5"/>
          <p:cNvSpPr/>
          <p:nvPr/>
        </p:nvSpPr>
        <p:spPr>
          <a:xfrm>
            <a:off x="1223244" y="4460486"/>
            <a:ext cx="4070345" cy="369332"/>
          </a:xfrm>
          <a:prstGeom prst="rect">
            <a:avLst/>
          </a:prstGeom>
        </p:spPr>
        <p:txBody>
          <a:bodyPr wrap="none">
            <a:spAutoFit/>
          </a:bodyPr>
          <a:lstStyle/>
          <a:p>
            <a:r>
              <a:rPr lang="en-US" altLang="zh-CN" dirty="0" smtClean="0"/>
              <a:t>2.</a:t>
            </a:r>
            <a:r>
              <a:rPr lang="zh-CN" altLang="en-US" dirty="0" smtClean="0"/>
              <a:t>超声波</a:t>
            </a:r>
            <a:r>
              <a:rPr lang="zh-CN" altLang="en-US" dirty="0"/>
              <a:t>在介质中传播具有哪些特性？</a:t>
            </a:r>
          </a:p>
        </p:txBody>
      </p:sp>
    </p:spTree>
    <p:extLst>
      <p:ext uri="{BB962C8B-B14F-4D97-AF65-F5344CB8AC3E}">
        <p14:creationId xmlns:p14="http://schemas.microsoft.com/office/powerpoint/2010/main" val="417091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4716" y="1159502"/>
            <a:ext cx="3839513" cy="369332"/>
          </a:xfrm>
          <a:prstGeom prst="rect">
            <a:avLst/>
          </a:prstGeom>
        </p:spPr>
        <p:txBody>
          <a:bodyPr wrap="none">
            <a:spAutoFit/>
          </a:bodyPr>
          <a:lstStyle/>
          <a:p>
            <a:r>
              <a:rPr lang="en-US" altLang="zh-CN" kern="100" dirty="0" smtClean="0">
                <a:cs typeface="Times New Roman"/>
              </a:rPr>
              <a:t>3.</a:t>
            </a:r>
            <a:r>
              <a:rPr lang="zh-CN" altLang="zh-CN" kern="100" dirty="0" smtClean="0">
                <a:cs typeface="Times New Roman"/>
              </a:rPr>
              <a:t>简述</a:t>
            </a:r>
            <a:r>
              <a:rPr lang="zh-CN" altLang="zh-CN" kern="100" dirty="0">
                <a:cs typeface="Times New Roman"/>
              </a:rPr>
              <a:t>超声波测量流量的工作原理。</a:t>
            </a:r>
            <a:endParaRPr lang="zh-CN" altLang="en-US" dirty="0"/>
          </a:p>
        </p:txBody>
      </p:sp>
      <p:sp>
        <p:nvSpPr>
          <p:cNvPr id="3" name="TextBox 2"/>
          <p:cNvSpPr txBox="1"/>
          <p:nvPr/>
        </p:nvSpPr>
        <p:spPr>
          <a:xfrm>
            <a:off x="941832" y="212098"/>
            <a:ext cx="3977640" cy="646331"/>
          </a:xfrm>
          <a:prstGeom prst="rect">
            <a:avLst/>
          </a:prstGeom>
          <a:noFill/>
        </p:spPr>
        <p:txBody>
          <a:bodyPr wrap="square" rtlCol="0">
            <a:spAutoFit/>
          </a:bodyPr>
          <a:lstStyle/>
          <a:p>
            <a:r>
              <a:rPr lang="zh-CN" altLang="en-US" sz="3600" dirty="0" smtClean="0">
                <a:solidFill>
                  <a:srgbClr val="FF0000"/>
                </a:solidFill>
              </a:rPr>
              <a:t>简答题</a:t>
            </a:r>
            <a:endParaRPr lang="zh-CN" altLang="en-US" sz="3600" dirty="0">
              <a:solidFill>
                <a:srgbClr val="FF0000"/>
              </a:solidFill>
            </a:endParaRPr>
          </a:p>
        </p:txBody>
      </p:sp>
      <p:sp>
        <p:nvSpPr>
          <p:cNvPr id="4" name="矩形 3"/>
          <p:cNvSpPr/>
          <p:nvPr/>
        </p:nvSpPr>
        <p:spPr>
          <a:xfrm>
            <a:off x="1024716" y="1777275"/>
            <a:ext cx="10485120" cy="646331"/>
          </a:xfrm>
          <a:prstGeom prst="rect">
            <a:avLst/>
          </a:prstGeom>
        </p:spPr>
        <p:txBody>
          <a:bodyPr wrap="square">
            <a:spAutoFit/>
          </a:bodyPr>
          <a:lstStyle/>
          <a:p>
            <a:r>
              <a:rPr lang="zh-CN" altLang="zh-CN" kern="100" dirty="0">
                <a:cs typeface="Times New Roman"/>
              </a:rPr>
              <a:t>答：超声波测流体流量是利用超声波在流动的流体中传播时就载上流体流速的信息，在静止流体和流动流体中的传播速度不同的特点，通过接收到的超声波可以检测出流体的流速，从而换算成流量。</a:t>
            </a:r>
            <a:endParaRPr lang="zh-CN" altLang="en-US" dirty="0"/>
          </a:p>
        </p:txBody>
      </p:sp>
      <p:sp>
        <p:nvSpPr>
          <p:cNvPr id="5" name="矩形 4"/>
          <p:cNvSpPr/>
          <p:nvPr/>
        </p:nvSpPr>
        <p:spPr>
          <a:xfrm>
            <a:off x="973836" y="3010376"/>
            <a:ext cx="10359564" cy="923330"/>
          </a:xfrm>
          <a:prstGeom prst="rect">
            <a:avLst/>
          </a:prstGeom>
        </p:spPr>
        <p:txBody>
          <a:bodyPr wrap="square">
            <a:spAutoFit/>
          </a:bodyPr>
          <a:lstStyle/>
          <a:p>
            <a:r>
              <a:rPr lang="zh-CN" altLang="zh-CN" kern="100" dirty="0">
                <a:cs typeface="Times New Roman"/>
              </a:rPr>
              <a:t>答：超声波测厚是根据超声波脉冲反射原理来进行厚度测量的，当探头发射的超声波脉冲通过被测物体到达材料分界面时，脉冲被反射回探头，通过精确测量超声波在材料中传播的时间来确定被测材料的厚度。凡能使超声波以一恒定速度在其内部传播的各种材料均可采用此原理测量。</a:t>
            </a:r>
            <a:endParaRPr lang="zh-CN" altLang="en-US" dirty="0"/>
          </a:p>
        </p:txBody>
      </p:sp>
      <p:sp>
        <p:nvSpPr>
          <p:cNvPr id="6" name="矩形 5"/>
          <p:cNvSpPr/>
          <p:nvPr/>
        </p:nvSpPr>
        <p:spPr>
          <a:xfrm>
            <a:off x="1120896" y="2540246"/>
            <a:ext cx="3839513" cy="369332"/>
          </a:xfrm>
          <a:prstGeom prst="rect">
            <a:avLst/>
          </a:prstGeom>
        </p:spPr>
        <p:txBody>
          <a:bodyPr wrap="none">
            <a:spAutoFit/>
          </a:bodyPr>
          <a:lstStyle/>
          <a:p>
            <a:r>
              <a:rPr lang="en-US" altLang="zh-CN" kern="100" dirty="0" smtClean="0">
                <a:cs typeface="Times New Roman"/>
              </a:rPr>
              <a:t>4.</a:t>
            </a:r>
            <a:r>
              <a:rPr lang="zh-CN" altLang="zh-CN" kern="100" dirty="0" smtClean="0">
                <a:cs typeface="Times New Roman"/>
              </a:rPr>
              <a:t>简述</a:t>
            </a:r>
            <a:r>
              <a:rPr lang="zh-CN" altLang="zh-CN" kern="100" dirty="0">
                <a:cs typeface="Times New Roman"/>
              </a:rPr>
              <a:t>超声波测量厚度的工作原理。</a:t>
            </a:r>
            <a:endParaRPr lang="zh-CN" altLang="en-US" dirty="0"/>
          </a:p>
        </p:txBody>
      </p:sp>
      <p:sp>
        <p:nvSpPr>
          <p:cNvPr id="7" name="矩形 6"/>
          <p:cNvSpPr/>
          <p:nvPr/>
        </p:nvSpPr>
        <p:spPr>
          <a:xfrm>
            <a:off x="1120896" y="4314182"/>
            <a:ext cx="4301177" cy="369332"/>
          </a:xfrm>
          <a:prstGeom prst="rect">
            <a:avLst/>
          </a:prstGeom>
        </p:spPr>
        <p:txBody>
          <a:bodyPr wrap="none">
            <a:spAutoFit/>
          </a:bodyPr>
          <a:lstStyle/>
          <a:p>
            <a:r>
              <a:rPr lang="en-US" altLang="zh-CN" kern="100" dirty="0" smtClean="0">
                <a:cs typeface="Times New Roman"/>
              </a:rPr>
              <a:t>5.</a:t>
            </a:r>
            <a:r>
              <a:rPr lang="zh-CN" altLang="zh-CN" kern="100" dirty="0" smtClean="0">
                <a:cs typeface="Times New Roman"/>
              </a:rPr>
              <a:t>简单</a:t>
            </a:r>
            <a:r>
              <a:rPr lang="zh-CN" altLang="zh-CN" kern="100" dirty="0">
                <a:cs typeface="Times New Roman"/>
              </a:rPr>
              <a:t>解释多</a:t>
            </a:r>
            <a:r>
              <a:rPr lang="zh-CN" altLang="zh-CN" kern="100" dirty="0">
                <a:latin typeface="Times New Roman"/>
                <a:cs typeface="Times New Roman"/>
              </a:rPr>
              <a:t>普勒超声流速计及其优点。</a:t>
            </a:r>
            <a:endParaRPr lang="zh-CN" altLang="en-US" dirty="0"/>
          </a:p>
        </p:txBody>
      </p:sp>
      <p:sp>
        <p:nvSpPr>
          <p:cNvPr id="8" name="矩形 7"/>
          <p:cNvSpPr/>
          <p:nvPr/>
        </p:nvSpPr>
        <p:spPr>
          <a:xfrm>
            <a:off x="225071" y="4869055"/>
            <a:ext cx="11707849" cy="1477328"/>
          </a:xfrm>
          <a:prstGeom prst="rect">
            <a:avLst/>
          </a:prstGeom>
        </p:spPr>
        <p:txBody>
          <a:bodyPr wrap="square">
            <a:spAutoFit/>
          </a:bodyPr>
          <a:lstStyle/>
          <a:p>
            <a:r>
              <a:rPr lang="zh-CN" altLang="zh-CN" kern="100" dirty="0">
                <a:cs typeface="Times New Roman"/>
              </a:rPr>
              <a:t>答：与电磁流速计一样，超声波流速计是一种没有阻碍流动的障碍物的流体测量法。若流动方向与声波一致，传给流体的声波速度增加；相反，声波速度减小，这称为多普勒效应。利用多普勒效应的超声流速计称为多普勒超声流速计。它主要优点有：为非接触式仪表，适于测量不易接触和观察的流体以及大管径流量，它与水位计联动可进行敞开水流的流量测量，使用超声波流量计不用在流体中安装测量元件故不会改变流体的流动状态，不产生附加阻力，同时也解决其它类型仪表所难以测量的强腐蚀性、非导电性、放射性及易燃易爆介质的流量测量问题。</a:t>
            </a:r>
            <a:endParaRPr lang="zh-CN" altLang="en-US" dirty="0"/>
          </a:p>
        </p:txBody>
      </p:sp>
    </p:spTree>
    <p:extLst>
      <p:ext uri="{BB962C8B-B14F-4D97-AF65-F5344CB8AC3E}">
        <p14:creationId xmlns:p14="http://schemas.microsoft.com/office/powerpoint/2010/main" val="272028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1832" y="212098"/>
            <a:ext cx="3977640" cy="646331"/>
          </a:xfrm>
          <a:prstGeom prst="rect">
            <a:avLst/>
          </a:prstGeom>
          <a:noFill/>
        </p:spPr>
        <p:txBody>
          <a:bodyPr wrap="square" rtlCol="0">
            <a:spAutoFit/>
          </a:bodyPr>
          <a:lstStyle/>
          <a:p>
            <a:r>
              <a:rPr lang="zh-CN" altLang="en-US" sz="3600" dirty="0" smtClean="0">
                <a:solidFill>
                  <a:srgbClr val="FF0000"/>
                </a:solidFill>
              </a:rPr>
              <a:t>简答题</a:t>
            </a:r>
            <a:endParaRPr lang="zh-CN" altLang="en-US" sz="3600" dirty="0">
              <a:solidFill>
                <a:srgbClr val="FF0000"/>
              </a:solidFill>
            </a:endParaRPr>
          </a:p>
        </p:txBody>
      </p:sp>
      <p:sp>
        <p:nvSpPr>
          <p:cNvPr id="3" name="矩形 2"/>
          <p:cNvSpPr/>
          <p:nvPr/>
        </p:nvSpPr>
        <p:spPr>
          <a:xfrm>
            <a:off x="1072896" y="1196969"/>
            <a:ext cx="6092825" cy="605294"/>
          </a:xfrm>
          <a:prstGeom prst="rect">
            <a:avLst/>
          </a:prstGeom>
        </p:spPr>
        <p:txBody>
          <a:bodyPr>
            <a:spAutoFit/>
          </a:bodyPr>
          <a:lstStyle/>
          <a:p>
            <a:pPr algn="just">
              <a:lnSpc>
                <a:spcPts val="2000"/>
              </a:lnSpc>
              <a:spcAft>
                <a:spcPts val="0"/>
              </a:spcAft>
            </a:pPr>
            <a:r>
              <a:rPr lang="en-US" altLang="zh-CN" kern="100" dirty="0">
                <a:latin typeface="宋体"/>
              </a:rPr>
              <a:t>1</a:t>
            </a:r>
            <a:r>
              <a:rPr lang="zh-CN" altLang="zh-CN" kern="100" dirty="0">
                <a:latin typeface="Times New Roman"/>
              </a:rPr>
              <a:t>、生物传感器目前为止还没有一个标准的定义，请结合所学过的知识，谈谈你自己的看法。</a:t>
            </a:r>
          </a:p>
        </p:txBody>
      </p:sp>
      <p:sp>
        <p:nvSpPr>
          <p:cNvPr id="4" name="矩形 3"/>
          <p:cNvSpPr/>
          <p:nvPr/>
        </p:nvSpPr>
        <p:spPr>
          <a:xfrm>
            <a:off x="1005840" y="1792655"/>
            <a:ext cx="10872216" cy="2205732"/>
          </a:xfrm>
          <a:prstGeom prst="rect">
            <a:avLst/>
          </a:prstGeom>
        </p:spPr>
        <p:txBody>
          <a:bodyPr wrap="square">
            <a:spAutoFit/>
          </a:bodyPr>
          <a:lstStyle/>
          <a:p>
            <a:pPr algn="just">
              <a:lnSpc>
                <a:spcPts val="2000"/>
              </a:lnSpc>
              <a:spcAft>
                <a:spcPts val="0"/>
              </a:spcAft>
            </a:pPr>
            <a:r>
              <a:rPr lang="zh-CN" altLang="zh-CN" kern="100" dirty="0">
                <a:solidFill>
                  <a:srgbClr val="000000"/>
                </a:solidFill>
                <a:latin typeface="Times New Roman"/>
              </a:rPr>
              <a:t>答：定义一：使用固定化的生物体分子结合换能器，用来侦测生物体内或者生物体外的环境化学物质或与之起特异性交互作用后产生响应的一种装置。</a:t>
            </a:r>
            <a:endParaRPr lang="zh-CN" altLang="zh-CN" kern="100" dirty="0">
              <a:latin typeface="Times New Roman"/>
            </a:endParaRPr>
          </a:p>
          <a:p>
            <a:pPr indent="266700" algn="just">
              <a:lnSpc>
                <a:spcPts val="2000"/>
              </a:lnSpc>
              <a:spcAft>
                <a:spcPts val="0"/>
              </a:spcAft>
            </a:pPr>
            <a:r>
              <a:rPr lang="zh-CN" altLang="zh-CN" kern="100" dirty="0">
                <a:solidFill>
                  <a:srgbClr val="000000"/>
                </a:solidFill>
                <a:latin typeface="Times New Roman"/>
              </a:rPr>
              <a:t>定义二：一种含有固定化生物成分</a:t>
            </a:r>
            <a:r>
              <a:rPr lang="en-US" altLang="zh-CN" kern="100" dirty="0">
                <a:solidFill>
                  <a:srgbClr val="000000"/>
                </a:solidFill>
                <a:latin typeface="Times New Roman"/>
              </a:rPr>
              <a:t>(</a:t>
            </a:r>
            <a:r>
              <a:rPr lang="zh-CN" altLang="zh-CN" kern="100" dirty="0">
                <a:solidFill>
                  <a:srgbClr val="000000"/>
                </a:solidFill>
                <a:latin typeface="Times New Roman"/>
              </a:rPr>
              <a:t>如酶、抗原、抗体、激素</a:t>
            </a:r>
            <a:r>
              <a:rPr lang="en-US" altLang="zh-CN" kern="100" dirty="0">
                <a:solidFill>
                  <a:srgbClr val="000000"/>
                </a:solidFill>
                <a:latin typeface="Times New Roman"/>
              </a:rPr>
              <a:t>)</a:t>
            </a:r>
            <a:r>
              <a:rPr lang="zh-CN" altLang="zh-CN" kern="100" dirty="0">
                <a:solidFill>
                  <a:srgbClr val="000000"/>
                </a:solidFill>
                <a:latin typeface="Times New Roman"/>
              </a:rPr>
              <a:t>或生物体本身</a:t>
            </a:r>
            <a:r>
              <a:rPr lang="en-US" altLang="zh-CN" kern="100" dirty="0">
                <a:solidFill>
                  <a:srgbClr val="000000"/>
                </a:solidFill>
                <a:latin typeface="Times New Roman"/>
              </a:rPr>
              <a:t>(</a:t>
            </a:r>
            <a:r>
              <a:rPr lang="zh-CN" altLang="zh-CN" kern="100" dirty="0">
                <a:solidFill>
                  <a:srgbClr val="000000"/>
                </a:solidFill>
                <a:latin typeface="Times New Roman"/>
              </a:rPr>
              <a:t>细胞、细胞器、组织</a:t>
            </a:r>
            <a:r>
              <a:rPr lang="en-US" altLang="zh-CN" kern="100" dirty="0">
                <a:solidFill>
                  <a:srgbClr val="000000"/>
                </a:solidFill>
                <a:latin typeface="Times New Roman"/>
              </a:rPr>
              <a:t>)</a:t>
            </a:r>
            <a:r>
              <a:rPr lang="zh-CN" altLang="zh-CN" kern="100" dirty="0">
                <a:solidFill>
                  <a:srgbClr val="000000"/>
                </a:solidFill>
                <a:latin typeface="Times New Roman"/>
              </a:rPr>
              <a:t>作为敏感元件并与一种合适的换能器紧密结合的缝隙工具或者系统称为生物传感器，它能将生化信号转化为数量化的电信号。</a:t>
            </a:r>
            <a:endParaRPr lang="zh-CN" altLang="zh-CN" kern="100" dirty="0">
              <a:latin typeface="Times New Roman"/>
            </a:endParaRPr>
          </a:p>
          <a:p>
            <a:r>
              <a:rPr lang="zh-CN" altLang="zh-CN" kern="100" dirty="0">
                <a:solidFill>
                  <a:srgbClr val="000000"/>
                </a:solidFill>
                <a:cs typeface="Times New Roman"/>
              </a:rPr>
              <a:t>它主要由两大部分组成：一为生物分子识别元件，即功能识别物质、感受器，由其对被测物质进行特定识别，接受或产生信号；其二是电、光信号转换装置，即信号转换器、换能器，由其把被测物所产生的化学反应转换成便于传输的电信号或光信号。</a:t>
            </a:r>
            <a:endParaRPr lang="zh-CN" altLang="en-US" dirty="0"/>
          </a:p>
        </p:txBody>
      </p:sp>
      <p:sp>
        <p:nvSpPr>
          <p:cNvPr id="5" name="矩形 4"/>
          <p:cNvSpPr/>
          <p:nvPr/>
        </p:nvSpPr>
        <p:spPr>
          <a:xfrm>
            <a:off x="1079959" y="4177022"/>
            <a:ext cx="3839513" cy="369332"/>
          </a:xfrm>
          <a:prstGeom prst="rect">
            <a:avLst/>
          </a:prstGeom>
        </p:spPr>
        <p:txBody>
          <a:bodyPr wrap="none">
            <a:spAutoFit/>
          </a:bodyPr>
          <a:lstStyle/>
          <a:p>
            <a:r>
              <a:rPr lang="en-US" altLang="zh-CN" dirty="0"/>
              <a:t>2</a:t>
            </a:r>
            <a:r>
              <a:rPr lang="zh-CN" altLang="zh-CN" dirty="0"/>
              <a:t>、问生物传感器有哪些组成部分？</a:t>
            </a:r>
            <a:r>
              <a:rPr lang="en-US" altLang="zh-CN" dirty="0"/>
              <a:t> </a:t>
            </a:r>
            <a:endParaRPr lang="zh-CN" altLang="zh-CN" dirty="0"/>
          </a:p>
        </p:txBody>
      </p:sp>
      <p:sp>
        <p:nvSpPr>
          <p:cNvPr id="6" name="矩形 5"/>
          <p:cNvSpPr/>
          <p:nvPr/>
        </p:nvSpPr>
        <p:spPr>
          <a:xfrm>
            <a:off x="1182624" y="4997303"/>
            <a:ext cx="10695432" cy="646331"/>
          </a:xfrm>
          <a:prstGeom prst="rect">
            <a:avLst/>
          </a:prstGeom>
        </p:spPr>
        <p:txBody>
          <a:bodyPr wrap="square">
            <a:spAutoFit/>
          </a:bodyPr>
          <a:lstStyle/>
          <a:p>
            <a:r>
              <a:rPr lang="zh-CN" altLang="zh-CN" kern="100" dirty="0">
                <a:solidFill>
                  <a:srgbClr val="000000"/>
                </a:solidFill>
                <a:cs typeface="Times New Roman"/>
              </a:rPr>
              <a:t>答：生物传感器的基本组成包括被测对象、识别元件（分子识别感受器）、转换元件（换能器）以及电子仪器（电信号产生）几部分。</a:t>
            </a:r>
            <a:endParaRPr lang="zh-CN" altLang="en-US" dirty="0"/>
          </a:p>
        </p:txBody>
      </p:sp>
    </p:spTree>
    <p:extLst>
      <p:ext uri="{BB962C8B-B14F-4D97-AF65-F5344CB8AC3E}">
        <p14:creationId xmlns:p14="http://schemas.microsoft.com/office/powerpoint/2010/main" val="427078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1832" y="212098"/>
            <a:ext cx="3977640" cy="646331"/>
          </a:xfrm>
          <a:prstGeom prst="rect">
            <a:avLst/>
          </a:prstGeom>
          <a:noFill/>
        </p:spPr>
        <p:txBody>
          <a:bodyPr wrap="square" rtlCol="0">
            <a:spAutoFit/>
          </a:bodyPr>
          <a:lstStyle/>
          <a:p>
            <a:r>
              <a:rPr lang="zh-CN" altLang="en-US" sz="3600" dirty="0" smtClean="0">
                <a:solidFill>
                  <a:srgbClr val="FF0000"/>
                </a:solidFill>
              </a:rPr>
              <a:t>简答题</a:t>
            </a:r>
            <a:endParaRPr lang="zh-CN" altLang="en-US" sz="3600" dirty="0">
              <a:solidFill>
                <a:srgbClr val="FF0000"/>
              </a:solidFill>
            </a:endParaRPr>
          </a:p>
        </p:txBody>
      </p:sp>
      <p:sp>
        <p:nvSpPr>
          <p:cNvPr id="3" name="矩形 2"/>
          <p:cNvSpPr/>
          <p:nvPr/>
        </p:nvSpPr>
        <p:spPr>
          <a:xfrm>
            <a:off x="941832" y="1214366"/>
            <a:ext cx="4698722" cy="369332"/>
          </a:xfrm>
          <a:prstGeom prst="rect">
            <a:avLst/>
          </a:prstGeom>
        </p:spPr>
        <p:txBody>
          <a:bodyPr wrap="none">
            <a:spAutoFit/>
          </a:bodyPr>
          <a:lstStyle/>
          <a:p>
            <a:r>
              <a:rPr lang="en-US" altLang="zh-CN" dirty="0"/>
              <a:t>3</a:t>
            </a:r>
            <a:r>
              <a:rPr lang="zh-CN" altLang="zh-CN" dirty="0"/>
              <a:t>、按工作原理分，生物传感器有哪些种类？</a:t>
            </a:r>
          </a:p>
        </p:txBody>
      </p:sp>
      <p:sp>
        <p:nvSpPr>
          <p:cNvPr id="4" name="矩形 3"/>
          <p:cNvSpPr/>
          <p:nvPr/>
        </p:nvSpPr>
        <p:spPr>
          <a:xfrm>
            <a:off x="1456944" y="1751618"/>
            <a:ext cx="10366248" cy="605294"/>
          </a:xfrm>
          <a:prstGeom prst="rect">
            <a:avLst/>
          </a:prstGeom>
        </p:spPr>
        <p:txBody>
          <a:bodyPr wrap="square">
            <a:spAutoFit/>
          </a:bodyPr>
          <a:lstStyle/>
          <a:p>
            <a:pPr algn="just">
              <a:lnSpc>
                <a:spcPts val="2000"/>
              </a:lnSpc>
              <a:spcAft>
                <a:spcPts val="0"/>
              </a:spcAft>
            </a:pPr>
            <a:r>
              <a:rPr lang="zh-CN" altLang="zh-CN" kern="100" dirty="0">
                <a:solidFill>
                  <a:srgbClr val="000000"/>
                </a:solidFill>
                <a:latin typeface="Times New Roman"/>
              </a:rPr>
              <a:t>答：可分为以下几类：①将化学变化转变成电信号（间接型）；②将热变化转换为电信号（间接型）；③将光效应转变为电信号（间接型）；④直接产生电信号方式（直接型）。</a:t>
            </a:r>
            <a:endParaRPr lang="zh-CN" altLang="zh-CN" kern="100" dirty="0">
              <a:latin typeface="Times New Roman"/>
            </a:endParaRPr>
          </a:p>
        </p:txBody>
      </p:sp>
      <p:sp>
        <p:nvSpPr>
          <p:cNvPr id="5" name="矩形 4"/>
          <p:cNvSpPr/>
          <p:nvPr/>
        </p:nvSpPr>
        <p:spPr>
          <a:xfrm>
            <a:off x="941832" y="2723126"/>
            <a:ext cx="3544560" cy="369332"/>
          </a:xfrm>
          <a:prstGeom prst="rect">
            <a:avLst/>
          </a:prstGeom>
        </p:spPr>
        <p:txBody>
          <a:bodyPr wrap="none">
            <a:spAutoFit/>
          </a:bodyPr>
          <a:lstStyle/>
          <a:p>
            <a:r>
              <a:rPr lang="en-US" altLang="zh-CN" dirty="0"/>
              <a:t>4</a:t>
            </a:r>
            <a:r>
              <a:rPr lang="zh-CN" altLang="zh-CN" dirty="0"/>
              <a:t>、简要说明生物传感器的特点。</a:t>
            </a:r>
          </a:p>
        </p:txBody>
      </p:sp>
      <p:sp>
        <p:nvSpPr>
          <p:cNvPr id="6" name="矩形 5"/>
          <p:cNvSpPr/>
          <p:nvPr/>
        </p:nvSpPr>
        <p:spPr>
          <a:xfrm>
            <a:off x="784860" y="3366778"/>
            <a:ext cx="10988040" cy="2657138"/>
          </a:xfrm>
          <a:prstGeom prst="rect">
            <a:avLst/>
          </a:prstGeom>
        </p:spPr>
        <p:txBody>
          <a:bodyPr wrap="square">
            <a:spAutoFit/>
          </a:bodyPr>
          <a:lstStyle/>
          <a:p>
            <a:pPr algn="just">
              <a:lnSpc>
                <a:spcPts val="2000"/>
              </a:lnSpc>
              <a:spcAft>
                <a:spcPts val="0"/>
              </a:spcAft>
            </a:pPr>
            <a:r>
              <a:rPr lang="zh-CN" altLang="zh-CN" kern="100" dirty="0">
                <a:solidFill>
                  <a:srgbClr val="000000"/>
                </a:solidFill>
                <a:latin typeface="Times New Roman"/>
              </a:rPr>
              <a:t>答：①测定范围广。根据生物反应的奇异性和多样性，从理论上讲可以制造出测定所有生物物质的多种多样的生物传感器；</a:t>
            </a:r>
            <a:endParaRPr lang="zh-CN" altLang="zh-CN" kern="100" dirty="0">
              <a:latin typeface="Times New Roman"/>
            </a:endParaRPr>
          </a:p>
          <a:p>
            <a:pPr indent="266700" algn="just">
              <a:lnSpc>
                <a:spcPts val="2000"/>
              </a:lnSpc>
              <a:spcAft>
                <a:spcPts val="0"/>
              </a:spcAft>
            </a:pPr>
            <a:r>
              <a:rPr lang="zh-CN" altLang="zh-CN" kern="100" dirty="0">
                <a:solidFill>
                  <a:srgbClr val="000000"/>
                </a:solidFill>
                <a:latin typeface="Times New Roman"/>
              </a:rPr>
              <a:t>②不需要样品的预处理，样品的被测组分的分离和检测同时完成。</a:t>
            </a:r>
            <a:endParaRPr lang="zh-CN" altLang="zh-CN" kern="100" dirty="0">
              <a:latin typeface="Times New Roman"/>
            </a:endParaRPr>
          </a:p>
          <a:p>
            <a:pPr indent="266700" algn="just">
              <a:lnSpc>
                <a:spcPts val="2000"/>
              </a:lnSpc>
              <a:spcAft>
                <a:spcPts val="0"/>
              </a:spcAft>
            </a:pPr>
            <a:r>
              <a:rPr lang="zh-CN" altLang="zh-CN" kern="100" dirty="0">
                <a:solidFill>
                  <a:srgbClr val="000000"/>
                </a:solidFill>
                <a:latin typeface="Times New Roman"/>
              </a:rPr>
              <a:t>③克服了过去酶法分析试剂费用高昂和化学分析繁琐的缺点。</a:t>
            </a:r>
            <a:endParaRPr lang="zh-CN" altLang="zh-CN" kern="100" dirty="0">
              <a:latin typeface="Times New Roman"/>
            </a:endParaRPr>
          </a:p>
          <a:p>
            <a:pPr indent="266700" algn="just">
              <a:lnSpc>
                <a:spcPts val="2000"/>
              </a:lnSpc>
              <a:spcAft>
                <a:spcPts val="0"/>
              </a:spcAft>
            </a:pPr>
            <a:r>
              <a:rPr lang="zh-CN" altLang="zh-CN" kern="100" dirty="0">
                <a:solidFill>
                  <a:srgbClr val="000000"/>
                </a:solidFill>
                <a:latin typeface="Times New Roman"/>
              </a:rPr>
              <a:t>④这类生物传感器是在无试剂条件下工作的</a:t>
            </a:r>
            <a:r>
              <a:rPr lang="en-US" altLang="zh-CN" kern="100" dirty="0">
                <a:solidFill>
                  <a:srgbClr val="000000"/>
                </a:solidFill>
                <a:latin typeface="Times New Roman"/>
              </a:rPr>
              <a:t>(</a:t>
            </a:r>
            <a:r>
              <a:rPr lang="zh-CN" altLang="zh-CN" kern="100" dirty="0">
                <a:solidFill>
                  <a:srgbClr val="000000"/>
                </a:solidFill>
                <a:latin typeface="Times New Roman"/>
              </a:rPr>
              <a:t>缓冲液除外</a:t>
            </a:r>
            <a:r>
              <a:rPr lang="en-US" altLang="zh-CN" kern="100" dirty="0">
                <a:solidFill>
                  <a:srgbClr val="000000"/>
                </a:solidFill>
                <a:latin typeface="Times New Roman"/>
              </a:rPr>
              <a:t>)</a:t>
            </a:r>
            <a:r>
              <a:rPr lang="zh-CN" altLang="zh-CN" kern="100" dirty="0">
                <a:solidFill>
                  <a:srgbClr val="000000"/>
                </a:solidFill>
                <a:latin typeface="Times New Roman"/>
              </a:rPr>
              <a:t>，测定过程简单、快速。</a:t>
            </a:r>
            <a:endParaRPr lang="zh-CN" altLang="zh-CN" kern="100" dirty="0">
              <a:latin typeface="Times New Roman"/>
            </a:endParaRPr>
          </a:p>
          <a:p>
            <a:pPr indent="266700" algn="just">
              <a:lnSpc>
                <a:spcPts val="2000"/>
              </a:lnSpc>
              <a:spcAft>
                <a:spcPts val="0"/>
              </a:spcAft>
            </a:pPr>
            <a:r>
              <a:rPr lang="zh-CN" altLang="zh-CN" kern="100" dirty="0">
                <a:solidFill>
                  <a:srgbClr val="000000"/>
                </a:solidFill>
                <a:latin typeface="Times New Roman"/>
              </a:rPr>
              <a:t>⑤准确度和灵敏度高。一般相对误差不超过</a:t>
            </a:r>
            <a:r>
              <a:rPr lang="en-US" altLang="zh-CN" kern="100" dirty="0">
                <a:solidFill>
                  <a:srgbClr val="000000"/>
                </a:solidFill>
                <a:latin typeface="Times New Roman"/>
              </a:rPr>
              <a:t>1</a:t>
            </a:r>
            <a:r>
              <a:rPr lang="zh-CN" altLang="zh-CN" kern="100" dirty="0">
                <a:solidFill>
                  <a:srgbClr val="000000"/>
                </a:solidFill>
                <a:latin typeface="Times New Roman"/>
              </a:rPr>
              <a:t>％。</a:t>
            </a:r>
            <a:endParaRPr lang="zh-CN" altLang="zh-CN" kern="100" dirty="0">
              <a:latin typeface="Times New Roman"/>
            </a:endParaRPr>
          </a:p>
          <a:p>
            <a:pPr indent="266700" algn="just">
              <a:lnSpc>
                <a:spcPts val="2000"/>
              </a:lnSpc>
              <a:spcAft>
                <a:spcPts val="0"/>
              </a:spcAft>
            </a:pPr>
            <a:r>
              <a:rPr lang="zh-CN" altLang="zh-CN" kern="100" dirty="0">
                <a:solidFill>
                  <a:srgbClr val="000000"/>
                </a:solidFill>
                <a:latin typeface="Times New Roman"/>
              </a:rPr>
              <a:t>⑥由于体积小巧，可连续在线监测、联机操作、直接显示与读出测试结果，容易实现自动分析。</a:t>
            </a:r>
            <a:endParaRPr lang="zh-CN" altLang="zh-CN" kern="100" dirty="0">
              <a:latin typeface="Times New Roman"/>
            </a:endParaRPr>
          </a:p>
          <a:p>
            <a:pPr indent="266700" algn="just">
              <a:lnSpc>
                <a:spcPts val="2000"/>
              </a:lnSpc>
              <a:spcAft>
                <a:spcPts val="0"/>
              </a:spcAft>
            </a:pPr>
            <a:r>
              <a:rPr lang="zh-CN" altLang="zh-CN" kern="100" dirty="0">
                <a:solidFill>
                  <a:srgbClr val="000000"/>
                </a:solidFill>
                <a:latin typeface="Times New Roman"/>
              </a:rPr>
              <a:t>⑦专一性强，只对特定物质起反应，而且不受颜色、浊度的影响。</a:t>
            </a:r>
            <a:endParaRPr lang="zh-CN" altLang="zh-CN" kern="100" dirty="0">
              <a:latin typeface="Times New Roman"/>
            </a:endParaRPr>
          </a:p>
          <a:p>
            <a:pPr indent="266700" algn="just">
              <a:lnSpc>
                <a:spcPts val="2000"/>
              </a:lnSpc>
              <a:spcAft>
                <a:spcPts val="0"/>
              </a:spcAft>
            </a:pPr>
            <a:r>
              <a:rPr lang="zh-CN" altLang="zh-CN" kern="100" dirty="0">
                <a:solidFill>
                  <a:srgbClr val="000000"/>
                </a:solidFill>
                <a:latin typeface="Times New Roman"/>
              </a:rPr>
              <a:t>⑧可进入生物体内。</a:t>
            </a:r>
            <a:endParaRPr lang="zh-CN" altLang="zh-CN" kern="100" dirty="0">
              <a:latin typeface="Times New Roman"/>
            </a:endParaRPr>
          </a:p>
          <a:p>
            <a:pPr indent="266700" algn="just">
              <a:lnSpc>
                <a:spcPts val="2000"/>
              </a:lnSpc>
              <a:spcAft>
                <a:spcPts val="0"/>
              </a:spcAft>
            </a:pPr>
            <a:r>
              <a:rPr lang="zh-CN" altLang="zh-CN" kern="100" dirty="0">
                <a:solidFill>
                  <a:srgbClr val="000000"/>
                </a:solidFill>
                <a:latin typeface="Times New Roman"/>
              </a:rPr>
              <a:t>⑨传感器连同测定仪的成本很低，便于推广普及。</a:t>
            </a:r>
            <a:endParaRPr lang="zh-CN" altLang="zh-CN" kern="100" dirty="0">
              <a:latin typeface="Times New Roman"/>
            </a:endParaRPr>
          </a:p>
        </p:txBody>
      </p:sp>
    </p:spTree>
    <p:extLst>
      <p:ext uri="{BB962C8B-B14F-4D97-AF65-F5344CB8AC3E}">
        <p14:creationId xmlns:p14="http://schemas.microsoft.com/office/powerpoint/2010/main" val="22380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1832" y="212098"/>
            <a:ext cx="3977640" cy="646331"/>
          </a:xfrm>
          <a:prstGeom prst="rect">
            <a:avLst/>
          </a:prstGeom>
          <a:noFill/>
        </p:spPr>
        <p:txBody>
          <a:bodyPr wrap="square" rtlCol="0">
            <a:spAutoFit/>
          </a:bodyPr>
          <a:lstStyle/>
          <a:p>
            <a:r>
              <a:rPr lang="zh-CN" altLang="en-US" sz="3600" dirty="0" smtClean="0">
                <a:solidFill>
                  <a:srgbClr val="FF0000"/>
                </a:solidFill>
              </a:rPr>
              <a:t>简答题</a:t>
            </a:r>
            <a:endParaRPr lang="zh-CN" altLang="en-US" sz="3600" dirty="0">
              <a:solidFill>
                <a:srgbClr val="FF0000"/>
              </a:solidFill>
            </a:endParaRPr>
          </a:p>
        </p:txBody>
      </p:sp>
      <p:sp>
        <p:nvSpPr>
          <p:cNvPr id="3" name="矩形 2"/>
          <p:cNvSpPr/>
          <p:nvPr/>
        </p:nvSpPr>
        <p:spPr>
          <a:xfrm>
            <a:off x="941832" y="1196078"/>
            <a:ext cx="4698722" cy="369332"/>
          </a:xfrm>
          <a:prstGeom prst="rect">
            <a:avLst/>
          </a:prstGeom>
        </p:spPr>
        <p:txBody>
          <a:bodyPr wrap="none">
            <a:spAutoFit/>
          </a:bodyPr>
          <a:lstStyle/>
          <a:p>
            <a:r>
              <a:rPr lang="en-US" altLang="zh-CN" dirty="0"/>
              <a:t>5</a:t>
            </a:r>
            <a:r>
              <a:rPr lang="zh-CN" altLang="zh-CN" dirty="0"/>
              <a:t>、请谈谈你对生物传感器发展方向的看法。</a:t>
            </a:r>
          </a:p>
        </p:txBody>
      </p:sp>
      <p:sp>
        <p:nvSpPr>
          <p:cNvPr id="4" name="矩形 3"/>
          <p:cNvSpPr/>
          <p:nvPr/>
        </p:nvSpPr>
        <p:spPr>
          <a:xfrm>
            <a:off x="1054608" y="1760327"/>
            <a:ext cx="10850880" cy="646331"/>
          </a:xfrm>
          <a:prstGeom prst="rect">
            <a:avLst/>
          </a:prstGeom>
        </p:spPr>
        <p:txBody>
          <a:bodyPr wrap="square">
            <a:spAutoFit/>
          </a:bodyPr>
          <a:lstStyle/>
          <a:p>
            <a:r>
              <a:rPr lang="zh-CN" altLang="zh-CN" dirty="0"/>
              <a:t>答：①集成化微型生物传感器的研究；②生物芯片</a:t>
            </a:r>
            <a:r>
              <a:rPr lang="en-US" altLang="zh-CN" dirty="0"/>
              <a:t>(</a:t>
            </a:r>
            <a:r>
              <a:rPr lang="zh-CN" altLang="zh-CN" dirty="0"/>
              <a:t>仿人脑</a:t>
            </a:r>
            <a:r>
              <a:rPr lang="en-US" altLang="zh-CN" dirty="0"/>
              <a:t>)</a:t>
            </a:r>
            <a:r>
              <a:rPr lang="zh-CN" altLang="zh-CN" dirty="0"/>
              <a:t>； ③仿生传感器</a:t>
            </a:r>
            <a:r>
              <a:rPr lang="en-US" altLang="zh-CN" dirty="0"/>
              <a:t>(</a:t>
            </a:r>
            <a:r>
              <a:rPr lang="zh-CN" altLang="zh-CN" dirty="0"/>
              <a:t>蝙蝠的超声波定位、海豚的声纳导航测距、信鸽的方向识别、狗的嗅觉</a:t>
            </a:r>
            <a:r>
              <a:rPr lang="en-US" altLang="zh-CN" dirty="0"/>
              <a:t>)</a:t>
            </a:r>
            <a:r>
              <a:rPr lang="zh-CN" altLang="zh-CN" dirty="0"/>
              <a:t>。</a:t>
            </a:r>
            <a:endParaRPr lang="zh-CN" altLang="en-US" dirty="0"/>
          </a:p>
        </p:txBody>
      </p:sp>
      <p:sp>
        <p:nvSpPr>
          <p:cNvPr id="5" name="矩形 4"/>
          <p:cNvSpPr/>
          <p:nvPr/>
        </p:nvSpPr>
        <p:spPr>
          <a:xfrm>
            <a:off x="1054608" y="2875002"/>
            <a:ext cx="3544560" cy="369332"/>
          </a:xfrm>
          <a:prstGeom prst="rect">
            <a:avLst/>
          </a:prstGeom>
        </p:spPr>
        <p:txBody>
          <a:bodyPr wrap="none">
            <a:spAutoFit/>
          </a:bodyPr>
          <a:lstStyle/>
          <a:p>
            <a:r>
              <a:rPr lang="en-US" altLang="zh-CN" dirty="0"/>
              <a:t>6</a:t>
            </a:r>
            <a:r>
              <a:rPr lang="zh-CN" altLang="zh-CN" dirty="0"/>
              <a:t>、简述生物传感器的工作原理。</a:t>
            </a:r>
            <a:endParaRPr lang="zh-CN" altLang="zh-CN" dirty="0">
              <a:effectLst/>
            </a:endParaRPr>
          </a:p>
        </p:txBody>
      </p:sp>
      <p:sp>
        <p:nvSpPr>
          <p:cNvPr id="6" name="矩形 5"/>
          <p:cNvSpPr/>
          <p:nvPr/>
        </p:nvSpPr>
        <p:spPr>
          <a:xfrm>
            <a:off x="1136904" y="3757506"/>
            <a:ext cx="6092825" cy="2031325"/>
          </a:xfrm>
          <a:prstGeom prst="rect">
            <a:avLst/>
          </a:prstGeom>
        </p:spPr>
        <p:txBody>
          <a:bodyPr>
            <a:spAutoFit/>
          </a:bodyPr>
          <a:lstStyle/>
          <a:p>
            <a:r>
              <a:rPr lang="zh-CN" altLang="zh-CN" kern="100" dirty="0">
                <a:cs typeface="Times New Roman"/>
              </a:rPr>
              <a:t>答：</a:t>
            </a:r>
            <a:r>
              <a:rPr lang="zh-CN" altLang="zh-CN" dirty="0">
                <a:cs typeface="Times New Roman"/>
              </a:rPr>
              <a:t>生物传感器是通过被测定分子与固定在生物接受器上的敏感材料（即</a:t>
            </a:r>
            <a:r>
              <a:rPr lang="zh-CN" altLang="zh-CN" kern="100" dirty="0">
                <a:cs typeface="Times New Roman"/>
              </a:rPr>
              <a:t>生物敏感</a:t>
            </a:r>
            <a:r>
              <a:rPr lang="zh-CN" altLang="zh-CN" kern="100" dirty="0">
                <a:latin typeface="Times New Roman"/>
                <a:cs typeface="Times New Roman"/>
              </a:rPr>
              <a:t>膜）</a:t>
            </a:r>
            <a:r>
              <a:rPr lang="zh-CN" altLang="zh-CN" dirty="0">
                <a:cs typeface="Times New Roman"/>
              </a:rPr>
              <a:t>发生特异性结合，并发生生物化学反应，产生热焓变化、离子强度变化、</a:t>
            </a:r>
            <a:r>
              <a:rPr lang="zh-CN" altLang="zh-CN" dirty="0">
                <a:ea typeface="Times New Roman"/>
              </a:rPr>
              <a:t>pH</a:t>
            </a:r>
            <a:r>
              <a:rPr lang="zh-CN" altLang="zh-CN" dirty="0">
                <a:cs typeface="Times New Roman"/>
              </a:rPr>
              <a:t>变化、颜色变化或质量变化等信号，产生信号的强弱在一定条件下与特异性结合的被测定分子的量存在一定的数学关系，这些信号经换能器转变成电信号后被放大测定，从而间接测定被测定分子的量，如下图所示。</a:t>
            </a:r>
            <a:endParaRPr lang="zh-CN" altLang="en-US" dirty="0"/>
          </a:p>
        </p:txBody>
      </p:sp>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447777925"/>
              </p:ext>
            </p:extLst>
          </p:nvPr>
        </p:nvGraphicFramePr>
        <p:xfrm>
          <a:off x="7836408" y="3145536"/>
          <a:ext cx="3589338" cy="2720975"/>
        </p:xfrm>
        <a:graphic>
          <a:graphicData uri="http://schemas.openxmlformats.org/presentationml/2006/ole">
            <mc:AlternateContent xmlns:mc="http://schemas.openxmlformats.org/markup-compatibility/2006">
              <mc:Choice xmlns:v="urn:schemas-microsoft-com:vml" Requires="v">
                <p:oleObj spid="_x0000_s55305" r:id="rId3" imgW="3187154" imgH="2410358" progId="Visio.Drawing.6">
                  <p:embed/>
                </p:oleObj>
              </mc:Choice>
              <mc:Fallback>
                <p:oleObj r:id="rId3" imgW="3187154" imgH="2410358" progId="Visio.Drawing.6">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6408" y="3145536"/>
                        <a:ext cx="3589338" cy="2720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380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全反射特性</a:t>
            </a:r>
            <a:endParaRPr lang="zh-CN" altLang="en-US" dirty="0"/>
          </a:p>
        </p:txBody>
      </p:sp>
      <p:sp>
        <p:nvSpPr>
          <p:cNvPr id="3" name="TextBox 2"/>
          <p:cNvSpPr txBox="1"/>
          <p:nvPr/>
        </p:nvSpPr>
        <p:spPr>
          <a:xfrm>
            <a:off x="829340" y="1190847"/>
            <a:ext cx="8272130" cy="461665"/>
          </a:xfrm>
          <a:prstGeom prst="rect">
            <a:avLst/>
          </a:prstGeom>
          <a:noFill/>
        </p:spPr>
        <p:txBody>
          <a:bodyPr wrap="square" rtlCol="0">
            <a:spAutoFit/>
          </a:bodyPr>
          <a:lstStyle/>
          <a:p>
            <a:r>
              <a:rPr lang="zh-CN" altLang="en-US" sz="2400" b="1" dirty="0" smtClean="0">
                <a:solidFill>
                  <a:srgbClr val="FF0000"/>
                </a:solidFill>
              </a:rPr>
              <a:t>超声波的反射系数：</a:t>
            </a:r>
            <a:endParaRPr lang="zh-CN" altLang="en-US" sz="2400" b="1" dirty="0">
              <a:solidFill>
                <a:srgbClr val="FF0000"/>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800889378"/>
              </p:ext>
            </p:extLst>
          </p:nvPr>
        </p:nvGraphicFramePr>
        <p:xfrm>
          <a:off x="3735314" y="2810540"/>
          <a:ext cx="4146698" cy="1275907"/>
        </p:xfrm>
        <a:graphic>
          <a:graphicData uri="http://schemas.openxmlformats.org/presentationml/2006/ole">
            <mc:AlternateContent xmlns:mc="http://schemas.openxmlformats.org/markup-compatibility/2006">
              <mc:Choice xmlns:v="urn:schemas-microsoft-com:vml" Requires="v">
                <p:oleObj spid="_x0000_s12339" name="Equation" r:id="rId3" imgW="1485720" imgH="457200" progId="Equation.DSMT4">
                  <p:embed/>
                </p:oleObj>
              </mc:Choice>
              <mc:Fallback>
                <p:oleObj name="Equation" r:id="rId3" imgW="1485720" imgH="457200" progId="Equation.DSMT4">
                  <p:embed/>
                  <p:pic>
                    <p:nvPicPr>
                      <p:cNvPr id="0" name=""/>
                      <p:cNvPicPr/>
                      <p:nvPr/>
                    </p:nvPicPr>
                    <p:blipFill>
                      <a:blip r:embed="rId4"/>
                      <a:stretch>
                        <a:fillRect/>
                      </a:stretch>
                    </p:blipFill>
                    <p:spPr>
                      <a:xfrm>
                        <a:off x="3735314" y="2810540"/>
                        <a:ext cx="4146698" cy="1275907"/>
                      </a:xfrm>
                      <a:prstGeom prst="rect">
                        <a:avLst/>
                      </a:prstGeom>
                    </p:spPr>
                  </p:pic>
                </p:oleObj>
              </mc:Fallback>
            </mc:AlternateContent>
          </a:graphicData>
        </a:graphic>
      </p:graphicFrame>
      <p:sp>
        <p:nvSpPr>
          <p:cNvPr id="5" name="TextBox 4"/>
          <p:cNvSpPr txBox="1"/>
          <p:nvPr/>
        </p:nvSpPr>
        <p:spPr>
          <a:xfrm>
            <a:off x="520996" y="2943072"/>
            <a:ext cx="8272130" cy="523220"/>
          </a:xfrm>
          <a:prstGeom prst="rect">
            <a:avLst/>
          </a:prstGeom>
          <a:noFill/>
        </p:spPr>
        <p:txBody>
          <a:bodyPr wrap="square" rtlCol="0">
            <a:spAutoFit/>
          </a:bodyPr>
          <a:lstStyle/>
          <a:p>
            <a:r>
              <a:rPr lang="zh-CN" altLang="en-US" sz="2800" b="1" dirty="0" smtClean="0">
                <a:solidFill>
                  <a:srgbClr val="FF0000"/>
                </a:solidFill>
              </a:rPr>
              <a:t>超声波的透射系数：</a:t>
            </a:r>
            <a:endParaRPr lang="zh-CN" altLang="en-US" sz="2800" b="1" dirty="0">
              <a:solidFill>
                <a:srgbClr val="FF0000"/>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09242060"/>
              </p:ext>
            </p:extLst>
          </p:nvPr>
        </p:nvGraphicFramePr>
        <p:xfrm>
          <a:off x="3831709" y="152344"/>
          <a:ext cx="2835275" cy="2446337"/>
        </p:xfrm>
        <a:graphic>
          <a:graphicData uri="http://schemas.openxmlformats.org/presentationml/2006/ole">
            <mc:AlternateContent xmlns:mc="http://schemas.openxmlformats.org/markup-compatibility/2006">
              <mc:Choice xmlns:v="urn:schemas-microsoft-com:vml" Requires="v">
                <p:oleObj spid="_x0000_s12340" name="Equation" r:id="rId5" imgW="1015920" imgH="876240" progId="Equation.DSMT4">
                  <p:embed/>
                </p:oleObj>
              </mc:Choice>
              <mc:Fallback>
                <p:oleObj name="Equation" r:id="rId5" imgW="1015920" imgH="876240" progId="Equation.DSMT4">
                  <p:embed/>
                  <p:pic>
                    <p:nvPicPr>
                      <p:cNvPr id="0" name="对象 3"/>
                      <p:cNvPicPr>
                        <a:picLocks noChangeAspect="1" noChangeArrowheads="1"/>
                      </p:cNvPicPr>
                      <p:nvPr/>
                    </p:nvPicPr>
                    <p:blipFill>
                      <a:blip r:embed="rId6"/>
                      <a:srcRect/>
                      <a:stretch>
                        <a:fillRect/>
                      </a:stretch>
                    </p:blipFill>
                    <p:spPr bwMode="auto">
                      <a:xfrm>
                        <a:off x="3831709" y="152344"/>
                        <a:ext cx="2835275"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p:nvPr/>
        </p:nvSpPr>
        <p:spPr>
          <a:xfrm>
            <a:off x="829340" y="4465674"/>
            <a:ext cx="10717617" cy="1704954"/>
          </a:xfrm>
          <a:prstGeom prst="rect">
            <a:avLst/>
          </a:prstGeom>
          <a:noFill/>
        </p:spPr>
        <p:txBody>
          <a:bodyPr wrap="square" rtlCol="0">
            <a:spAutoFit/>
          </a:bodyPr>
          <a:lstStyle/>
          <a:p>
            <a:pPr>
              <a:lnSpc>
                <a:spcPct val="150000"/>
              </a:lnSpc>
            </a:pPr>
            <a:r>
              <a:rPr lang="zh-CN" altLang="en-US" b="1" dirty="0" smtClean="0">
                <a:solidFill>
                  <a:srgbClr val="FF0000"/>
                </a:solidFill>
              </a:rPr>
              <a:t>由上式可知，若超声波垂直入射到分界面，两种介质的密度相近，则反射系数</a:t>
            </a:r>
            <a:r>
              <a:rPr lang="en-US" altLang="zh-CN" b="1" dirty="0" smtClean="0">
                <a:solidFill>
                  <a:srgbClr val="FF0000"/>
                </a:solidFill>
              </a:rPr>
              <a:t>R=0</a:t>
            </a:r>
            <a:r>
              <a:rPr lang="zh-CN" altLang="en-US" b="1" dirty="0" smtClean="0">
                <a:solidFill>
                  <a:srgbClr val="FF0000"/>
                </a:solidFill>
              </a:rPr>
              <a:t>，透射系数</a:t>
            </a:r>
            <a:r>
              <a:rPr lang="en-US" altLang="zh-CN" b="1" dirty="0" smtClean="0">
                <a:solidFill>
                  <a:srgbClr val="FF0000"/>
                </a:solidFill>
              </a:rPr>
              <a:t>T=1</a:t>
            </a:r>
            <a:r>
              <a:rPr lang="zh-CN" altLang="en-US" b="1" dirty="0" smtClean="0">
                <a:solidFill>
                  <a:srgbClr val="FF0000"/>
                </a:solidFill>
              </a:rPr>
              <a:t>；</a:t>
            </a:r>
            <a:endParaRPr lang="en-US" altLang="zh-CN" b="1" dirty="0" smtClean="0">
              <a:solidFill>
                <a:srgbClr val="FF0000"/>
              </a:solidFill>
            </a:endParaRPr>
          </a:p>
          <a:p>
            <a:pPr>
              <a:lnSpc>
                <a:spcPct val="150000"/>
              </a:lnSpc>
            </a:pPr>
            <a:r>
              <a:rPr lang="zh-CN" altLang="en-US" b="1" dirty="0" smtClean="0">
                <a:solidFill>
                  <a:srgbClr val="FF0000"/>
                </a:solidFill>
              </a:rPr>
              <a:t>若分界面密度相差很大，这</a:t>
            </a:r>
            <a:r>
              <a:rPr lang="en-US" altLang="zh-CN" b="1" dirty="0" smtClean="0">
                <a:solidFill>
                  <a:srgbClr val="FF0000"/>
                </a:solidFill>
              </a:rPr>
              <a:t>R=1</a:t>
            </a:r>
            <a:r>
              <a:rPr lang="zh-CN" altLang="en-US" b="1" dirty="0" smtClean="0">
                <a:solidFill>
                  <a:srgbClr val="FF0000"/>
                </a:solidFill>
              </a:rPr>
              <a:t>，</a:t>
            </a:r>
            <a:r>
              <a:rPr lang="en-US" altLang="zh-CN" b="1" dirty="0" smtClean="0">
                <a:solidFill>
                  <a:srgbClr val="FF0000"/>
                </a:solidFill>
              </a:rPr>
              <a:t>T=0</a:t>
            </a:r>
            <a:r>
              <a:rPr lang="zh-CN" altLang="en-US" b="1" dirty="0" smtClean="0">
                <a:solidFill>
                  <a:srgbClr val="FF0000"/>
                </a:solidFill>
              </a:rPr>
              <a:t>；</a:t>
            </a:r>
            <a:endParaRPr lang="en-US" altLang="zh-CN" b="1" dirty="0" smtClean="0">
              <a:solidFill>
                <a:srgbClr val="FF0000"/>
              </a:solidFill>
            </a:endParaRPr>
          </a:p>
          <a:p>
            <a:pPr>
              <a:lnSpc>
                <a:spcPct val="150000"/>
              </a:lnSpc>
            </a:pPr>
            <a:r>
              <a:rPr lang="zh-CN" altLang="en-US" b="1" dirty="0" smtClean="0">
                <a:solidFill>
                  <a:srgbClr val="FF0000"/>
                </a:solidFill>
              </a:rPr>
              <a:t>如</a:t>
            </a:r>
            <a:r>
              <a:rPr lang="en-US" altLang="zh-CN" b="1" dirty="0" smtClean="0">
                <a:solidFill>
                  <a:srgbClr val="FF0000"/>
                </a:solidFill>
              </a:rPr>
              <a:t>20</a:t>
            </a:r>
            <a:r>
              <a:rPr lang="zh-CN" altLang="en-US" b="1" dirty="0" smtClean="0">
                <a:solidFill>
                  <a:srgbClr val="FF0000"/>
                </a:solidFill>
              </a:rPr>
              <a:t>℃水，水的特性阻抗为</a:t>
            </a:r>
            <a:r>
              <a:rPr lang="el-GR" altLang="zh-CN" b="1" dirty="0" smtClean="0">
                <a:solidFill>
                  <a:srgbClr val="FF0000"/>
                </a:solidFill>
              </a:rPr>
              <a:t>ρ</a:t>
            </a:r>
            <a:r>
              <a:rPr lang="en-US" altLang="zh-CN" b="1" dirty="0" smtClean="0">
                <a:solidFill>
                  <a:srgbClr val="FF0000"/>
                </a:solidFill>
              </a:rPr>
              <a:t>1c1=1.48</a:t>
            </a:r>
            <a:r>
              <a:rPr lang="zh-CN" altLang="en-US" b="1" dirty="0" smtClean="0">
                <a:solidFill>
                  <a:srgbClr val="FF0000"/>
                </a:solidFill>
              </a:rPr>
              <a:t>*</a:t>
            </a:r>
            <a:r>
              <a:rPr lang="en-US" altLang="zh-CN" b="1" dirty="0" smtClean="0">
                <a:solidFill>
                  <a:srgbClr val="FF0000"/>
                </a:solidFill>
              </a:rPr>
              <a:t>10</a:t>
            </a:r>
            <a:r>
              <a:rPr lang="en-US" altLang="zh-CN" b="1" baseline="30000" dirty="0" smtClean="0">
                <a:solidFill>
                  <a:srgbClr val="FF0000"/>
                </a:solidFill>
              </a:rPr>
              <a:t>6</a:t>
            </a:r>
            <a:r>
              <a:rPr lang="en-US" altLang="zh-CN" b="1" dirty="0" smtClean="0">
                <a:solidFill>
                  <a:srgbClr val="FF0000"/>
                </a:solidFill>
              </a:rPr>
              <a:t>kg/m</a:t>
            </a:r>
            <a:r>
              <a:rPr lang="en-US" altLang="zh-CN" b="1" baseline="30000" dirty="0" smtClean="0">
                <a:solidFill>
                  <a:srgbClr val="FF0000"/>
                </a:solidFill>
              </a:rPr>
              <a:t>2</a:t>
            </a:r>
            <a:r>
              <a:rPr lang="en-US" altLang="zh-CN" b="1" dirty="0" smtClean="0">
                <a:solidFill>
                  <a:srgbClr val="FF0000"/>
                </a:solidFill>
              </a:rPr>
              <a:t>.s</a:t>
            </a:r>
            <a:r>
              <a:rPr lang="zh-CN" altLang="en-US" b="1" dirty="0" smtClean="0">
                <a:solidFill>
                  <a:srgbClr val="FF0000"/>
                </a:solidFill>
              </a:rPr>
              <a:t>，空气的</a:t>
            </a:r>
            <a:r>
              <a:rPr lang="zh-CN" altLang="en-US" b="1" dirty="0">
                <a:solidFill>
                  <a:srgbClr val="FF0000"/>
                </a:solidFill>
              </a:rPr>
              <a:t>水的特性阻抗为</a:t>
            </a:r>
            <a:r>
              <a:rPr lang="el-GR" altLang="zh-CN" b="1" dirty="0" smtClean="0">
                <a:solidFill>
                  <a:srgbClr val="FF0000"/>
                </a:solidFill>
              </a:rPr>
              <a:t>ρ</a:t>
            </a:r>
            <a:r>
              <a:rPr lang="en-US" altLang="zh-CN" b="1" dirty="0" smtClean="0">
                <a:solidFill>
                  <a:srgbClr val="FF0000"/>
                </a:solidFill>
              </a:rPr>
              <a:t>2c2=0.000429</a:t>
            </a:r>
            <a:r>
              <a:rPr lang="zh-CN" altLang="en-US" b="1" dirty="0" smtClean="0">
                <a:solidFill>
                  <a:srgbClr val="FF0000"/>
                </a:solidFill>
              </a:rPr>
              <a:t>*</a:t>
            </a:r>
            <a:r>
              <a:rPr lang="en-US" altLang="zh-CN" b="1" dirty="0" smtClean="0">
                <a:solidFill>
                  <a:srgbClr val="FF0000"/>
                </a:solidFill>
              </a:rPr>
              <a:t>10</a:t>
            </a:r>
            <a:r>
              <a:rPr lang="en-US" altLang="zh-CN" b="1" baseline="30000" dirty="0" smtClean="0">
                <a:solidFill>
                  <a:srgbClr val="FF0000"/>
                </a:solidFill>
              </a:rPr>
              <a:t>6</a:t>
            </a:r>
            <a:r>
              <a:rPr lang="en-US" altLang="zh-CN" b="1" dirty="0" smtClean="0">
                <a:solidFill>
                  <a:srgbClr val="FF0000"/>
                </a:solidFill>
              </a:rPr>
              <a:t>kg/m</a:t>
            </a:r>
            <a:r>
              <a:rPr lang="en-US" altLang="zh-CN" b="1" baseline="30000" dirty="0" smtClean="0">
                <a:solidFill>
                  <a:srgbClr val="FF0000"/>
                </a:solidFill>
              </a:rPr>
              <a:t>2</a:t>
            </a:r>
            <a:r>
              <a:rPr lang="en-US" altLang="zh-CN" b="1" dirty="0" smtClean="0">
                <a:solidFill>
                  <a:srgbClr val="FF0000"/>
                </a:solidFill>
              </a:rPr>
              <a:t>.s.</a:t>
            </a:r>
            <a:r>
              <a:rPr lang="el-GR" altLang="zh-CN" b="1" dirty="0">
                <a:solidFill>
                  <a:srgbClr val="FF0000"/>
                </a:solidFill>
              </a:rPr>
              <a:t> ρ</a:t>
            </a:r>
            <a:r>
              <a:rPr lang="en-US" altLang="zh-CN" b="1" dirty="0" smtClean="0">
                <a:solidFill>
                  <a:srgbClr val="FF0000"/>
                </a:solidFill>
              </a:rPr>
              <a:t>1c1&gt;&gt;</a:t>
            </a:r>
            <a:r>
              <a:rPr lang="el-GR" altLang="zh-CN" b="1" dirty="0" smtClean="0">
                <a:solidFill>
                  <a:srgbClr val="FF0000"/>
                </a:solidFill>
              </a:rPr>
              <a:t>ρ</a:t>
            </a:r>
            <a:r>
              <a:rPr lang="en-US" altLang="zh-CN" b="1" dirty="0" smtClean="0">
                <a:solidFill>
                  <a:srgbClr val="FF0000"/>
                </a:solidFill>
              </a:rPr>
              <a:t>2c2.</a:t>
            </a:r>
            <a:r>
              <a:rPr lang="zh-CN" altLang="en-US" b="1" dirty="0" smtClean="0">
                <a:solidFill>
                  <a:srgbClr val="FF0000"/>
                </a:solidFill>
              </a:rPr>
              <a:t>故超声波从水介质传播到水气分界面时，将发生全反射。</a:t>
            </a:r>
            <a:endParaRPr lang="en-US" altLang="zh-CN" b="1" dirty="0" smtClean="0">
              <a:solidFill>
                <a:srgbClr val="FF0000"/>
              </a:solidFill>
            </a:endParaRPr>
          </a:p>
        </p:txBody>
      </p:sp>
    </p:spTree>
    <p:extLst>
      <p:ext uri="{BB962C8B-B14F-4D97-AF65-F5344CB8AC3E}">
        <p14:creationId xmlns:p14="http://schemas.microsoft.com/office/powerpoint/2010/main" val="1782775041"/>
      </p:ext>
    </p:extLst>
  </p:cSld>
  <p:clrMapOvr>
    <a:masterClrMapping/>
  </p:clrMapOvr>
  <p:transition>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1832" y="212098"/>
            <a:ext cx="3977640" cy="646331"/>
          </a:xfrm>
          <a:prstGeom prst="rect">
            <a:avLst/>
          </a:prstGeom>
          <a:noFill/>
        </p:spPr>
        <p:txBody>
          <a:bodyPr wrap="square" rtlCol="0">
            <a:spAutoFit/>
          </a:bodyPr>
          <a:lstStyle/>
          <a:p>
            <a:r>
              <a:rPr lang="zh-CN" altLang="en-US" sz="3600" dirty="0" smtClean="0">
                <a:solidFill>
                  <a:srgbClr val="FF0000"/>
                </a:solidFill>
              </a:rPr>
              <a:t>简答题</a:t>
            </a:r>
            <a:endParaRPr lang="zh-CN" altLang="en-US" sz="3600" dirty="0">
              <a:solidFill>
                <a:srgbClr val="FF0000"/>
              </a:solidFill>
            </a:endParaRPr>
          </a:p>
        </p:txBody>
      </p:sp>
      <p:sp>
        <p:nvSpPr>
          <p:cNvPr id="3" name="矩形 2"/>
          <p:cNvSpPr/>
          <p:nvPr/>
        </p:nvSpPr>
        <p:spPr>
          <a:xfrm>
            <a:off x="1019925" y="1461254"/>
            <a:ext cx="2852063" cy="369332"/>
          </a:xfrm>
          <a:prstGeom prst="rect">
            <a:avLst/>
          </a:prstGeom>
        </p:spPr>
        <p:txBody>
          <a:bodyPr wrap="none">
            <a:spAutoFit/>
          </a:bodyPr>
          <a:lstStyle/>
          <a:p>
            <a:r>
              <a:rPr lang="en-US" altLang="zh-CN" dirty="0"/>
              <a:t>7</a:t>
            </a:r>
            <a:r>
              <a:rPr lang="zh-CN" altLang="zh-CN" dirty="0"/>
              <a:t>、简述生物芯片的种类。</a:t>
            </a:r>
            <a:endParaRPr lang="zh-CN" altLang="zh-CN" dirty="0">
              <a:effectLst/>
            </a:endParaRPr>
          </a:p>
        </p:txBody>
      </p:sp>
      <p:sp>
        <p:nvSpPr>
          <p:cNvPr id="4" name="矩形 3"/>
          <p:cNvSpPr/>
          <p:nvPr/>
        </p:nvSpPr>
        <p:spPr>
          <a:xfrm>
            <a:off x="1019925" y="2063419"/>
            <a:ext cx="6092825" cy="646331"/>
          </a:xfrm>
          <a:prstGeom prst="rect">
            <a:avLst/>
          </a:prstGeom>
        </p:spPr>
        <p:txBody>
          <a:bodyPr>
            <a:spAutoFit/>
          </a:bodyPr>
          <a:lstStyle/>
          <a:p>
            <a:r>
              <a:rPr lang="zh-CN" altLang="zh-CN" dirty="0"/>
              <a:t>答：生物芯片的种类很多，几种主要的生物芯片是：①基因芯片。②蛋白质芯片。③细胞芯片。④组织芯片。</a:t>
            </a:r>
            <a:endParaRPr lang="zh-CN" altLang="en-US" dirty="0"/>
          </a:p>
        </p:txBody>
      </p:sp>
      <p:sp>
        <p:nvSpPr>
          <p:cNvPr id="5" name="矩形 4"/>
          <p:cNvSpPr/>
          <p:nvPr/>
        </p:nvSpPr>
        <p:spPr>
          <a:xfrm>
            <a:off x="1132350" y="4316182"/>
            <a:ext cx="6092825" cy="923330"/>
          </a:xfrm>
          <a:prstGeom prst="rect">
            <a:avLst/>
          </a:prstGeom>
        </p:spPr>
        <p:txBody>
          <a:bodyPr>
            <a:spAutoFit/>
          </a:bodyPr>
          <a:lstStyle/>
          <a:p>
            <a:r>
              <a:rPr lang="zh-CN" altLang="zh-CN" dirty="0" smtClean="0"/>
              <a:t>答</a:t>
            </a:r>
            <a:r>
              <a:rPr lang="zh-CN" altLang="zh-CN" dirty="0"/>
              <a:t>：根据敏感物质的不同</a:t>
            </a:r>
            <a:r>
              <a:rPr lang="en-US" altLang="zh-CN" dirty="0"/>
              <a:t>,</a:t>
            </a:r>
            <a:r>
              <a:rPr lang="zh-CN" altLang="zh-CN" dirty="0"/>
              <a:t>生物传感器可分酶传感器、微生物传感器、组织传感器、细胞及细胞器传感器、基因传感器、免疫传感器等。</a:t>
            </a:r>
          </a:p>
        </p:txBody>
      </p:sp>
      <p:sp>
        <p:nvSpPr>
          <p:cNvPr id="6" name="矩形 5"/>
          <p:cNvSpPr/>
          <p:nvPr/>
        </p:nvSpPr>
        <p:spPr>
          <a:xfrm>
            <a:off x="1141458" y="3363206"/>
            <a:ext cx="6083717" cy="369332"/>
          </a:xfrm>
          <a:prstGeom prst="rect">
            <a:avLst/>
          </a:prstGeom>
        </p:spPr>
        <p:txBody>
          <a:bodyPr wrap="none">
            <a:spAutoFit/>
          </a:bodyPr>
          <a:lstStyle/>
          <a:p>
            <a:r>
              <a:rPr lang="en-US" altLang="zh-CN" dirty="0"/>
              <a:t>8</a:t>
            </a:r>
            <a:r>
              <a:rPr lang="zh-CN" altLang="zh-CN" dirty="0"/>
              <a:t>、根据敏感物质的不同，生物传感器可以分为哪些类别？</a:t>
            </a:r>
          </a:p>
        </p:txBody>
      </p:sp>
    </p:spTree>
    <p:extLst>
      <p:ext uri="{BB962C8B-B14F-4D97-AF65-F5344CB8AC3E}">
        <p14:creationId xmlns:p14="http://schemas.microsoft.com/office/powerpoint/2010/main" val="22380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1832" y="212098"/>
            <a:ext cx="3977640" cy="646331"/>
          </a:xfrm>
          <a:prstGeom prst="rect">
            <a:avLst/>
          </a:prstGeom>
          <a:noFill/>
        </p:spPr>
        <p:txBody>
          <a:bodyPr wrap="square" rtlCol="0">
            <a:spAutoFit/>
          </a:bodyPr>
          <a:lstStyle/>
          <a:p>
            <a:r>
              <a:rPr lang="zh-CN" altLang="en-US" sz="3600" dirty="0" smtClean="0">
                <a:solidFill>
                  <a:srgbClr val="FF0000"/>
                </a:solidFill>
              </a:rPr>
              <a:t>简答题</a:t>
            </a:r>
            <a:endParaRPr lang="zh-CN" altLang="en-US" sz="3600" dirty="0">
              <a:solidFill>
                <a:srgbClr val="FF0000"/>
              </a:solidFill>
            </a:endParaRPr>
          </a:p>
        </p:txBody>
      </p:sp>
      <p:sp>
        <p:nvSpPr>
          <p:cNvPr id="3" name="矩形 2"/>
          <p:cNvSpPr/>
          <p:nvPr/>
        </p:nvSpPr>
        <p:spPr>
          <a:xfrm>
            <a:off x="1041487" y="1241798"/>
            <a:ext cx="3877985" cy="369332"/>
          </a:xfrm>
          <a:prstGeom prst="rect">
            <a:avLst/>
          </a:prstGeom>
        </p:spPr>
        <p:txBody>
          <a:bodyPr wrap="none">
            <a:spAutoFit/>
          </a:bodyPr>
          <a:lstStyle/>
          <a:p>
            <a:r>
              <a:rPr lang="zh-CN" altLang="zh-CN" kern="100" dirty="0" smtClean="0">
                <a:cs typeface="Times New Roman"/>
              </a:rPr>
              <a:t>气体传感器必须满足哪些基本条件？</a:t>
            </a:r>
            <a:endParaRPr lang="zh-CN" altLang="en-US" dirty="0"/>
          </a:p>
        </p:txBody>
      </p:sp>
      <p:sp>
        <p:nvSpPr>
          <p:cNvPr id="4" name="矩形 3"/>
          <p:cNvSpPr/>
          <p:nvPr/>
        </p:nvSpPr>
        <p:spPr>
          <a:xfrm>
            <a:off x="1041487" y="1830800"/>
            <a:ext cx="10562249" cy="923330"/>
          </a:xfrm>
          <a:prstGeom prst="rect">
            <a:avLst/>
          </a:prstGeom>
        </p:spPr>
        <p:txBody>
          <a:bodyPr wrap="square">
            <a:spAutoFit/>
          </a:bodyPr>
          <a:lstStyle/>
          <a:p>
            <a:r>
              <a:rPr lang="zh-CN" altLang="en-US" dirty="0"/>
              <a:t>答：</a:t>
            </a:r>
            <a:r>
              <a:rPr lang="en-US" altLang="zh-CN" dirty="0"/>
              <a:t>(1)</a:t>
            </a:r>
            <a:r>
              <a:rPr lang="zh-CN" altLang="en-US" dirty="0"/>
              <a:t>能够检测爆炸气体的允许浓度、有害气体的允许浓度相其它基准设定浓度．并能及时结出报警、显示和控制信号； </a:t>
            </a:r>
            <a:r>
              <a:rPr lang="en-US" altLang="zh-CN" dirty="0"/>
              <a:t>(2)</a:t>
            </a:r>
            <a:r>
              <a:rPr lang="zh-CN" altLang="en-US" dirty="0"/>
              <a:t>对被测气体以外的共存气体或物质不敏感 </a:t>
            </a:r>
            <a:r>
              <a:rPr lang="en-US" altLang="zh-CN" dirty="0"/>
              <a:t>(3)</a:t>
            </a:r>
            <a:r>
              <a:rPr lang="zh-CN" altLang="en-US" dirty="0"/>
              <a:t>性能长期稳定性好； </a:t>
            </a:r>
            <a:r>
              <a:rPr lang="en-US" altLang="zh-CN" dirty="0"/>
              <a:t>(4)</a:t>
            </a:r>
            <a:r>
              <a:rPr lang="zh-CN" altLang="en-US" dirty="0"/>
              <a:t>响应迅速，重复性好； </a:t>
            </a:r>
            <a:r>
              <a:rPr lang="en-US" altLang="zh-CN" dirty="0"/>
              <a:t>(5)</a:t>
            </a:r>
            <a:r>
              <a:rPr lang="zh-CN" altLang="en-US" dirty="0"/>
              <a:t>维护方便，价格便宜等。</a:t>
            </a:r>
          </a:p>
        </p:txBody>
      </p:sp>
      <p:sp>
        <p:nvSpPr>
          <p:cNvPr id="5" name="矩形 4"/>
          <p:cNvSpPr/>
          <p:nvPr/>
        </p:nvSpPr>
        <p:spPr>
          <a:xfrm>
            <a:off x="1041487" y="3067026"/>
            <a:ext cx="5493812" cy="369332"/>
          </a:xfrm>
          <a:prstGeom prst="rect">
            <a:avLst/>
          </a:prstGeom>
        </p:spPr>
        <p:txBody>
          <a:bodyPr wrap="none">
            <a:spAutoFit/>
          </a:bodyPr>
          <a:lstStyle/>
          <a:p>
            <a:r>
              <a:rPr lang="zh-CN" altLang="zh-CN" dirty="0"/>
              <a:t>请简要介绍一下气体传感器在汽车领域的一些应用。</a:t>
            </a:r>
            <a:endParaRPr lang="zh-CN" altLang="en-US" dirty="0"/>
          </a:p>
        </p:txBody>
      </p:sp>
      <p:sp>
        <p:nvSpPr>
          <p:cNvPr id="6" name="矩形 5"/>
          <p:cNvSpPr/>
          <p:nvPr/>
        </p:nvSpPr>
        <p:spPr>
          <a:xfrm>
            <a:off x="1155192" y="3633508"/>
            <a:ext cx="10576560" cy="923330"/>
          </a:xfrm>
          <a:prstGeom prst="rect">
            <a:avLst/>
          </a:prstGeom>
        </p:spPr>
        <p:txBody>
          <a:bodyPr wrap="square">
            <a:spAutoFit/>
          </a:bodyPr>
          <a:lstStyle/>
          <a:p>
            <a:r>
              <a:rPr lang="zh-CN" altLang="zh-CN" kern="100" dirty="0">
                <a:solidFill>
                  <a:srgbClr val="000000"/>
                </a:solidFill>
                <a:cs typeface="Times New Roman"/>
              </a:rPr>
              <a:t>答：汽车是传感器应用的一个重要领域</a:t>
            </a:r>
            <a:r>
              <a:rPr lang="en-US" altLang="zh-CN" kern="100" dirty="0">
                <a:solidFill>
                  <a:srgbClr val="000000"/>
                </a:solidFill>
                <a:cs typeface="Times New Roman"/>
              </a:rPr>
              <a:t>,</a:t>
            </a:r>
            <a:r>
              <a:rPr lang="zh-CN" altLang="zh-CN" kern="100" dirty="0">
                <a:solidFill>
                  <a:srgbClr val="000000"/>
                </a:solidFill>
                <a:cs typeface="Times New Roman"/>
              </a:rPr>
              <a:t>为节能、防止污染和有一个良好的运输环境</a:t>
            </a:r>
            <a:r>
              <a:rPr lang="en-US" altLang="zh-CN" kern="100" dirty="0">
                <a:solidFill>
                  <a:srgbClr val="000000"/>
                </a:solidFill>
                <a:cs typeface="Times New Roman"/>
              </a:rPr>
              <a:t>,</a:t>
            </a:r>
            <a:r>
              <a:rPr lang="zh-CN" altLang="zh-CN" kern="100" dirty="0">
                <a:solidFill>
                  <a:srgbClr val="000000"/>
                </a:solidFill>
                <a:cs typeface="Times New Roman"/>
              </a:rPr>
              <a:t>需要各种传感器</a:t>
            </a:r>
            <a:r>
              <a:rPr lang="en-US" altLang="zh-CN" kern="100" dirty="0">
                <a:solidFill>
                  <a:srgbClr val="000000"/>
                </a:solidFill>
                <a:cs typeface="Times New Roman"/>
              </a:rPr>
              <a:t>,</a:t>
            </a:r>
            <a:r>
              <a:rPr lang="zh-CN" altLang="zh-CN" kern="100" dirty="0">
                <a:solidFill>
                  <a:srgbClr val="000000"/>
                </a:solidFill>
                <a:cs typeface="Times New Roman"/>
              </a:rPr>
              <a:t>如控制空燃比</a:t>
            </a:r>
            <a:r>
              <a:rPr lang="en-US" altLang="zh-CN" kern="100" dirty="0">
                <a:solidFill>
                  <a:srgbClr val="000000"/>
                </a:solidFill>
                <a:cs typeface="Times New Roman"/>
              </a:rPr>
              <a:t>,</a:t>
            </a:r>
            <a:r>
              <a:rPr lang="zh-CN" altLang="zh-CN" kern="100" dirty="0">
                <a:solidFill>
                  <a:srgbClr val="000000"/>
                </a:solidFill>
                <a:cs typeface="Times New Roman"/>
              </a:rPr>
              <a:t>需用</a:t>
            </a:r>
            <a:r>
              <a:rPr lang="en-US" altLang="zh-CN" kern="100" dirty="0">
                <a:solidFill>
                  <a:srgbClr val="000000"/>
                </a:solidFill>
                <a:cs typeface="Times New Roman"/>
              </a:rPr>
              <a:t>O</a:t>
            </a:r>
            <a:r>
              <a:rPr lang="en-US" altLang="zh-CN" kern="100" baseline="-25000" dirty="0">
                <a:solidFill>
                  <a:srgbClr val="000000"/>
                </a:solidFill>
                <a:cs typeface="Times New Roman"/>
              </a:rPr>
              <a:t>2</a:t>
            </a:r>
            <a:r>
              <a:rPr lang="zh-CN" altLang="zh-CN" kern="100" dirty="0">
                <a:solidFill>
                  <a:srgbClr val="000000"/>
                </a:solidFill>
                <a:cs typeface="Times New Roman"/>
              </a:rPr>
              <a:t>传感器</a:t>
            </a:r>
            <a:r>
              <a:rPr lang="en-US" altLang="zh-CN" kern="100" dirty="0">
                <a:solidFill>
                  <a:srgbClr val="000000"/>
                </a:solidFill>
                <a:cs typeface="Times New Roman"/>
              </a:rPr>
              <a:t>,</a:t>
            </a:r>
            <a:r>
              <a:rPr lang="zh-CN" altLang="zh-CN" kern="100" dirty="0">
                <a:solidFill>
                  <a:srgbClr val="000000"/>
                </a:solidFill>
                <a:cs typeface="Times New Roman"/>
              </a:rPr>
              <a:t>控制污染</a:t>
            </a:r>
            <a:r>
              <a:rPr lang="en-US" altLang="zh-CN" kern="100" dirty="0">
                <a:solidFill>
                  <a:srgbClr val="000000"/>
                </a:solidFill>
                <a:cs typeface="Times New Roman"/>
              </a:rPr>
              <a:t>,</a:t>
            </a:r>
            <a:r>
              <a:rPr lang="zh-CN" altLang="zh-CN" kern="100" dirty="0">
                <a:solidFill>
                  <a:srgbClr val="000000"/>
                </a:solidFill>
                <a:cs typeface="Times New Roman"/>
              </a:rPr>
              <a:t>检测排放气体</a:t>
            </a:r>
            <a:r>
              <a:rPr lang="en-US" altLang="zh-CN" kern="100" dirty="0">
                <a:solidFill>
                  <a:srgbClr val="000000"/>
                </a:solidFill>
                <a:cs typeface="Times New Roman"/>
              </a:rPr>
              <a:t>,</a:t>
            </a:r>
            <a:r>
              <a:rPr lang="zh-CN" altLang="zh-CN" kern="100" dirty="0">
                <a:solidFill>
                  <a:srgbClr val="000000"/>
                </a:solidFill>
                <a:cs typeface="Times New Roman"/>
              </a:rPr>
              <a:t>需用</a:t>
            </a:r>
            <a:r>
              <a:rPr lang="en-US" altLang="zh-CN" kern="100" dirty="0">
                <a:solidFill>
                  <a:srgbClr val="000000"/>
                </a:solidFill>
                <a:cs typeface="Times New Roman"/>
              </a:rPr>
              <a:t>CO,NOX,HC,O</a:t>
            </a:r>
            <a:r>
              <a:rPr lang="en-US" altLang="zh-CN" kern="100" baseline="-25000" dirty="0">
                <a:solidFill>
                  <a:srgbClr val="000000"/>
                </a:solidFill>
                <a:cs typeface="Times New Roman"/>
              </a:rPr>
              <a:t>2 </a:t>
            </a:r>
            <a:r>
              <a:rPr lang="zh-CN" altLang="zh-CN" kern="100" dirty="0">
                <a:solidFill>
                  <a:srgbClr val="000000"/>
                </a:solidFill>
                <a:cs typeface="Times New Roman"/>
              </a:rPr>
              <a:t>等传感器</a:t>
            </a:r>
            <a:r>
              <a:rPr lang="en-US" altLang="zh-CN" kern="100" dirty="0">
                <a:solidFill>
                  <a:srgbClr val="000000"/>
                </a:solidFill>
                <a:cs typeface="Times New Roman"/>
              </a:rPr>
              <a:t>,</a:t>
            </a:r>
            <a:r>
              <a:rPr lang="zh-CN" altLang="zh-CN" kern="100" dirty="0">
                <a:solidFill>
                  <a:srgbClr val="000000"/>
                </a:solidFill>
                <a:cs typeface="Times New Roman"/>
              </a:rPr>
              <a:t>内部空调需要</a:t>
            </a:r>
            <a:r>
              <a:rPr lang="en-US" altLang="zh-CN" kern="100" dirty="0">
                <a:solidFill>
                  <a:srgbClr val="000000"/>
                </a:solidFill>
                <a:cs typeface="Times New Roman"/>
              </a:rPr>
              <a:t>CO,</a:t>
            </a:r>
            <a:r>
              <a:rPr lang="zh-CN" altLang="zh-CN" kern="100" dirty="0">
                <a:solidFill>
                  <a:srgbClr val="000000"/>
                </a:solidFill>
                <a:cs typeface="Times New Roman"/>
              </a:rPr>
              <a:t>烟</a:t>
            </a:r>
            <a:r>
              <a:rPr lang="en-US" altLang="zh-CN" kern="100" dirty="0">
                <a:solidFill>
                  <a:srgbClr val="000000"/>
                </a:solidFill>
                <a:cs typeface="Times New Roman"/>
              </a:rPr>
              <a:t>,</a:t>
            </a:r>
            <a:r>
              <a:rPr lang="zh-CN" altLang="zh-CN" kern="100" dirty="0">
                <a:solidFill>
                  <a:srgbClr val="000000"/>
                </a:solidFill>
                <a:cs typeface="Times New Roman"/>
              </a:rPr>
              <a:t>温</a:t>
            </a:r>
            <a:r>
              <a:rPr lang="en-US" altLang="zh-CN" kern="100" dirty="0">
                <a:solidFill>
                  <a:srgbClr val="000000"/>
                </a:solidFill>
                <a:cs typeface="Times New Roman"/>
              </a:rPr>
              <a:t>,</a:t>
            </a:r>
            <a:r>
              <a:rPr lang="zh-CN" altLang="zh-CN" kern="100" dirty="0">
                <a:solidFill>
                  <a:srgbClr val="000000"/>
                </a:solidFill>
                <a:cs typeface="Times New Roman"/>
              </a:rPr>
              <a:t>温度等传感器</a:t>
            </a:r>
            <a:endParaRPr lang="zh-CN" altLang="en-US" dirty="0"/>
          </a:p>
        </p:txBody>
      </p:sp>
      <p:sp>
        <p:nvSpPr>
          <p:cNvPr id="7" name="矩形 6"/>
          <p:cNvSpPr/>
          <p:nvPr/>
        </p:nvSpPr>
        <p:spPr>
          <a:xfrm>
            <a:off x="1041486" y="4639794"/>
            <a:ext cx="3877985" cy="369332"/>
          </a:xfrm>
          <a:prstGeom prst="rect">
            <a:avLst/>
          </a:prstGeom>
        </p:spPr>
        <p:txBody>
          <a:bodyPr wrap="none">
            <a:spAutoFit/>
          </a:bodyPr>
          <a:lstStyle/>
          <a:p>
            <a:r>
              <a:rPr lang="zh-CN" altLang="en-US" dirty="0"/>
              <a:t>简述电阻式气敏传感器的工作原理。</a:t>
            </a:r>
          </a:p>
        </p:txBody>
      </p:sp>
      <p:sp>
        <p:nvSpPr>
          <p:cNvPr id="8" name="矩形 7"/>
          <p:cNvSpPr/>
          <p:nvPr/>
        </p:nvSpPr>
        <p:spPr>
          <a:xfrm>
            <a:off x="381127" y="5009126"/>
            <a:ext cx="11588369" cy="1477328"/>
          </a:xfrm>
          <a:prstGeom prst="rect">
            <a:avLst/>
          </a:prstGeom>
        </p:spPr>
        <p:txBody>
          <a:bodyPr wrap="square">
            <a:spAutoFit/>
          </a:bodyPr>
          <a:lstStyle/>
          <a:p>
            <a:r>
              <a:rPr lang="zh-CN" altLang="zh-CN" kern="100" dirty="0">
                <a:cs typeface="Times New Roman"/>
              </a:rPr>
              <a:t>答：电阻式气敏传感器是用氧化锡、氧化锌等金属氧化物材料制作成敏感元件，利用敏感材料接触气体时其电阻值的变化来检测气体的成份或浓度。金属氧化物半导体分为</a:t>
            </a:r>
            <a:r>
              <a:rPr lang="en-US" altLang="zh-CN" kern="100" dirty="0">
                <a:cs typeface="Times New Roman"/>
              </a:rPr>
              <a:t>N</a:t>
            </a:r>
            <a:r>
              <a:rPr lang="zh-CN" altLang="zh-CN" kern="100" dirty="0">
                <a:cs typeface="Times New Roman"/>
              </a:rPr>
              <a:t>型半导体（如氧化锡、氧化铁、氧化锌等）和</a:t>
            </a:r>
            <a:r>
              <a:rPr lang="en-US" altLang="zh-CN" kern="100" dirty="0">
                <a:cs typeface="Times New Roman"/>
              </a:rPr>
              <a:t>P</a:t>
            </a:r>
            <a:r>
              <a:rPr lang="zh-CN" altLang="zh-CN" kern="100" dirty="0">
                <a:cs typeface="Times New Roman"/>
              </a:rPr>
              <a:t>型半导体（如氧化钴、氧化铅、氧化铜、氧化镍等）。当氧化型气体吸附到</a:t>
            </a:r>
            <a:r>
              <a:rPr lang="en-US" altLang="zh-CN" kern="100" dirty="0">
                <a:cs typeface="Times New Roman"/>
              </a:rPr>
              <a:t>N</a:t>
            </a:r>
            <a:r>
              <a:rPr lang="zh-CN" altLang="zh-CN" kern="100" dirty="0">
                <a:cs typeface="Times New Roman"/>
              </a:rPr>
              <a:t>型半导体（如</a:t>
            </a:r>
            <a:r>
              <a:rPr lang="en-US" altLang="zh-CN" kern="100" dirty="0">
                <a:cs typeface="Times New Roman"/>
              </a:rPr>
              <a:t>SnO</a:t>
            </a:r>
            <a:r>
              <a:rPr lang="en-US" altLang="zh-CN" kern="100" baseline="-25000" dirty="0">
                <a:cs typeface="Times New Roman"/>
              </a:rPr>
              <a:t>2</a:t>
            </a:r>
            <a:r>
              <a:rPr lang="zh-CN" altLang="zh-CN" kern="100" dirty="0">
                <a:cs typeface="Times New Roman"/>
              </a:rPr>
              <a:t>，</a:t>
            </a:r>
            <a:r>
              <a:rPr lang="en-US" altLang="zh-CN" kern="100" dirty="0" err="1">
                <a:cs typeface="Times New Roman"/>
              </a:rPr>
              <a:t>ZnO</a:t>
            </a:r>
            <a:r>
              <a:rPr lang="zh-CN" altLang="zh-CN" kern="100" dirty="0">
                <a:cs typeface="Times New Roman"/>
              </a:rPr>
              <a:t>）上，或还原型气体吸附到</a:t>
            </a:r>
            <a:r>
              <a:rPr lang="en-US" altLang="zh-CN" kern="100" dirty="0">
                <a:cs typeface="Times New Roman"/>
              </a:rPr>
              <a:t>P</a:t>
            </a:r>
            <a:r>
              <a:rPr lang="zh-CN" altLang="zh-CN" kern="100" dirty="0">
                <a:cs typeface="Times New Roman"/>
              </a:rPr>
              <a:t>型半导体</a:t>
            </a:r>
            <a:r>
              <a:rPr lang="en-US" altLang="zh-CN" kern="100" dirty="0">
                <a:cs typeface="Times New Roman"/>
              </a:rPr>
              <a:t>(</a:t>
            </a:r>
            <a:r>
              <a:rPr lang="zh-CN" altLang="zh-CN" kern="100" dirty="0">
                <a:cs typeface="Times New Roman"/>
              </a:rPr>
              <a:t>如</a:t>
            </a:r>
            <a:r>
              <a:rPr lang="en-US" altLang="zh-CN" kern="100" dirty="0">
                <a:cs typeface="Times New Roman"/>
              </a:rPr>
              <a:t>MoO</a:t>
            </a:r>
            <a:r>
              <a:rPr lang="en-US" altLang="zh-CN" kern="100" baseline="-25000" dirty="0">
                <a:cs typeface="Times New Roman"/>
              </a:rPr>
              <a:t>2</a:t>
            </a:r>
            <a:r>
              <a:rPr lang="zh-CN" altLang="zh-CN" kern="100" dirty="0">
                <a:cs typeface="Times New Roman"/>
              </a:rPr>
              <a:t>、</a:t>
            </a:r>
            <a:r>
              <a:rPr lang="en-US" altLang="zh-CN" kern="100" dirty="0">
                <a:cs typeface="Times New Roman"/>
              </a:rPr>
              <a:t>CrO</a:t>
            </a:r>
            <a:r>
              <a:rPr lang="en-US" altLang="zh-CN" kern="100" baseline="-25000" dirty="0">
                <a:cs typeface="Times New Roman"/>
              </a:rPr>
              <a:t>3</a:t>
            </a:r>
            <a:r>
              <a:rPr lang="en-US" altLang="zh-CN" kern="100" dirty="0">
                <a:cs typeface="Times New Roman"/>
              </a:rPr>
              <a:t>)</a:t>
            </a:r>
            <a:r>
              <a:rPr lang="zh-CN" altLang="zh-CN" kern="100" dirty="0">
                <a:cs typeface="Times New Roman"/>
              </a:rPr>
              <a:t>上时，将使多数载流子（价带空穴）减少，电阻增大。相反，当还原型气体吸附到</a:t>
            </a:r>
            <a:r>
              <a:rPr lang="en-US" altLang="zh-CN" kern="100" dirty="0">
                <a:cs typeface="Times New Roman"/>
              </a:rPr>
              <a:t>N</a:t>
            </a:r>
            <a:r>
              <a:rPr lang="zh-CN" altLang="zh-CN" kern="100" dirty="0">
                <a:cs typeface="Times New Roman"/>
              </a:rPr>
              <a:t>型半导体上，或氧化型气体吸附到</a:t>
            </a:r>
            <a:r>
              <a:rPr lang="en-US" altLang="zh-CN" kern="100" dirty="0">
                <a:cs typeface="Times New Roman"/>
              </a:rPr>
              <a:t>P</a:t>
            </a:r>
            <a:r>
              <a:rPr lang="zh-CN" altLang="zh-CN" kern="100" dirty="0">
                <a:cs typeface="Times New Roman"/>
              </a:rPr>
              <a:t>型半导体上时，将使多数载流子（导带电子）增多，电阻下降。</a:t>
            </a:r>
            <a:endParaRPr lang="zh-CN" altLang="en-US" dirty="0"/>
          </a:p>
        </p:txBody>
      </p:sp>
    </p:spTree>
    <p:extLst>
      <p:ext uri="{BB962C8B-B14F-4D97-AF65-F5344CB8AC3E}">
        <p14:creationId xmlns:p14="http://schemas.microsoft.com/office/powerpoint/2010/main" val="401485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1832" y="212098"/>
            <a:ext cx="3977640" cy="646331"/>
          </a:xfrm>
          <a:prstGeom prst="rect">
            <a:avLst/>
          </a:prstGeom>
          <a:noFill/>
        </p:spPr>
        <p:txBody>
          <a:bodyPr wrap="square" rtlCol="0">
            <a:spAutoFit/>
          </a:bodyPr>
          <a:lstStyle/>
          <a:p>
            <a:r>
              <a:rPr lang="zh-CN" altLang="en-US" sz="3600" dirty="0" smtClean="0">
                <a:solidFill>
                  <a:srgbClr val="FF0000"/>
                </a:solidFill>
              </a:rPr>
              <a:t>简答题</a:t>
            </a:r>
            <a:endParaRPr lang="zh-CN" altLang="en-US" sz="3600" dirty="0">
              <a:solidFill>
                <a:srgbClr val="FF0000"/>
              </a:solidFill>
            </a:endParaRPr>
          </a:p>
        </p:txBody>
      </p:sp>
      <p:sp>
        <p:nvSpPr>
          <p:cNvPr id="3" name="矩形 2"/>
          <p:cNvSpPr/>
          <p:nvPr/>
        </p:nvSpPr>
        <p:spPr>
          <a:xfrm>
            <a:off x="941832" y="1260086"/>
            <a:ext cx="4570482" cy="369332"/>
          </a:xfrm>
          <a:prstGeom prst="rect">
            <a:avLst/>
          </a:prstGeom>
        </p:spPr>
        <p:txBody>
          <a:bodyPr wrap="none">
            <a:spAutoFit/>
          </a:bodyPr>
          <a:lstStyle/>
          <a:p>
            <a:r>
              <a:rPr lang="zh-CN" altLang="zh-CN" dirty="0"/>
              <a:t>陶瓷式电阻湿敏传感器的导电机理是什么？</a:t>
            </a:r>
            <a:endParaRPr lang="zh-CN" altLang="en-US" dirty="0"/>
          </a:p>
        </p:txBody>
      </p:sp>
      <p:sp>
        <p:nvSpPr>
          <p:cNvPr id="4" name="矩形 3"/>
          <p:cNvSpPr/>
          <p:nvPr/>
        </p:nvSpPr>
        <p:spPr>
          <a:xfrm>
            <a:off x="941832" y="1704767"/>
            <a:ext cx="10872216" cy="3970318"/>
          </a:xfrm>
          <a:prstGeom prst="rect">
            <a:avLst/>
          </a:prstGeom>
        </p:spPr>
        <p:txBody>
          <a:bodyPr wrap="square">
            <a:spAutoFit/>
          </a:bodyPr>
          <a:lstStyle/>
          <a:p>
            <a:r>
              <a:rPr lang="zh-CN" altLang="zh-CN" dirty="0"/>
              <a:t>答：陶瓷式电阻湿敏传感器的导电机理分为负特性和正特性两种情形：</a:t>
            </a:r>
            <a:endParaRPr lang="zh-CN" altLang="zh-CN" dirty="0"/>
          </a:p>
          <a:p>
            <a:r>
              <a:rPr lang="en-US" altLang="zh-CN" dirty="0"/>
              <a:t>A.</a:t>
            </a:r>
            <a:r>
              <a:rPr lang="zh-CN" altLang="zh-CN" dirty="0"/>
              <a:t>负特性湿敏半导体陶瓷的导电机理</a:t>
            </a:r>
            <a:endParaRPr lang="zh-CN" altLang="zh-CN" dirty="0"/>
          </a:p>
          <a:p>
            <a:r>
              <a:rPr lang="zh-CN" altLang="zh-CN" dirty="0"/>
              <a:t>水分子中的氢原子具有很强的正电场，当水在半导体陶瓷表面吸附时，就可能从半导体陶瓷表面俘获电子。若该半导体陶瓷是</a:t>
            </a:r>
            <a:r>
              <a:rPr lang="en-US" altLang="zh-CN" dirty="0"/>
              <a:t>P</a:t>
            </a:r>
            <a:r>
              <a:rPr lang="zh-CN" altLang="zh-CN" dirty="0"/>
              <a:t>型半导体，则由于水分子的附着使表面电势下降，电阻值下降。若该半导体陶瓷为</a:t>
            </a:r>
            <a:r>
              <a:rPr lang="en-US" altLang="zh-CN" dirty="0"/>
              <a:t>N</a:t>
            </a:r>
            <a:r>
              <a:rPr lang="zh-CN" altLang="zh-CN" dirty="0"/>
              <a:t>型，则由于水分子的附着同样会使表面电势下降，如果表面电势下降很多，不仅使表面层的电子耗尽，同时将更多的空穴吸引到表面层，并有可能使到达表面层的空穴浓度大于电子浓度，出现所谓表面反型层（即空穴浓度大于电子浓度），这些空穴称为反型载流子，它们同样可以在半导体陶瓷表面迁移而使电阻率下降。由此可见，不论是</a:t>
            </a:r>
            <a:r>
              <a:rPr lang="en-US" altLang="zh-CN" dirty="0"/>
              <a:t>P</a:t>
            </a:r>
            <a:r>
              <a:rPr lang="zh-CN" altLang="zh-CN" dirty="0"/>
              <a:t>型还是</a:t>
            </a:r>
            <a:r>
              <a:rPr lang="en-US" altLang="zh-CN" dirty="0"/>
              <a:t>N</a:t>
            </a:r>
            <a:r>
              <a:rPr lang="zh-CN" altLang="zh-CN" dirty="0"/>
              <a:t>型半导体陶瓷，其电阻率都随湿度的增加而下降，显示出负湿敏特性。</a:t>
            </a:r>
            <a:endParaRPr lang="zh-CN" altLang="zh-CN" dirty="0"/>
          </a:p>
          <a:p>
            <a:r>
              <a:rPr lang="en-US" altLang="zh-CN" dirty="0"/>
              <a:t>B.</a:t>
            </a:r>
            <a:r>
              <a:rPr lang="zh-CN" altLang="zh-CN" dirty="0"/>
              <a:t>正特性湿敏半导体陶瓷的导电机理</a:t>
            </a:r>
            <a:endParaRPr lang="zh-CN" altLang="zh-CN" dirty="0"/>
          </a:p>
          <a:p>
            <a:r>
              <a:rPr lang="zh-CN" altLang="zh-CN" dirty="0"/>
              <a:t>正特性湿敏半导体陶瓷的导电机理认为这类材料的结构、电子能量状态与负特性材料有所不同。当水分子吸附在半导体陶瓷的表面使其表面电势下降，造成表面层电子浓度下降，但还不足以使表面层的空穴浓度增加到出现反型层的程度，此时仍以电子导电为主。于是表面电阻将随着电子浓度的下降而增大。由于通常湿敏半导体陶瓷材料都是多孔型的，表面电阻占的比例很大，故表面层电阻的升高，必将引起总电阻值的明显升高。因此这类半导体陶瓷材料的电阻值将随环境湿度的增加而加大。</a:t>
            </a:r>
            <a:endParaRPr lang="zh-CN" altLang="zh-CN" dirty="0">
              <a:effectLst/>
            </a:endParaRPr>
          </a:p>
        </p:txBody>
      </p:sp>
    </p:spTree>
    <p:extLst>
      <p:ext uri="{BB962C8B-B14F-4D97-AF65-F5344CB8AC3E}">
        <p14:creationId xmlns:p14="http://schemas.microsoft.com/office/powerpoint/2010/main" val="401485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69"/>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3"/>
  <p:tag name="KSO_WM_UNIT_LAYERLEVEL" val="1"/>
  <p:tag name="KSO_WM_TAG_VERSION" val="1.0"/>
  <p:tag name="KSO_WM_BEAUTIFY_FLAG" val="#wm#"/>
  <p:tag name="KSO_WM_UNIT_TYPE" val="i"/>
  <p:tag name="KSO_WM_UNIT_INDEX" val="3"/>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4"/>
  <p:tag name="KSO_WM_UNIT_LAYERLEVEL" val="1"/>
  <p:tag name="KSO_WM_TAG_VERSION" val="1.0"/>
  <p:tag name="KSO_WM_BEAUTIFY_FLAG" val="#wm#"/>
  <p:tag name="KSO_WM_UNIT_TYPE" val="i"/>
  <p:tag name="KSO_WM_UNIT_INDEX" val="4"/>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193369_7"/>
  <p:tag name="KSO_WM_TEMPLATE_SUBCATEGORY" val="0"/>
  <p:tag name="KSO_WM_SLIDE_ITEM_CNT" val="0"/>
  <p:tag name="KSO_WM_SLIDE_INDEX" val="7"/>
  <p:tag name="KSO_WM_TAG_VERSION" val="1.0"/>
  <p:tag name="KSO_WM_BEAUTIFY_FLAG" val="#wm#"/>
  <p:tag name="KSO_WM_TEMPLATE_CATEGORY" val="custom"/>
  <p:tag name="KSO_WM_TEMPLATE_INDEX" val="20193369"/>
  <p:tag name="KSO_WM_SLIDE_TYPE" val="sectionTitle"/>
  <p:tag name="KSO_WM_SLIDE_SUBTYPE" val="pureTxt"/>
  <p:tag name="KSO_WM_SLIDE_LAYOUT" val="a_e_f"/>
  <p:tag name="KSO_WM_SLIDE_LAYOUT_CNT" val="1_1_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193369_7*a*1"/>
  <p:tag name="KSO_WM_TEMPLATE_CATEGORY" val="custom"/>
  <p:tag name="KSO_WM_TEMPLATE_INDEX" val="2019336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193369_7*f*1"/>
  <p:tag name="KSO_WM_TEMPLATE_CATEGORY" val="custom"/>
  <p:tag name="KSO_WM_TEMPLATE_INDEX" val="20193369"/>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69"/>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1"/>
  <p:tag name="KSO_WM_UNIT_LAYERLEVEL" val="1"/>
  <p:tag name="KSO_WM_TAG_VERSION" val="1.0"/>
  <p:tag name="KSO_WM_BEAUTIFY_FLAG" val="#wm#"/>
  <p:tag name="KSO_WM_UNIT_TYPE" val="i"/>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3"/>
  <p:tag name="KSO_WM_UNIT_LAYERLEVEL" val="1"/>
  <p:tag name="KSO_WM_TAG_VERSION" val="1.0"/>
  <p:tag name="KSO_WM_BEAUTIFY_FLAG" val="#wm#"/>
  <p:tag name="KSO_WM_UNIT_TYPE" val="i"/>
  <p:tag name="KSO_WM_UNIT_INDEX" val="3"/>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4"/>
  <p:tag name="KSO_WM_UNIT_LAYERLEVEL" val="1"/>
  <p:tag name="KSO_WM_TAG_VERSION" val="1.0"/>
  <p:tag name="KSO_WM_BEAUTIFY_FLAG" val="#wm#"/>
  <p:tag name="KSO_WM_UNIT_TYPE" val="i"/>
  <p:tag name="KSO_WM_UNIT_INDEX" val="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BEAUTIFY_FLAG" val="#wm#"/>
  <p:tag name="KSO_WM_UNIT_TYPE" val="i"/>
  <p:tag name="KSO_WM_UNIT_INDEX" val="3"/>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BEAUTIFY_FLAG" val="#wm#"/>
  <p:tag name="KSO_WM_UNIT_TYPE" val="i"/>
  <p:tag name="KSO_WM_UNIT_INDEX" val="4"/>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TYPE" val="i"/>
  <p:tag name="KSO_WM_UNIT_INDEX"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3"/>
  <p:tag name="KSO_WM_UNIT_LAYERLEVEL" val="1"/>
  <p:tag name="KSO_WM_TAG_VERSION" val="1.0"/>
  <p:tag name="KSO_WM_BEAUTIFY_FLAG" val="#wm#"/>
  <p:tag name="KSO_WM_UNIT_TYPE" val="i"/>
  <p:tag name="KSO_WM_UNIT_INDEX" val="3"/>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4"/>
  <p:tag name="KSO_WM_UNIT_LAYERLEVEL" val="1"/>
  <p:tag name="KSO_WM_TAG_VERSION" val="1.0"/>
  <p:tag name="KSO_WM_BEAUTIFY_FLAG" val="#wm#"/>
  <p:tag name="KSO_WM_UNIT_TYPE" val="i"/>
  <p:tag name="KSO_WM_UNIT_INDEX" val="4"/>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AG_VERSION" val="1.0"/>
  <p:tag name="KSO_WM_BEAUTIFY_FLAG" val="#wm#"/>
  <p:tag name="KSO_WM_TEMPLATE_CATEGORY" val="custom"/>
  <p:tag name="KSO_WM_TEMPLATE_INDEX" val="20193369"/>
  <p:tag name="KSO_WM_TEMPLATE_THUMBS_INDEX" val="1、3、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BEAUTIFY_FLAG" val="#wm#"/>
  <p:tag name="KSO_WM_UNIT_TYPE" val="i"/>
  <p:tag name="KSO_WM_UNIT_INDEX" val="3"/>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4"/>
  <p:tag name="KSO_WM_UNIT_LAYERLEVEL" val="1"/>
  <p:tag name="KSO_WM_TAG_VERSION" val="1.0"/>
  <p:tag name="KSO_WM_BEAUTIFY_FLAG" val="#wm#"/>
  <p:tag name="KSO_WM_UNIT_TYPE" val="i"/>
  <p:tag name="KSO_WM_UNIT_INDEX" val="4"/>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1"/>
  <p:tag name="KSO_WM_UNIT_LAYERLEVEL" val="1"/>
  <p:tag name="KSO_WM_TAG_VERSION" val="1.0"/>
  <p:tag name="KSO_WM_BEAUTIFY_FLAG" val="#wm#"/>
  <p:tag name="KSO_WM_UNIT_TYPE" val="i"/>
  <p:tag name="KSO_WM_UNIT_INDEX"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BEAUTIFY_FLAG" val="#wm#"/>
  <p:tag name="KSO_WM_UNIT_TYPE" val="i"/>
  <p:tag name="KSO_WM_UNIT_INDEX"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3"/>
  <p:tag name="KSO_WM_UNIT_LAYERLEVEL" val="1"/>
  <p:tag name="KSO_WM_TAG_VERSION" val="1.0"/>
  <p:tag name="KSO_WM_BEAUTIFY_FLAG" val="#wm#"/>
  <p:tag name="KSO_WM_UNIT_TYPE" val="i"/>
  <p:tag name="KSO_WM_UNIT_INDEX" val="3"/>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4"/>
  <p:tag name="KSO_WM_UNIT_LAYERLEVEL" val="1"/>
  <p:tag name="KSO_WM_TAG_VERSION" val="1.0"/>
  <p:tag name="KSO_WM_BEAUTIFY_FLAG" val="#wm#"/>
  <p:tag name="KSO_WM_UNIT_TYPE" val="i"/>
  <p:tag name="KSO_WM_UNIT_INDEX" val="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3"/>
  <p:tag name="KSO_WM_UNIT_LAYERLEVEL" val="1"/>
  <p:tag name="KSO_WM_TAG_VERSION" val="1.0"/>
  <p:tag name="KSO_WM_BEAUTIFY_FLAG" val="#wm#"/>
  <p:tag name="KSO_WM_UNIT_TYPE" val="i"/>
  <p:tag name="KSO_WM_UNIT_INDEX" val="3"/>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4"/>
  <p:tag name="KSO_WM_UNIT_LAYERLEVEL" val="1"/>
  <p:tag name="KSO_WM_TAG_VERSION" val="1.0"/>
  <p:tag name="KSO_WM_BEAUTIFY_FLAG" val="#wm#"/>
  <p:tag name="KSO_WM_UNIT_TYPE" val="i"/>
  <p:tag name="KSO_WM_UNIT_INDEX" val="4"/>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3"/>
  <p:tag name="KSO_WM_UNIT_LAYERLEVEL" val="1"/>
  <p:tag name="KSO_WM_TAG_VERSION" val="1.0"/>
  <p:tag name="KSO_WM_BEAUTIFY_FLAG" val="#wm#"/>
  <p:tag name="KSO_WM_UNIT_TYPE" val="i"/>
  <p:tag name="KSO_WM_UNIT_INDEX" val="3"/>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4"/>
  <p:tag name="KSO_WM_UNIT_LAYERLEVEL" val="1"/>
  <p:tag name="KSO_WM_TAG_VERSION" val="1.0"/>
  <p:tag name="KSO_WM_BEAUTIFY_FLAG" val="#wm#"/>
  <p:tag name="KSO_WM_UNIT_TYPE" val="i"/>
  <p:tag name="KSO_WM_UNIT_INDEX" val="4"/>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TYPE" val="i"/>
  <p:tag name="KSO_WM_UNIT_INDEX"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1672</TotalTime>
  <Words>8497</Words>
  <Application>Microsoft Office PowerPoint</Application>
  <PresentationFormat>自定义</PresentationFormat>
  <Paragraphs>607</Paragraphs>
  <Slides>92</Slides>
  <Notes>0</Notes>
  <HiddenSlides>0</HiddenSlides>
  <MMClips>2</MMClips>
  <ScaleCrop>false</ScaleCrop>
  <HeadingPairs>
    <vt:vector size="6" baseType="variant">
      <vt:variant>
        <vt:lpstr>主题</vt:lpstr>
      </vt:variant>
      <vt:variant>
        <vt:i4>3</vt:i4>
      </vt:variant>
      <vt:variant>
        <vt:lpstr>嵌入 OLE 服务器</vt:lpstr>
      </vt:variant>
      <vt:variant>
        <vt:i4>6</vt:i4>
      </vt:variant>
      <vt:variant>
        <vt:lpstr>幻灯片标题</vt:lpstr>
      </vt:variant>
      <vt:variant>
        <vt:i4>92</vt:i4>
      </vt:variant>
    </vt:vector>
  </HeadingPairs>
  <TitlesOfParts>
    <vt:vector size="101" baseType="lpstr">
      <vt:lpstr>Office 主题</vt:lpstr>
      <vt:lpstr>Office 主题​​</vt:lpstr>
      <vt:lpstr>1_默认设计模板</vt:lpstr>
      <vt:lpstr>MathType 6.0 Equation</vt:lpstr>
      <vt:lpstr>Equation</vt:lpstr>
      <vt:lpstr>Visio.Drawing.11</vt:lpstr>
      <vt:lpstr>Microsoft 公式 3.0</vt:lpstr>
      <vt:lpstr>Microsoft Word 图片</vt:lpstr>
      <vt:lpstr>Visio.Drawing.6</vt:lpstr>
      <vt:lpstr>第13章</vt:lpstr>
      <vt:lpstr> 第13章 其他类型传感器</vt:lpstr>
      <vt:lpstr>13.1  超声波传感器</vt:lpstr>
      <vt:lpstr>PowerPoint 演示文稿</vt:lpstr>
      <vt:lpstr>PowerPoint 演示文稿</vt:lpstr>
      <vt:lpstr>PowerPoint 演示文稿</vt:lpstr>
      <vt:lpstr> 超声波的特点</vt:lpstr>
      <vt:lpstr>PowerPoint 演示文稿</vt:lpstr>
      <vt:lpstr>2 全反射特性</vt:lpstr>
      <vt:lpstr>PowerPoint 演示文稿</vt:lpstr>
      <vt:lpstr> 超声波传感器的功能</vt:lpstr>
      <vt:lpstr>超声波传感器的应用</vt:lpstr>
      <vt:lpstr>PowerPoint 演示文稿</vt:lpstr>
      <vt:lpstr>PowerPoint 演示文稿</vt:lpstr>
      <vt:lpstr>PowerPoint 演示文稿</vt:lpstr>
      <vt:lpstr>PowerPoint 演示文稿</vt:lpstr>
      <vt:lpstr>PowerPoint 演示文稿</vt:lpstr>
      <vt:lpstr>PowerPoint 演示文稿</vt:lpstr>
      <vt:lpstr>13.2  生物传感器</vt:lpstr>
      <vt:lpstr>生物传感器概述</vt:lpstr>
      <vt:lpstr>PowerPoint 演示文稿</vt:lpstr>
      <vt:lpstr>PowerPoint 演示文稿</vt:lpstr>
      <vt:lpstr>几种常用的生物传感器</vt:lpstr>
      <vt:lpstr>PowerPoint 演示文稿</vt:lpstr>
      <vt:lpstr>PowerPoint 演示文稿</vt:lpstr>
      <vt:lpstr>PowerPoint 演示文稿</vt:lpstr>
      <vt:lpstr>4、 免疫传感器</vt:lpstr>
      <vt:lpstr>5、细胞传感器</vt:lpstr>
      <vt:lpstr>生物传感器的应用  </vt:lpstr>
      <vt:lpstr>PowerPoint 演示文稿</vt:lpstr>
      <vt:lpstr>PowerPoint 演示文稿</vt:lpstr>
      <vt:lpstr>PowerPoint 演示文稿</vt:lpstr>
      <vt:lpstr>速度传感器是能感受被测速度并转换成可用输出信号的传感器。速度包括线速度和角速度，与之相对应的就有线速度传感器和角速度传感器，我们都统称为速度传感器。 </vt:lpstr>
      <vt:lpstr>       单位时间内位移的增量就是速度。速度包括线速度和角速度，与之相对应的就有线速度传感器和角速度传感器，统称为速度传感器</vt:lpstr>
      <vt:lpstr>1.雷达测速传感器 传统的测速大多以旋转式运动速度测量和直线运动速度测量，但现实工业自动化中有不少非规律性的测速，比如运动员运动测速，交通车辆测速，高尔夫球速测量等情况下，雷达测速传感器可以满足这些要求。  </vt:lpstr>
      <vt:lpstr>2.旋转式速度传感器的结构和特征 旋转式速度传感器按安装形式分为接触式和非接触式两类。 （1）接触式 当运动物体与旋转式速度传感器接触时，摩擦力带动传感器的滚轮转动。装在滚轮上的转动脉冲传感器，发送出一连串的脉冲。每个脉冲代表着一定的距离值，从而就能测出线速度。  </vt:lpstr>
      <vt:lpstr>（2）非接触式 旋转式速度传感器与运动物体无直接接触  </vt:lpstr>
      <vt:lpstr>速度传感器的应用实例 1.脉冲信号式转速传感器 这种传感器是一种磁电式转速传感器，由安装在分电器内的信号转子、永久磁铁及信号线圈组成。    </vt:lpstr>
      <vt:lpstr>2.光电式转速传感器    光电式转速传感器通常装在分电器上。从原理上讲，它是一种光电式码盘，有一个与分电器同轴旋转的旋转板，称为转子板。转子板的两边分别装有发光二极管和光敏二极管。转子板上开有360个齿隙和与气缸数相同的检测窗。齿隙用于检测角度信号，检测窗用于检测基准信号。  </vt:lpstr>
      <vt:lpstr> 13.4  流量传感器 </vt:lpstr>
      <vt:lpstr>（1）体积流量qv 单位时间内通过某截面的流体的体积，单位为m3/s。根据定义，体积流量可表示为     （2）质量流量qm 单位时间内通过某截面的流体的质量，单位为kg/s。根据定义，质量流量可表示为</vt:lpstr>
      <vt:lpstr>2.流量的测量方法      生产过程中各种流体的性质各不相同，流体的工作状态（如介质的温度、压力等）及流体的粘度、腐蚀性、导电性也不同，很难用一种原理或方法测量不同流体的流量。目前流量测量的方法很多，测量原理和流量传感器（或称流量计）也各不相同，从测量方法上一般可分为速度式、容积式和质量式三大类。</vt:lpstr>
      <vt:lpstr>PowerPoint 演示文稿</vt:lpstr>
      <vt:lpstr>PowerPoint 演示文稿</vt:lpstr>
      <vt:lpstr>PowerPoint 演示文稿</vt:lpstr>
      <vt:lpstr>PowerPoint 演示文稿</vt:lpstr>
      <vt:lpstr>PowerPoint 演示文稿</vt:lpstr>
      <vt:lpstr>PowerPoint 演示文稿</vt:lpstr>
      <vt:lpstr>离子敏传感器的结构与工作原理 如果将普通的MOSFET的金属栅去掉，让绝缘体氧化层直接与溶液相接触，或者将栅极用铂膜作引出线，并在铂膜上涂覆一层离子敏感膜，就构成了一只ISFET。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第13章</dc:title>
  <dc:creator/>
  <cp:lastModifiedBy>KANG</cp:lastModifiedBy>
  <cp:revision>255</cp:revision>
  <dcterms:created xsi:type="dcterms:W3CDTF">2019-07-04T08:38:00Z</dcterms:created>
  <dcterms:modified xsi:type="dcterms:W3CDTF">2020-11-25T09:31:58Z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2052-11.1.0.8808</vt:lpwstr>
  </property>
</Properties>
</file>